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9" r:id="rId25"/>
    <p:sldId id="30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CC"/>
    <a:srgbClr val="FFCCFF"/>
    <a:srgbClr val="00FFFF"/>
    <a:srgbClr val="B482DA"/>
    <a:srgbClr val="FFFF99"/>
    <a:srgbClr val="CCFFFF"/>
    <a:srgbClr val="C8DD03"/>
    <a:srgbClr val="FF9966"/>
    <a:srgbClr val="0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image" Target="../media/image200.wmf"/><Relationship Id="rId7" Type="http://schemas.openxmlformats.org/officeDocument/2006/relationships/image" Target="../media/image204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4" Type="http://schemas.openxmlformats.org/officeDocument/2006/relationships/image" Target="../media/image20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Relationship Id="rId5" Type="http://schemas.openxmlformats.org/officeDocument/2006/relationships/image" Target="../media/image214.wmf"/><Relationship Id="rId4" Type="http://schemas.openxmlformats.org/officeDocument/2006/relationships/image" Target="../media/image21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image" Target="../media/image220.wmf"/><Relationship Id="rId7" Type="http://schemas.openxmlformats.org/officeDocument/2006/relationships/image" Target="../media/image224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10" Type="http://schemas.openxmlformats.org/officeDocument/2006/relationships/image" Target="../media/image227.wmf"/><Relationship Id="rId4" Type="http://schemas.openxmlformats.org/officeDocument/2006/relationships/image" Target="../media/image221.wmf"/><Relationship Id="rId9" Type="http://schemas.openxmlformats.org/officeDocument/2006/relationships/image" Target="../media/image2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4" Type="http://schemas.openxmlformats.org/officeDocument/2006/relationships/image" Target="../media/image23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1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A5C3-1A2E-4F80-8C75-D017D46C9AA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BDBF-5E50-4E94-896A-8D26E9BB3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BDBF-5E50-4E94-896A-8D26E9BB3E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BDBF-5E50-4E94-896A-8D26E9BB3E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BDBF-5E50-4E94-896A-8D26E9BB3E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BDBF-5E50-4E94-896A-8D26E9BB3E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BBDBF-5E50-4E94-896A-8D26E9BB3E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EADCEA-A97D-4523-910F-23144EBD92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6ECC17-88E5-492B-96F8-B20044307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691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1" Type="http://schemas.openxmlformats.org/officeDocument/2006/relationships/image" Target="../media/image106.png"/><Relationship Id="rId12" Type="http://schemas.openxmlformats.org/officeDocument/2006/relationships/image" Target="../media/image105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8.png"/><Relationship Id="rId20" Type="http://schemas.openxmlformats.org/officeDocument/2006/relationships/image" Target="../media/image10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3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9" Type="http://schemas.openxmlformats.org/officeDocument/2006/relationships/image" Target="../media/image111.png"/><Relationship Id="rId22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8.png"/><Relationship Id="rId7" Type="http://schemas.openxmlformats.org/officeDocument/2006/relationships/image" Target="../media/image109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5" Type="http://schemas.openxmlformats.org/officeDocument/2006/relationships/image" Target="../media/image142.png"/><Relationship Id="rId4" Type="http://schemas.openxmlformats.org/officeDocument/2006/relationships/image" Target="../media/image109.png"/><Relationship Id="rId9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0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66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17.png"/><Relationship Id="rId2" Type="http://schemas.openxmlformats.org/officeDocument/2006/relationships/image" Target="../media/image116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15.wmf"/><Relationship Id="rId4" Type="http://schemas.openxmlformats.org/officeDocument/2006/relationships/image" Target="../media/image123.png"/><Relationship Id="rId9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81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7.wmf"/><Relationship Id="rId11" Type="http://schemas.openxmlformats.org/officeDocument/2006/relationships/image" Target="../media/image12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2.png"/><Relationship Id="rId9" Type="http://schemas.openxmlformats.org/officeDocument/2006/relationships/image" Target="../media/image1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0.png"/><Relationship Id="rId11" Type="http://schemas.openxmlformats.org/officeDocument/2006/relationships/image" Target="../media/image134.png"/><Relationship Id="rId5" Type="http://schemas.openxmlformats.org/officeDocument/2006/relationships/image" Target="../media/image189.png"/><Relationship Id="rId10" Type="http://schemas.openxmlformats.org/officeDocument/2006/relationships/image" Target="../media/image13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35.png"/><Relationship Id="rId7" Type="http://schemas.openxmlformats.org/officeDocument/2006/relationships/image" Target="../media/image1260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240.png"/><Relationship Id="rId10" Type="http://schemas.openxmlformats.org/officeDocument/2006/relationships/image" Target="../media/image129.png"/><Relationship Id="rId4" Type="http://schemas.openxmlformats.org/officeDocument/2006/relationships/image" Target="../media/image136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3" Type="http://schemas.openxmlformats.org/officeDocument/2006/relationships/image" Target="../media/image138.png"/><Relationship Id="rId7" Type="http://schemas.openxmlformats.org/officeDocument/2006/relationships/image" Target="../media/image13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0.png"/><Relationship Id="rId5" Type="http://schemas.openxmlformats.org/officeDocument/2006/relationships/image" Target="../media/image140.png"/><Relationship Id="rId4" Type="http://schemas.openxmlformats.org/officeDocument/2006/relationships/image" Target="../media/image13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39.wmf"/><Relationship Id="rId18" Type="http://schemas.openxmlformats.org/officeDocument/2006/relationships/image" Target="../media/image14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6.wmf"/><Relationship Id="rId11" Type="http://schemas.openxmlformats.org/officeDocument/2006/relationships/image" Target="../media/image138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35.wmf"/><Relationship Id="rId9" Type="http://schemas.openxmlformats.org/officeDocument/2006/relationships/image" Target="../media/image200.png"/><Relationship Id="rId14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45.wmf"/><Relationship Id="rId18" Type="http://schemas.openxmlformats.org/officeDocument/2006/relationships/image" Target="../media/image155.png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211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1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0.png"/><Relationship Id="rId11" Type="http://schemas.openxmlformats.org/officeDocument/2006/relationships/image" Target="../media/image144.wmf"/><Relationship Id="rId5" Type="http://schemas.openxmlformats.org/officeDocument/2006/relationships/image" Target="../media/image209.png"/><Relationship Id="rId15" Type="http://schemas.openxmlformats.org/officeDocument/2006/relationships/image" Target="../media/image146.wmf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2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14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163.wmf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2.wmf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59.wmf"/><Relationship Id="rId19" Type="http://schemas.openxmlformats.org/officeDocument/2006/relationships/image" Target="../media/image221.png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16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34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166.wmf"/><Relationship Id="rId4" Type="http://schemas.microsoft.com/office/2007/relationships/hdphoto" Target="../media/hdphoto2.wdp"/><Relationship Id="rId9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173.wmf"/><Relationship Id="rId3" Type="http://schemas.openxmlformats.org/officeDocument/2006/relationships/image" Target="../media/image233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5.png"/><Relationship Id="rId20" Type="http://schemas.openxmlformats.org/officeDocument/2006/relationships/image" Target="../media/image17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155.png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234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7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6.wmf"/><Relationship Id="rId11" Type="http://schemas.openxmlformats.org/officeDocument/2006/relationships/image" Target="../media/image179.png"/><Relationship Id="rId5" Type="http://schemas.openxmlformats.org/officeDocument/2006/relationships/oleObject" Target="../embeddings/oleObject44.bin"/><Relationship Id="rId10" Type="http://schemas.microsoft.com/office/2007/relationships/hdphoto" Target="../media/hdphoto3.wdp"/><Relationship Id="rId4" Type="http://schemas.openxmlformats.org/officeDocument/2006/relationships/image" Target="../media/image175.wmf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1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18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89.wmf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19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194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19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image" Target="../media/image202.wmf"/><Relationship Id="rId18" Type="http://schemas.openxmlformats.org/officeDocument/2006/relationships/oleObject" Target="../embeddings/oleObject71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20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9.wmf"/><Relationship Id="rId11" Type="http://schemas.openxmlformats.org/officeDocument/2006/relationships/image" Target="../media/image201.wmf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203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205.wmf"/><Relationship Id="rId4" Type="http://schemas.openxmlformats.org/officeDocument/2006/relationships/image" Target="../media/image198.wmf"/><Relationship Id="rId9" Type="http://schemas.openxmlformats.org/officeDocument/2006/relationships/image" Target="../media/image240.png"/><Relationship Id="rId14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104.png"/><Relationship Id="rId7" Type="http://schemas.openxmlformats.org/officeDocument/2006/relationships/image" Target="../media/image2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209.wmf"/><Relationship Id="rId5" Type="http://schemas.openxmlformats.org/officeDocument/2006/relationships/image" Target="../media/image206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20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7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14.wmf"/><Relationship Id="rId7" Type="http://schemas.openxmlformats.org/officeDocument/2006/relationships/image" Target="../media/image265.png"/><Relationship Id="rId12" Type="http://schemas.openxmlformats.org/officeDocument/2006/relationships/image" Target="../media/image210.wmf"/><Relationship Id="rId17" Type="http://schemas.openxmlformats.org/officeDocument/2006/relationships/image" Target="../media/image2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4.png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263.png"/><Relationship Id="rId15" Type="http://schemas.openxmlformats.org/officeDocument/2006/relationships/image" Target="../media/image269.png"/><Relationship Id="rId10" Type="http://schemas.openxmlformats.org/officeDocument/2006/relationships/image" Target="../media/image217.png"/><Relationship Id="rId19" Type="http://schemas.openxmlformats.org/officeDocument/2006/relationships/image" Target="../media/image213.wmf"/><Relationship Id="rId4" Type="http://schemas.openxmlformats.org/officeDocument/2006/relationships/image" Target="../media/image262.png"/><Relationship Id="rId9" Type="http://schemas.openxmlformats.org/officeDocument/2006/relationships/image" Target="../media/image216.png"/><Relationship Id="rId14" Type="http://schemas.openxmlformats.org/officeDocument/2006/relationships/image" Target="../media/image211.wmf"/><Relationship Id="rId22" Type="http://schemas.openxmlformats.org/officeDocument/2006/relationships/image" Target="../media/image2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224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89.bin"/><Relationship Id="rId7" Type="http://schemas.openxmlformats.org/officeDocument/2006/relationships/image" Target="../media/image219.wmf"/><Relationship Id="rId12" Type="http://schemas.openxmlformats.org/officeDocument/2006/relationships/image" Target="../media/image281.png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3.wmf"/><Relationship Id="rId20" Type="http://schemas.openxmlformats.org/officeDocument/2006/relationships/image" Target="../media/image225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221.wmf"/><Relationship Id="rId24" Type="http://schemas.openxmlformats.org/officeDocument/2006/relationships/image" Target="../media/image227.wmf"/><Relationship Id="rId5" Type="http://schemas.openxmlformats.org/officeDocument/2006/relationships/image" Target="../media/image218.wmf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10" Type="http://schemas.openxmlformats.org/officeDocument/2006/relationships/oleObject" Target="../embeddings/oleObject84.bin"/><Relationship Id="rId19" Type="http://schemas.openxmlformats.org/officeDocument/2006/relationships/oleObject" Target="../embeddings/oleObject88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220.wmf"/><Relationship Id="rId14" Type="http://schemas.openxmlformats.org/officeDocument/2006/relationships/image" Target="../media/image222.wmf"/><Relationship Id="rId22" Type="http://schemas.openxmlformats.org/officeDocument/2006/relationships/image" Target="../media/image2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2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228.wmf"/><Relationship Id="rId4" Type="http://schemas.openxmlformats.org/officeDocument/2006/relationships/oleObject" Target="../embeddings/oleObject9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23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0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32.wmf"/><Relationship Id="rId5" Type="http://schemas.openxmlformats.org/officeDocument/2006/relationships/image" Target="../media/image272.png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236.png"/><Relationship Id="rId9" Type="http://schemas.openxmlformats.org/officeDocument/2006/relationships/image" Target="../media/image231.wmf"/><Relationship Id="rId14" Type="http://schemas.openxmlformats.org/officeDocument/2006/relationships/image" Target="../media/image2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oleObject" Target="../embeddings/oleObject97.bin"/><Relationship Id="rId7" Type="http://schemas.openxmlformats.org/officeDocument/2006/relationships/image" Target="../media/image2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276.png"/><Relationship Id="rId4" Type="http://schemas.openxmlformats.org/officeDocument/2006/relationships/image" Target="../media/image237.wmf"/><Relationship Id="rId9" Type="http://schemas.openxmlformats.org/officeDocument/2006/relationships/image" Target="../media/image2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15018"/>
            <a:ext cx="5841492" cy="838201"/>
          </a:xfr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0"/>
          </a:effectLst>
        </p:spPr>
        <p:txBody>
          <a:bodyPr/>
          <a:lstStyle/>
          <a:p>
            <a:pPr rtl="1"/>
            <a:r>
              <a:rPr lang="fa-IR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A2C7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Traffic" panose="00000400000000000000" pitchFamily="2" charset="-78"/>
              </a:rPr>
              <a:t>ریاضیات عالی مهندسی</a:t>
            </a:r>
            <a:endParaRPr lang="en-US" sz="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A2C7C"/>
              </a:solidFill>
              <a:effectLst>
                <a:outerShdw blurRad="50800" algn="tl" rotWithShape="0">
                  <a:srgbClr val="000000"/>
                </a:outerShdw>
              </a:effectLst>
              <a:cs typeface="B Traffic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0929"/>
            <a:ext cx="3200400" cy="300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ثبت نام و لیست رشته های بدون کنکور دانشگاه سمنان 99 - 1400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r="19343"/>
          <a:stretch/>
        </p:blipFill>
        <p:spPr bwMode="auto">
          <a:xfrm>
            <a:off x="0" y="9144"/>
            <a:ext cx="997459" cy="105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Document 5"/>
          <p:cNvSpPr/>
          <p:nvPr/>
        </p:nvSpPr>
        <p:spPr>
          <a:xfrm rot="10800000">
            <a:off x="-21337" y="4419600"/>
            <a:ext cx="9165336" cy="2438400"/>
          </a:xfrm>
          <a:prstGeom prst="flowChartDocument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6" y="4415689"/>
            <a:ext cx="8991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B Badr" pitchFamily="2" charset="-78"/>
              </a:rPr>
              <a:t>دکتر </a:t>
            </a: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B Badr" pitchFamily="2" charset="-78"/>
              </a:rPr>
              <a:t>محمدایمان </a:t>
            </a:r>
            <a:r>
              <a:rPr lang="fa-I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B Badr" pitchFamily="2" charset="-78"/>
              </a:rPr>
              <a:t>خداکرمی ، دانشیار مهندسی </a:t>
            </a: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B Badr" pitchFamily="2" charset="-78"/>
              </a:rPr>
              <a:t>زلزله</a:t>
            </a:r>
            <a:endParaRPr lang="fa-IR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a-I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e-mail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khodakarami@semnan.ac.ir ;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i.khodakarami@gmail.com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Homepage: https://khodakarami.profile.semnan.ac.ir/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تلفن </a:t>
            </a: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023-3153-5243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6400798"/>
            <a:ext cx="2895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B Badr" pitchFamily="2" charset="-78"/>
              </a:rPr>
              <a:t>گردآورنده : مهندس شیرین خرّم جاهد</a:t>
            </a:r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3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13499" y="1120474"/>
            <a:ext cx="16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Arial" pitchFamily="34" charset="0"/>
                <a:cs typeface="B Koodak" pitchFamily="2" charset="-78"/>
              </a:rPr>
              <a:t>اگر </a:t>
            </a:r>
            <a:r>
              <a:rPr lang="en-US" sz="1600" dirty="0" smtClean="0">
                <a:latin typeface="Arial" pitchFamily="34" charset="0"/>
                <a:cs typeface="B Koodak" pitchFamily="2" charset="-78"/>
              </a:rPr>
              <a:t>f(x)</a:t>
            </a:r>
            <a:r>
              <a:rPr lang="fa-IR" sz="1600" dirty="0" smtClean="0">
                <a:latin typeface="Arial" pitchFamily="34" charset="0"/>
                <a:cs typeface="B Koodak" pitchFamily="2" charset="-78"/>
              </a:rPr>
              <a:t> فرد باشد :</a:t>
            </a:r>
            <a:endParaRPr lang="en-US" sz="1600" dirty="0">
              <a:latin typeface="Arial" pitchFamily="34" charset="0"/>
              <a:cs typeface="B Koodak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2153644"/>
            <a:ext cx="2438399" cy="1699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45746" y="1591580"/>
                <a:ext cx="1618776" cy="3385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fa-IR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46" y="1591580"/>
                <a:ext cx="1618776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9816" y="1674750"/>
                <a:ext cx="2967415" cy="585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0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16" y="1674750"/>
                <a:ext cx="2967415" cy="5858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979501" y="3005495"/>
            <a:ext cx="1687499" cy="10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1935" y="1120474"/>
                <a:ext cx="942630" cy="47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1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1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fa-IR" sz="11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1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1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1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35" y="1120474"/>
                <a:ext cx="942630" cy="476412"/>
              </a:xfrm>
              <a:prstGeom prst="rect">
                <a:avLst/>
              </a:prstGeom>
              <a:blipFill rotWithShape="1">
                <a:blip r:embed="rId5"/>
                <a:stretch>
                  <a:fillRect l="-51948" t="-134615" r="-14935" b="-20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82016" y="1798406"/>
                <a:ext cx="826572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fa-IR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016" y="1798406"/>
                <a:ext cx="82657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hevron 15"/>
          <p:cNvSpPr/>
          <p:nvPr/>
        </p:nvSpPr>
        <p:spPr>
          <a:xfrm>
            <a:off x="3733800" y="1808512"/>
            <a:ext cx="241034" cy="3048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8014" y="3098791"/>
                <a:ext cx="5009000" cy="585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a-IR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4" y="3098791"/>
                <a:ext cx="5009000" cy="585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6347" y="2436122"/>
                <a:ext cx="1712520" cy="511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fa-IR" sz="12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2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2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47" y="2436122"/>
                <a:ext cx="1712520" cy="511422"/>
              </a:xfrm>
              <a:prstGeom prst="rect">
                <a:avLst/>
              </a:prstGeom>
              <a:blipFill rotWithShape="1">
                <a:blip r:embed="rId8"/>
                <a:stretch>
                  <a:fillRect l="-31673" t="-140476" b="-2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1456917" y="1608340"/>
            <a:ext cx="766997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37711" y="4505837"/>
                <a:ext cx="2878352" cy="6456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11" y="4505837"/>
                <a:ext cx="2878352" cy="6456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evron 20"/>
          <p:cNvSpPr/>
          <p:nvPr/>
        </p:nvSpPr>
        <p:spPr>
          <a:xfrm>
            <a:off x="5008155" y="4676282"/>
            <a:ext cx="241034" cy="3048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3094040"/>
            <a:ext cx="4274275" cy="58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23" name="Chevron 22"/>
          <p:cNvSpPr/>
          <p:nvPr/>
        </p:nvSpPr>
        <p:spPr>
          <a:xfrm>
            <a:off x="5001082" y="3234573"/>
            <a:ext cx="241034" cy="3048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84292" y="3170041"/>
                <a:ext cx="921663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92" y="3170041"/>
                <a:ext cx="92166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3848" y="3853404"/>
                <a:ext cx="1575688" cy="47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1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1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1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1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48" y="3853404"/>
                <a:ext cx="1575688" cy="476412"/>
              </a:xfrm>
              <a:prstGeom prst="rect">
                <a:avLst/>
              </a:prstGeom>
              <a:blipFill rotWithShape="1">
                <a:blip r:embed="rId11"/>
                <a:stretch>
                  <a:fillRect l="-30502" t="-134615" b="-20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979501" y="4419600"/>
            <a:ext cx="17443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7160" y="4505837"/>
                <a:ext cx="4877168" cy="585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4505837"/>
                <a:ext cx="4877168" cy="5858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36981" y="5562600"/>
                <a:ext cx="2856616" cy="847604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81" y="5562600"/>
                <a:ext cx="2856616" cy="8476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606950" y="5817125"/>
            <a:ext cx="270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سری فوریه در حالت فرد،</a:t>
            </a:r>
            <a:r>
              <a:rPr lang="fa-IR" sz="1600" dirty="0">
                <a:cs typeface="B Koodak" pitchFamily="2" charset="-78"/>
              </a:rPr>
              <a:t> </a:t>
            </a:r>
            <a:r>
              <a:rPr lang="fa-IR" sz="1600" dirty="0" smtClean="0">
                <a:cs typeface="B Koodak" pitchFamily="2" charset="-78"/>
              </a:rPr>
              <a:t>سینوسی :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32" name="Straight Connector 31"/>
          <p:cNvCxnSpPr>
            <a:stCxn id="33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nut 32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8-Point Star 33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4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3" grpId="0" animBg="1"/>
      <p:bldP spid="24" grpId="0" animBg="1"/>
      <p:bldP spid="25" grpId="0"/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49624" y="1289751"/>
            <a:ext cx="447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تابع روبه رو را در بازی مبنای خواسته شده بدست آورید.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1456" y="1244584"/>
                <a:ext cx="1242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56" y="1244584"/>
                <a:ext cx="124252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75792" y="1265771"/>
                <a:ext cx="946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92" y="1265771"/>
                <a:ext cx="94602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87910" y="1257598"/>
                <a:ext cx="944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910" y="1257598"/>
                <a:ext cx="944233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145536" y="126577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cs typeface="B Koodak" pitchFamily="2" charset="-78"/>
              </a:rPr>
              <a:t>;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02789" y="12633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cs typeface="B Koodak" pitchFamily="2" charset="-78"/>
              </a:rPr>
              <a:t>;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5847" y="2231476"/>
            <a:ext cx="146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Koodak" pitchFamily="2" charset="-78"/>
              </a:rPr>
              <a:t>گام 1) </a:t>
            </a:r>
            <a:r>
              <a:rPr lang="fa-IR" sz="1600" dirty="0" smtClean="0">
                <a:cs typeface="B Koodak" pitchFamily="2" charset="-78"/>
              </a:rPr>
              <a:t>رسم شکل </a:t>
            </a:r>
            <a:endParaRPr lang="en-US" sz="1600" dirty="0">
              <a:cs typeface="B Koodak" pitchFamily="2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8200" y="3319649"/>
            <a:ext cx="4724400" cy="15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020896" y="1905099"/>
            <a:ext cx="9525" cy="1409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 rot="20857019">
            <a:off x="3727342" y="2375526"/>
            <a:ext cx="1087928" cy="888935"/>
          </a:xfrm>
          <a:custGeom>
            <a:avLst/>
            <a:gdLst>
              <a:gd name="connsiteX0" fmla="*/ 0 w 1362456"/>
              <a:gd name="connsiteY0" fmla="*/ 0 h 1428925"/>
              <a:gd name="connsiteX1" fmla="*/ 384048 w 1362456"/>
              <a:gd name="connsiteY1" fmla="*/ 1426464 h 1428925"/>
              <a:gd name="connsiteX2" fmla="*/ 1362456 w 1362456"/>
              <a:gd name="connsiteY2" fmla="*/ 274320 h 14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456" h="1428925">
                <a:moveTo>
                  <a:pt x="0" y="0"/>
                </a:moveTo>
                <a:cubicBezTo>
                  <a:pt x="78486" y="690372"/>
                  <a:pt x="156972" y="1380744"/>
                  <a:pt x="384048" y="1426464"/>
                </a:cubicBezTo>
                <a:cubicBezTo>
                  <a:pt x="611124" y="1472184"/>
                  <a:pt x="986790" y="873252"/>
                  <a:pt x="1362456" y="27432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92276" y="2424533"/>
            <a:ext cx="3352583" cy="1395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78048" y="2447405"/>
            <a:ext cx="36577" cy="8904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9" idx="2"/>
          </p:cNvCxnSpPr>
          <p:nvPr/>
        </p:nvCxnSpPr>
        <p:spPr>
          <a:xfrm>
            <a:off x="2502467" y="2408424"/>
            <a:ext cx="5355" cy="85454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3" idx="2"/>
          </p:cNvCxnSpPr>
          <p:nvPr/>
        </p:nvCxnSpPr>
        <p:spPr>
          <a:xfrm>
            <a:off x="3618179" y="2436732"/>
            <a:ext cx="0" cy="93403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4805" y="2438492"/>
            <a:ext cx="0" cy="882706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89673" y="2092958"/>
                <a:ext cx="464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fa-IR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73" y="2092958"/>
                <a:ext cx="46429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66057" y="3396215"/>
                <a:ext cx="362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057" y="3396215"/>
                <a:ext cx="36221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231516" y="3405329"/>
                <a:ext cx="5161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16" y="3405329"/>
                <a:ext cx="51610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488955" y="3405329"/>
                <a:ext cx="4760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55" y="3405329"/>
                <a:ext cx="476028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31521" y="3390388"/>
                <a:ext cx="6299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21" y="3390388"/>
                <a:ext cx="62991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 flipH="1" flipV="1">
            <a:off x="4757584" y="1645892"/>
            <a:ext cx="1028810" cy="1603026"/>
          </a:xfrm>
          <a:prstGeom prst="arc">
            <a:avLst/>
          </a:prstGeom>
          <a:ln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V="1">
            <a:off x="536256" y="1600147"/>
            <a:ext cx="826546" cy="1648771"/>
          </a:xfrm>
          <a:prstGeom prst="arc">
            <a:avLst/>
          </a:prstGeom>
          <a:ln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578769" y="2734495"/>
                <a:ext cx="225433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6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cs typeface="B Koodak" pitchFamily="2" charset="-78"/>
                  </a:rPr>
                  <a:t>گام 2) </a:t>
                </a:r>
                <a:r>
                  <a:rPr lang="fa-IR" sz="1600" dirty="0" smtClean="0">
                    <a:cs typeface="B Koodak" pitchFamily="2" charset="-78"/>
                  </a:rPr>
                  <a:t>تعیین زوج یا فرد بودن</a:t>
                </a:r>
              </a:p>
              <a:p>
                <a:pPr algn="r" rtl="1"/>
                <a:endParaRPr lang="fa-IR" sz="1600" dirty="0">
                  <a:cs typeface="B Koodak" pitchFamily="2" charset="-78"/>
                </a:endParaRPr>
              </a:p>
              <a:p>
                <a:pPr algn="r" rtl="1"/>
                <a:r>
                  <a:rPr lang="fa-IR" sz="1600" dirty="0" smtClean="0">
                    <a:cs typeface="B Koodak" pitchFamily="2" charset="-78"/>
                  </a:rPr>
                  <a:t>تابع زوج است پس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0</m:t>
                    </m:r>
                    <m:r>
                      <a:rPr lang="en-US" sz="1600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sz="1600" dirty="0"/>
              </a:p>
              <a:p>
                <a:pPr algn="r" rtl="1"/>
                <a:r>
                  <a:rPr lang="fa-IR" sz="1600" dirty="0" smtClean="0">
                    <a:cs typeface="B Koodak" pitchFamily="2" charset="-78"/>
                  </a:rPr>
                  <a:t> </a:t>
                </a:r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69" y="2734495"/>
                <a:ext cx="2254335" cy="1107996"/>
              </a:xfrm>
              <a:prstGeom prst="rect">
                <a:avLst/>
              </a:prstGeom>
              <a:blipFill rotWithShape="1">
                <a:blip r:embed="rId11"/>
                <a:stretch>
                  <a:fillRect t="-1657" r="-1622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731695" y="1720433"/>
                <a:ext cx="376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695" y="1720433"/>
                <a:ext cx="37619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Rectangle 1023"/>
              <p:cNvSpPr/>
              <p:nvPr/>
            </p:nvSpPr>
            <p:spPr>
              <a:xfrm>
                <a:off x="5428487" y="3019348"/>
                <a:ext cx="376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24" name="Rectangle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487" y="3019348"/>
                <a:ext cx="37619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Rectangle 1024"/>
          <p:cNvSpPr/>
          <p:nvPr/>
        </p:nvSpPr>
        <p:spPr>
          <a:xfrm>
            <a:off x="6683156" y="3759439"/>
            <a:ext cx="2149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solidFill>
                  <a:schemeClr val="accent6">
                    <a:lumMod val="60000"/>
                    <a:lumOff val="40000"/>
                  </a:schemeClr>
                </a:solidFill>
                <a:cs typeface="B Koodak" pitchFamily="2" charset="-78"/>
              </a:rPr>
              <a:t>گام 3</a:t>
            </a:r>
            <a:r>
              <a:rPr lang="fa-IR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Koodak" pitchFamily="2" charset="-78"/>
              </a:rPr>
              <a:t>) </a:t>
            </a:r>
            <a:r>
              <a:rPr lang="fa-IR" sz="1600" dirty="0" smtClean="0">
                <a:cs typeface="B Koodak" pitchFamily="2" charset="-78"/>
              </a:rPr>
              <a:t>بدست آوردن ضرایب</a:t>
            </a:r>
            <a:endParaRPr lang="fa-IR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Rectangle 1027"/>
              <p:cNvSpPr/>
              <p:nvPr/>
            </p:nvSpPr>
            <p:spPr>
              <a:xfrm>
                <a:off x="1661437" y="3967486"/>
                <a:ext cx="2374496" cy="557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</m:e>
                      </m:nary>
                      <m:r>
                        <a:rPr lang="en-US" sz="1400" i="1">
                          <a:latin typeface="Cambria Math"/>
                        </a:rPr>
                        <m:t>𝑑𝑥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]</m:t>
                      </m:r>
                      <m:f>
                        <m:fPr>
                          <m:type m:val="noBar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28" name="Rectangle 10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437" y="3967486"/>
                <a:ext cx="2374496" cy="557845"/>
              </a:xfrm>
              <a:prstGeom prst="rect">
                <a:avLst/>
              </a:prstGeom>
              <a:blipFill rotWithShape="1">
                <a:blip r:embed="rId14"/>
                <a:stretch>
                  <a:fillRect l="-3599" t="-152747" b="-2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Rectangle 1035"/>
              <p:cNvSpPr/>
              <p:nvPr/>
            </p:nvSpPr>
            <p:spPr>
              <a:xfrm>
                <a:off x="185928" y="4738217"/>
                <a:ext cx="2222147" cy="557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.</m:t>
                          </m:r>
                        </m:e>
                      </m:nary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36" name="Rectangle 10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" y="4738217"/>
                <a:ext cx="2222147" cy="557845"/>
              </a:xfrm>
              <a:prstGeom prst="rect">
                <a:avLst/>
              </a:prstGeom>
              <a:blipFill rotWithShape="1">
                <a:blip r:embed="rId15"/>
                <a:stretch>
                  <a:fillRect l="-3297" t="-151087" b="-2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8" name="Straight Arrow Connector 1037"/>
          <p:cNvCxnSpPr/>
          <p:nvPr/>
        </p:nvCxnSpPr>
        <p:spPr>
          <a:xfrm flipV="1">
            <a:off x="2467054" y="5037113"/>
            <a:ext cx="79966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2384738" y="4747463"/>
            <a:ext cx="92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جز به جز</a:t>
            </a:r>
            <a:endParaRPr lang="en-US" sz="1200" dirty="0">
              <a:solidFill>
                <a:schemeClr val="accent6">
                  <a:lumMod val="75000"/>
                </a:schemeClr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TextBox 1042"/>
              <p:cNvSpPr txBox="1"/>
              <p:nvPr/>
            </p:nvSpPr>
            <p:spPr>
              <a:xfrm>
                <a:off x="3035585" y="4627064"/>
                <a:ext cx="3604004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</a:rPr>
                                <m:t>              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𝑥𝑑𝑥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𝑛𝑥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43" name="TextBox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585" y="4627064"/>
                <a:ext cx="3604004" cy="7801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 88"/>
          <p:cNvSpPr/>
          <p:nvPr/>
        </p:nvSpPr>
        <p:spPr>
          <a:xfrm rot="20857019">
            <a:off x="1499150" y="2339364"/>
            <a:ext cx="1077058" cy="926701"/>
          </a:xfrm>
          <a:custGeom>
            <a:avLst/>
            <a:gdLst>
              <a:gd name="connsiteX0" fmla="*/ 0 w 1362456"/>
              <a:gd name="connsiteY0" fmla="*/ 0 h 1428925"/>
              <a:gd name="connsiteX1" fmla="*/ 384048 w 1362456"/>
              <a:gd name="connsiteY1" fmla="*/ 1426464 h 1428925"/>
              <a:gd name="connsiteX2" fmla="*/ 1362456 w 1362456"/>
              <a:gd name="connsiteY2" fmla="*/ 274320 h 14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456" h="1428925">
                <a:moveTo>
                  <a:pt x="0" y="0"/>
                </a:moveTo>
                <a:cubicBezTo>
                  <a:pt x="78486" y="690372"/>
                  <a:pt x="156972" y="1380744"/>
                  <a:pt x="384048" y="1426464"/>
                </a:cubicBezTo>
                <a:cubicBezTo>
                  <a:pt x="611124" y="1472184"/>
                  <a:pt x="986790" y="873252"/>
                  <a:pt x="1362456" y="274320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20857019">
            <a:off x="2621923" y="2373303"/>
            <a:ext cx="1067687" cy="893379"/>
          </a:xfrm>
          <a:custGeom>
            <a:avLst/>
            <a:gdLst>
              <a:gd name="connsiteX0" fmla="*/ 0 w 1362456"/>
              <a:gd name="connsiteY0" fmla="*/ 0 h 1428925"/>
              <a:gd name="connsiteX1" fmla="*/ 384048 w 1362456"/>
              <a:gd name="connsiteY1" fmla="*/ 1426464 h 1428925"/>
              <a:gd name="connsiteX2" fmla="*/ 1362456 w 1362456"/>
              <a:gd name="connsiteY2" fmla="*/ 274320 h 14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456" h="1428925">
                <a:moveTo>
                  <a:pt x="0" y="0"/>
                </a:moveTo>
                <a:cubicBezTo>
                  <a:pt x="78486" y="690372"/>
                  <a:pt x="156972" y="1380744"/>
                  <a:pt x="384048" y="1426464"/>
                </a:cubicBezTo>
                <a:cubicBezTo>
                  <a:pt x="611124" y="1472184"/>
                  <a:pt x="986790" y="873252"/>
                  <a:pt x="1362456" y="274320"/>
                </a:cubicBezTo>
              </a:path>
            </a:pathLst>
          </a:cu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67431" y="5638800"/>
                <a:ext cx="3879588" cy="572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f>
                        <m:fPr>
                          <m:type m:val="noBar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nary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𝑑𝑥</m:t>
                      </m:r>
                      <m:r>
                        <a:rPr lang="en-US" sz="1400" b="0" i="0" smtClean="0">
                          <a:latin typeface="Cambria Math"/>
                        </a:rPr>
                        <m:t>}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1" y="5638800"/>
                <a:ext cx="3879588" cy="572914"/>
              </a:xfrm>
              <a:prstGeom prst="rect">
                <a:avLst/>
              </a:prstGeom>
              <a:blipFill rotWithShape="1">
                <a:blip r:embed="rId17"/>
                <a:stretch>
                  <a:fillRect t="-145745" b="-2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23080" y="5584715"/>
                <a:ext cx="3113609" cy="681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𝑛𝑥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080" y="5584715"/>
                <a:ext cx="3113609" cy="68108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4092184" y="5688291"/>
            <a:ext cx="92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جز به جز</a:t>
            </a:r>
            <a:endParaRPr lang="en-US" sz="1200" dirty="0">
              <a:solidFill>
                <a:schemeClr val="accent6">
                  <a:lumMod val="75000"/>
                </a:schemeClr>
              </a:solidFill>
              <a:cs typeface="B Koodak" pitchFamily="2" charset="-78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4156297" y="5959594"/>
            <a:ext cx="79966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Chevron 76"/>
          <p:cNvSpPr/>
          <p:nvPr/>
        </p:nvSpPr>
        <p:spPr>
          <a:xfrm>
            <a:off x="4738419" y="4833546"/>
            <a:ext cx="173536" cy="367183"/>
          </a:xfrm>
          <a:prstGeom prst="chevr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771865" y="3928716"/>
                <a:ext cx="844718" cy="5245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65" y="3928716"/>
                <a:ext cx="844718" cy="52456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/>
          <p:cNvCxnSpPr/>
          <p:nvPr/>
        </p:nvCxnSpPr>
        <p:spPr>
          <a:xfrm>
            <a:off x="4103829" y="4237210"/>
            <a:ext cx="517483" cy="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9475" y="1635103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000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sz="2000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p:sp>
        <p:nvSpPr>
          <p:cNvPr id="57" name="Flowchart: Document 56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64" name="Straight Connector 63"/>
          <p:cNvCxnSpPr>
            <a:stCxn id="6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Donut 6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8-Point Star 6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sp>
        <p:nvSpPr>
          <p:cNvPr id="69" name="Oval Callout 68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552821" y="5741665"/>
            <a:ext cx="173536" cy="367183"/>
          </a:xfrm>
          <a:prstGeom prst="chevr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73581" y="6305337"/>
                <a:ext cx="5282023" cy="575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0" smtClean="0">
                          <a:latin typeface="Cambria Math"/>
                        </a:rPr>
                        <m:t> 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1" y="6305337"/>
                <a:ext cx="5282023" cy="575094"/>
              </a:xfrm>
              <a:prstGeom prst="rect">
                <a:avLst/>
              </a:prstGeom>
              <a:blipFill>
                <a:blip r:embed="rId20"/>
                <a:stretch>
                  <a:fillRect t="-144211" b="-2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 animBg="1"/>
      <p:bldP spid="47" grpId="0"/>
      <p:bldP spid="52" grpId="0"/>
      <p:bldP spid="51" grpId="0"/>
      <p:bldP spid="53" grpId="0"/>
      <p:bldP spid="54" grpId="0"/>
      <p:bldP spid="59" grpId="0" animBg="1"/>
      <p:bldP spid="62" grpId="0" animBg="1"/>
      <p:bldP spid="63" grpId="0"/>
      <p:bldP spid="1024" grpId="0"/>
      <p:bldP spid="1025" grpId="0"/>
      <p:bldP spid="1028" grpId="0"/>
      <p:bldP spid="1036" grpId="0"/>
      <p:bldP spid="1039" grpId="0"/>
      <p:bldP spid="1043" grpId="0"/>
      <p:bldP spid="89" grpId="0" animBg="1"/>
      <p:bldP spid="93" grpId="0" animBg="1"/>
      <p:bldP spid="75" grpId="0"/>
      <p:bldP spid="76" grpId="0"/>
      <p:bldP spid="112" grpId="0"/>
      <p:bldP spid="77" grpId="0" animBg="1"/>
      <p:bldP spid="81" grpId="0" animBg="1"/>
      <p:bldP spid="56" grpId="0"/>
      <p:bldP spid="70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9056" y="1258973"/>
                <a:ext cx="4276344" cy="57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f>
                        <m:fPr>
                          <m:type m:val="noBar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𝑑𝑥</m:t>
                      </m:r>
                      <m:r>
                        <a:rPr lang="en-US" sz="1400">
                          <a:latin typeface="Cambria Math"/>
                        </a:rPr>
                        <m:t>}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6" y="1258973"/>
                <a:ext cx="4276344" cy="572914"/>
              </a:xfrm>
              <a:prstGeom prst="rect">
                <a:avLst/>
              </a:prstGeom>
              <a:blipFill rotWithShape="1">
                <a:blip r:embed="rId2"/>
                <a:stretch>
                  <a:fillRect t="-147872" b="-2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15000" y="1220116"/>
                <a:ext cx="1931426" cy="5540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[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220116"/>
                <a:ext cx="1931426" cy="554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953000" y="1545430"/>
            <a:ext cx="517483" cy="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2398776"/>
            <a:ext cx="188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سری فوریه نهایی</a:t>
            </a:r>
            <a:r>
              <a:rPr lang="en-US" sz="1600" dirty="0" smtClean="0">
                <a:cs typeface="B Koodak" pitchFamily="2" charset="-78"/>
              </a:rPr>
              <a:t> </a:t>
            </a:r>
            <a:r>
              <a:rPr lang="fa-IR" sz="1600" dirty="0" smtClean="0">
                <a:cs typeface="B Koodak" pitchFamily="2" charset="-78"/>
              </a:rPr>
              <a:t> تابع :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25210" y="2568053"/>
                <a:ext cx="3886200" cy="763671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cos</m:t>
                      </m:r>
                      <m:r>
                        <a:rPr lang="en-US" sz="1600" b="0" i="1" smtClean="0">
                          <a:latin typeface="Cambria Math"/>
                        </a:rPr>
                        <m:t>⁡(</m:t>
                      </m:r>
                      <m:r>
                        <a:rPr lang="en-US" sz="1600" b="0" i="1" smtClean="0">
                          <a:latin typeface="Cambria Math"/>
                        </a:rPr>
                        <m:t>𝑛𝑥</m:t>
                      </m:r>
                      <m:r>
                        <a:rPr lang="en-US" sz="16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10" y="2568053"/>
                <a:ext cx="3886200" cy="763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725210" y="3581400"/>
            <a:ext cx="697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   در سری فوریه نهایی، مقادیر </a:t>
            </a:r>
            <a:r>
              <a:rPr lang="en-US" sz="1600" dirty="0" smtClean="0">
                <a:cs typeface="B Koodak" pitchFamily="2" charset="-78"/>
              </a:rPr>
              <a:t>x</a:t>
            </a:r>
            <a:r>
              <a:rPr lang="fa-IR" sz="1600" dirty="0" smtClean="0">
                <a:cs typeface="B Koodak" pitchFamily="2" charset="-78"/>
              </a:rPr>
              <a:t> را جایگذاری میکنیم و این اعداد باید با مقادیری که تابع اولیه میدهند هماهنگ باشد :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" y="4038600"/>
                <a:ext cx="285449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𝑛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400" b="0" i="0" smtClean="0">
                          <a:latin typeface="Cambria Math"/>
                        </a:rPr>
                        <m:t>−</m:t>
                      </m:r>
                      <m:r>
                        <a:rPr lang="en-US" sz="1400" b="0" i="0" smtClean="0">
                          <a:latin typeface="Cambria Math"/>
                        </a:rPr>
                        <m:t>4</m:t>
                      </m:r>
                      <m:r>
                        <a:rPr lang="en-US" sz="1400" b="0" i="0" smtClean="0">
                          <a:latin typeface="Cambria Math"/>
                        </a:rPr>
                        <m:t>=−</m:t>
                      </m:r>
                      <m:r>
                        <a:rPr lang="en-US" sz="1400" b="0" i="0" smtClean="0">
                          <a:latin typeface="Cambria Math"/>
                        </a:rPr>
                        <m:t>0</m:t>
                      </m:r>
                      <m:r>
                        <a:rPr lang="en-US" sz="1400" b="0" i="0" smtClean="0">
                          <a:latin typeface="Cambria Math"/>
                        </a:rPr>
                        <m:t>.</m:t>
                      </m:r>
                      <m:r>
                        <a:rPr lang="en-US" sz="1400" b="0" i="0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038600"/>
                <a:ext cx="2854499" cy="5245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6250" y="4599743"/>
                <a:ext cx="3033651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𝑛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a:rPr lang="en-US" sz="1400" i="1">
                          <a:latin typeface="Cambria Math"/>
                        </a:rPr>
                        <m:t>            </m:t>
                      </m:r>
                      <m:r>
                        <a:rPr lang="en-US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−</m:t>
                      </m:r>
                      <m:r>
                        <a:rPr lang="en-US" sz="1400">
                          <a:latin typeface="Cambria Math"/>
                        </a:rPr>
                        <m:t>4</m:t>
                      </m:r>
                      <m:r>
                        <a:rPr lang="en-US" sz="1400" b="0" i="0" smtClean="0">
                          <a:latin typeface="Cambria Math"/>
                        </a:rPr>
                        <m:t>+</m:t>
                      </m:r>
                      <m:r>
                        <a:rPr lang="en-US" sz="1400" b="0" i="0" smtClean="0">
                          <a:latin typeface="Cambria Math"/>
                        </a:rPr>
                        <m:t>1</m:t>
                      </m:r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b="0" i="0" smtClean="0">
                          <a:latin typeface="Cambria Math"/>
                        </a:rPr>
                        <m:t>0</m:t>
                      </m:r>
                      <m:r>
                        <a:rPr lang="en-US" sz="1400" b="0" i="0" smtClean="0">
                          <a:latin typeface="Cambria Math"/>
                        </a:rPr>
                        <m:t>.</m:t>
                      </m:r>
                      <m:r>
                        <a:rPr lang="en-US" sz="1400" b="0" i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599743"/>
                <a:ext cx="3033651" cy="524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6250" y="5136502"/>
                <a:ext cx="3581493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𝑛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            </m:t>
                      </m:r>
                      <m:r>
                        <a:rPr lang="en-US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−</m:t>
                      </m:r>
                      <m:r>
                        <a:rPr lang="en-US" sz="1400">
                          <a:latin typeface="Cambria Math"/>
                        </a:rPr>
                        <m:t>4</m:t>
                      </m:r>
                      <m:r>
                        <a:rPr lang="en-US" sz="1400">
                          <a:latin typeface="Cambria Math"/>
                        </a:rPr>
                        <m:t>+</m:t>
                      </m:r>
                      <m:r>
                        <a:rPr lang="en-US" sz="1400">
                          <a:latin typeface="Cambria Math"/>
                        </a:rPr>
                        <m:t>1</m:t>
                      </m:r>
                      <m:r>
                        <a:rPr lang="en-US" sz="1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b="0" i="0" smtClean="0">
                          <a:latin typeface="Cambria Math"/>
                        </a:rPr>
                        <m:t>−</m:t>
                      </m:r>
                      <m:r>
                        <a:rPr lang="en-US" sz="1400" b="0" i="0" smtClean="0">
                          <a:latin typeface="Cambria Math"/>
                        </a:rPr>
                        <m:t>0</m:t>
                      </m:r>
                      <m:r>
                        <a:rPr lang="en-US" sz="1400" b="0" i="0" smtClean="0">
                          <a:latin typeface="Cambria Math"/>
                        </a:rPr>
                        <m:t>.</m:t>
                      </m:r>
                      <m:r>
                        <a:rPr lang="en-US" sz="1400" b="0" i="0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5136502"/>
                <a:ext cx="3581493" cy="5245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7106" y="5664117"/>
                <a:ext cx="376064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𝑛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1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−</m:t>
                      </m:r>
                      <m:r>
                        <a:rPr lang="en-US" sz="1400">
                          <a:latin typeface="Cambria Math"/>
                        </a:rPr>
                        <m:t>4</m:t>
                      </m:r>
                      <m:r>
                        <a:rPr lang="en-US" sz="1400">
                          <a:latin typeface="Cambria Math"/>
                        </a:rPr>
                        <m:t>+</m:t>
                      </m:r>
                      <m:r>
                        <a:rPr lang="en-US" sz="1400">
                          <a:latin typeface="Cambria Math"/>
                        </a:rPr>
                        <m:t>1</m:t>
                      </m:r>
                      <m:r>
                        <a:rPr lang="en-US" sz="1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b="0" i="0" smtClean="0">
                          <a:latin typeface="Cambria Math"/>
                        </a:rPr>
                        <m:t>0</m:t>
                      </m:r>
                      <m:r>
                        <a:rPr lang="en-US" sz="1400" b="0" i="0" smtClean="0">
                          <a:latin typeface="Cambria Math"/>
                        </a:rPr>
                        <m:t>.</m:t>
                      </m:r>
                      <m:r>
                        <a:rPr lang="en-US" sz="1400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6" y="5664117"/>
                <a:ext cx="3760645" cy="5245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1664" y="480060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400" dirty="0" smtClean="0">
                    <a:cs typeface="B Koodak" pitchFamily="2" charset="-78"/>
                  </a:rPr>
                  <a:t>   همانطور که مشاهده میگردد،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fa-IR" sz="1400" dirty="0" smtClean="0">
                    <a:cs typeface="B Koodak" pitchFamily="2" charset="-78"/>
                  </a:rPr>
                  <a:t>دارد به سمت صفر که جواب است میل میکند.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64" y="4800600"/>
                <a:ext cx="3429000" cy="523220"/>
              </a:xfrm>
              <a:prstGeom prst="rect">
                <a:avLst/>
              </a:prstGeom>
              <a:blipFill rotWithShape="1">
                <a:blip r:embed="rId9"/>
                <a:stretch>
                  <a:fillRect r="-35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223933" y="5639732"/>
            <a:ext cx="2752005" cy="573335"/>
          </a:xfrm>
          <a:prstGeom prst="round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Koodak" pitchFamily="2" charset="-78"/>
              </a:rPr>
              <a:t>برای محاسبه نهایی 3 تا 5 جمله کفایت میکند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21" name="Chevron 20"/>
          <p:cNvSpPr/>
          <p:nvPr/>
        </p:nvSpPr>
        <p:spPr>
          <a:xfrm>
            <a:off x="4227751" y="4563166"/>
            <a:ext cx="344249" cy="923233"/>
          </a:xfrm>
          <a:prstGeom prst="chevr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Document 2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4" name="Straight Connector 23"/>
          <p:cNvCxnSpPr>
            <a:stCxn id="2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nut 2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8-Point Star 2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9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49624" y="1289751"/>
            <a:ext cx="447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تابع روبه رو را در بازی مبنای خواسته شده را بدست آورید.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32" y="1263843"/>
                <a:ext cx="1242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32" y="1263843"/>
                <a:ext cx="124252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62685" y="1265771"/>
                <a:ext cx="849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85" y="1265771"/>
                <a:ext cx="8497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76491" y="1257598"/>
                <a:ext cx="944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91" y="1257598"/>
                <a:ext cx="94423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937640" y="127436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cs typeface="B Koodak" pitchFamily="2" charset="-78"/>
              </a:rPr>
              <a:t>;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74313" y="12633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cs typeface="B Koodak" pitchFamily="2" charset="-78"/>
              </a:rPr>
              <a:t>;</a:t>
            </a:r>
            <a:endParaRPr lang="en-US" dirty="0">
              <a:cs typeface="B Koodak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0133" y="3315987"/>
            <a:ext cx="5938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1" idx="3"/>
          </p:cNvCxnSpPr>
          <p:nvPr/>
        </p:nvCxnSpPr>
        <p:spPr>
          <a:xfrm flipH="1" flipV="1">
            <a:off x="2710196" y="1812370"/>
            <a:ext cx="12502" cy="1502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48974" y="1981647"/>
                <a:ext cx="527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fa-IR" sz="1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974" y="1981647"/>
                <a:ext cx="5275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094476" y="3000637"/>
                <a:ext cx="376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76" y="3000637"/>
                <a:ext cx="37619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 rot="5400000">
            <a:off x="1784187" y="1494417"/>
            <a:ext cx="1877020" cy="1694950"/>
          </a:xfrm>
          <a:prstGeom prst="arc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5400000">
            <a:off x="2662142" y="1490673"/>
            <a:ext cx="1877020" cy="169495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5400000">
            <a:off x="890421" y="1494417"/>
            <a:ext cx="1877020" cy="169495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3579316" y="2373794"/>
            <a:ext cx="0" cy="934039"/>
          </a:xfrm>
          <a:prstGeom prst="line">
            <a:avLst/>
          </a:prstGeom>
          <a:ln w="28575">
            <a:solidFill>
              <a:srgbClr val="FEC12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5400000">
            <a:off x="3540097" y="1487720"/>
            <a:ext cx="1877020" cy="169495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458235" y="2380964"/>
            <a:ext cx="0" cy="934039"/>
          </a:xfrm>
          <a:prstGeom prst="line">
            <a:avLst/>
          </a:prstGeom>
          <a:ln w="28575">
            <a:solidFill>
              <a:srgbClr val="FEC12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28931" y="2381948"/>
            <a:ext cx="0" cy="934039"/>
          </a:xfrm>
          <a:prstGeom prst="line">
            <a:avLst/>
          </a:prstGeom>
          <a:ln w="28575">
            <a:solidFill>
              <a:srgbClr val="FEC12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79851" y="2373793"/>
            <a:ext cx="0" cy="934039"/>
          </a:xfrm>
          <a:prstGeom prst="line">
            <a:avLst/>
          </a:prstGeom>
          <a:ln w="28575">
            <a:solidFill>
              <a:srgbClr val="FEC12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5400000">
            <a:off x="24789" y="1503284"/>
            <a:ext cx="1877020" cy="1694950"/>
          </a:xfrm>
          <a:prstGeom prst="arc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936831" y="2381948"/>
            <a:ext cx="0" cy="934039"/>
          </a:xfrm>
          <a:prstGeom prst="line">
            <a:avLst/>
          </a:prstGeom>
          <a:ln w="28575">
            <a:solidFill>
              <a:srgbClr val="FEC12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3" idx="0"/>
          </p:cNvCxnSpPr>
          <p:nvPr/>
        </p:nvCxnSpPr>
        <p:spPr>
          <a:xfrm>
            <a:off x="936831" y="2289424"/>
            <a:ext cx="4389251" cy="45771"/>
          </a:xfrm>
          <a:prstGeom prst="line">
            <a:avLst/>
          </a:prstGeom>
          <a:ln w="28575">
            <a:solidFill>
              <a:srgbClr val="FEC12A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355667" y="1643093"/>
                <a:ext cx="35452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67" y="1643093"/>
                <a:ext cx="35452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550585" y="3369969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85" y="3369969"/>
                <a:ext cx="57323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94365" y="3369969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5" y="3369969"/>
                <a:ext cx="573234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350881" y="3369969"/>
                <a:ext cx="4385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81" y="3369969"/>
                <a:ext cx="43858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238944" y="3362610"/>
                <a:ext cx="4385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44" y="3362610"/>
                <a:ext cx="43858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160560" y="3362609"/>
                <a:ext cx="4385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1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560" y="3362609"/>
                <a:ext cx="43858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rot="5400000">
            <a:off x="16839" y="1878420"/>
            <a:ext cx="918822" cy="926944"/>
          </a:xfrm>
          <a:prstGeom prst="arc">
            <a:avLst/>
          </a:prstGeom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5400000">
            <a:off x="4921051" y="2372945"/>
            <a:ext cx="917598" cy="935605"/>
          </a:xfrm>
          <a:prstGeom prst="arc">
            <a:avLst/>
          </a:prstGeom>
          <a:ln>
            <a:prstDash val="sysDot"/>
            <a:headEnd type="arrow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300803" y="3849175"/>
            <a:ext cx="663452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  </a:t>
            </a:r>
            <a:r>
              <a:rPr lang="en-US" sz="1400" dirty="0" smtClean="0">
                <a:cs typeface="B Koodak" pitchFamily="2" charset="-78"/>
              </a:rPr>
              <a:t>   </a:t>
            </a:r>
            <a:r>
              <a:rPr lang="fa-IR" sz="1400" dirty="0" smtClean="0">
                <a:cs typeface="B Koodak" pitchFamily="2" charset="-78"/>
              </a:rPr>
              <a:t>در این مثال</a:t>
            </a:r>
            <a:r>
              <a:rPr lang="en-US" sz="1400" dirty="0" smtClean="0">
                <a:cs typeface="B Koodak" pitchFamily="2" charset="-78"/>
              </a:rPr>
              <a:t>F(x) </a:t>
            </a:r>
            <a:r>
              <a:rPr lang="fa-IR" sz="1400" dirty="0" smtClean="0">
                <a:cs typeface="B Koodak" pitchFamily="2" charset="-78"/>
              </a:rPr>
              <a:t> خود تابع زوجی است اما با توجه به این دامنه زوج نیست.</a:t>
            </a:r>
          </a:p>
        </p:txBody>
      </p:sp>
      <p:sp>
        <p:nvSpPr>
          <p:cNvPr id="65" name="Cloud 64"/>
          <p:cNvSpPr/>
          <p:nvPr/>
        </p:nvSpPr>
        <p:spPr>
          <a:xfrm>
            <a:off x="6452381" y="2241920"/>
            <a:ext cx="2496547" cy="1197654"/>
          </a:xfrm>
          <a:prstGeom prst="cloud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Koodak" pitchFamily="2" charset="-78"/>
              </a:rPr>
              <a:t>برای تعیین زوج و فرد باید به ضابطه و دامنه تعریف شده، توجه کرد.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900" y="4267723"/>
            <a:ext cx="8142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400" dirty="0" smtClean="0">
                <a:cs typeface="B Koodak" pitchFamily="2" charset="-78"/>
              </a:rPr>
              <a:t>   </a:t>
            </a:r>
            <a:r>
              <a:rPr lang="fa-IR" sz="1400" dirty="0" smtClean="0">
                <a:cs typeface="B Koodak" pitchFamily="2" charset="-78"/>
              </a:rPr>
              <a:t>با توجه به نکته قبلا گفته شده به دلیل اینکه تابع در بازه فرض شده فرمول ها نیست، باید از تعریف تابع متناوب استفاده کنیم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21989" y="4714287"/>
                <a:ext cx="1530611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B Koodak" pitchFamily="2" charset="-78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=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B Koodak" pitchFamily="2" charset="-78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B Koodak" pitchFamily="2" charset="-78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B Koodak" pitchFamily="2" charset="-78"/>
                            </a:rPr>
                            <m:t>𝑝</m:t>
                          </m:r>
                        </m:e>
                      </m:d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9" y="4714287"/>
                <a:ext cx="1530611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278416" y="5270279"/>
                <a:ext cx="3706079" cy="651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nary>
                          <m:r>
                            <a:rPr lang="en-US" sz="1600" i="1">
                              <a:latin typeface="Cambria Math"/>
                            </a:rPr>
                            <m:t>𝑑𝑥</m:t>
                          </m:r>
                          <m:r>
                            <a:rPr lang="en-US" sz="160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nary>
                          <m:r>
                            <a:rPr lang="en-US" sz="16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416" y="5270279"/>
                <a:ext cx="3706079" cy="65126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452381" y="5283578"/>
                <a:ext cx="1054904" cy="586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81" y="5283578"/>
                <a:ext cx="1054904" cy="586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>
            <a:off x="5228346" y="5604846"/>
            <a:ext cx="779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016240" y="1673212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000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sz="2000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9" name="Straight Connector 48"/>
          <p:cNvCxnSpPr>
            <a:stCxn id="50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nut 49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8-Point Star 56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sp>
        <p:nvSpPr>
          <p:cNvPr id="62" name="Oval Callout 61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1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 animBg="1"/>
      <p:bldP spid="30" grpId="0" animBg="1"/>
      <p:bldP spid="31" grpId="0" animBg="1"/>
      <p:bldP spid="33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8" grpId="0" animBg="1"/>
      <p:bldP spid="59" grpId="0" animBg="1"/>
      <p:bldP spid="64" grpId="0"/>
      <p:bldP spid="65" grpId="0" animBg="1"/>
      <p:bldP spid="66" grpId="0"/>
      <p:bldP spid="67" grpId="0" animBg="1"/>
      <p:bldP spid="69" grpId="0"/>
      <p:bldP spid="70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4400" y="1244704"/>
                <a:ext cx="4578818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44704"/>
                <a:ext cx="4578818" cy="581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85878" y="1258973"/>
                <a:ext cx="984372" cy="5540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78" y="1258973"/>
                <a:ext cx="984372" cy="5540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4400" y="2194560"/>
                <a:ext cx="4572000" cy="5813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94560"/>
                <a:ext cx="4572000" cy="581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638800" y="2485249"/>
            <a:ext cx="779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05600" y="2208218"/>
                <a:ext cx="1144929" cy="5540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08218"/>
                <a:ext cx="1144929" cy="5540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250" y="3205029"/>
                <a:ext cx="4188133" cy="763671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nx</m:t>
                          </m:r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sin</m:t>
                      </m:r>
                      <m:r>
                        <a:rPr lang="en-US" sz="1600" b="0" i="1" smtClean="0">
                          <a:latin typeface="Cambria Math"/>
                        </a:rPr>
                        <m:t>⁡(</m:t>
                      </m:r>
                      <m:r>
                        <a:rPr lang="en-US" sz="1600" b="0" i="1" smtClean="0">
                          <a:latin typeface="Cambria Math"/>
                        </a:rPr>
                        <m:t>𝑛𝑥</m:t>
                      </m:r>
                      <m:r>
                        <a:rPr lang="en-US" sz="16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205029"/>
                <a:ext cx="4188133" cy="7636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336755" y="3244334"/>
            <a:ext cx="1805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cs typeface="B Koodak" pitchFamily="2" charset="-78"/>
              </a:rPr>
              <a:t>سری فوریه نهایی</a:t>
            </a:r>
            <a:r>
              <a:rPr lang="en-US" sz="1600" dirty="0">
                <a:cs typeface="B Koodak" pitchFamily="2" charset="-78"/>
              </a:rPr>
              <a:t> </a:t>
            </a:r>
            <a:r>
              <a:rPr lang="fa-IR" sz="1600" dirty="0">
                <a:cs typeface="B Koodak" pitchFamily="2" charset="-78"/>
              </a:rPr>
              <a:t> تابع :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764762" y="4460258"/>
                <a:ext cx="2605521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𝑛</m:t>
                      </m:r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r>
                        <a:rPr lang="en-US" sz="1200" i="1" smtClean="0">
                          <a:latin typeface="Cambria Math"/>
                        </a:rPr>
                        <m:t>1</m:t>
                      </m:r>
                      <m:r>
                        <a:rPr lang="en-US" sz="1200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1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2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fa-IR" sz="1200" b="0" i="0" smtClean="0">
                          <a:latin typeface="Cambria Math"/>
                        </a:rPr>
                        <m:t>+</m:t>
                      </m:r>
                      <m:r>
                        <a:rPr lang="en-US" sz="1200">
                          <a:latin typeface="Cambria Math"/>
                        </a:rPr>
                        <m:t>4</m:t>
                      </m:r>
                      <m:r>
                        <a:rPr lang="en-US" sz="1200">
                          <a:latin typeface="Cambria Math"/>
                        </a:rPr>
                        <m:t>=</m:t>
                      </m:r>
                      <m:r>
                        <a:rPr lang="fa-IR" sz="1200" b="0" i="0" smtClean="0">
                          <a:latin typeface="Cambria Math"/>
                        </a:rPr>
                        <m:t>17</m:t>
                      </m:r>
                      <m:r>
                        <a:rPr lang="fa-IR" sz="1200" b="0" i="0" smtClean="0">
                          <a:latin typeface="Cambria Math"/>
                        </a:rPr>
                        <m:t>.</m:t>
                      </m:r>
                      <m:r>
                        <a:rPr lang="fa-IR" sz="1200" b="0" i="0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62" y="4460258"/>
                <a:ext cx="2605521" cy="4628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301031" y="3968700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چک کرن صحت سری بدست آمده :</a:t>
            </a:r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64762" y="4956670"/>
                <a:ext cx="18787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𝑛</m:t>
                      </m:r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r>
                        <a:rPr lang="en-US" sz="1200" i="1" smtClean="0">
                          <a:latin typeface="Cambria Math"/>
                        </a:rPr>
                        <m:t>2</m:t>
                      </m:r>
                      <m:r>
                        <a:rPr lang="en-US" sz="1200" i="1">
                          <a:latin typeface="Cambria Math"/>
                        </a:rPr>
                        <m:t>            </m:t>
                      </m:r>
                      <m:r>
                        <a:rPr lang="en-US" sz="1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fa-IR" sz="1200" b="0" i="1" smtClean="0">
                          <a:latin typeface="Cambria Math"/>
                        </a:rPr>
                        <m:t>18</m:t>
                      </m:r>
                      <m:r>
                        <a:rPr lang="fa-IR" sz="1200" b="0" i="1" smtClean="0">
                          <a:latin typeface="Cambria Math"/>
                        </a:rPr>
                        <m:t>.</m:t>
                      </m:r>
                      <m:r>
                        <a:rPr lang="fa-IR" sz="1200" b="0" i="1" smtClean="0">
                          <a:latin typeface="Cambria Math"/>
                        </a:rPr>
                        <m:t>14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62" y="4956670"/>
                <a:ext cx="1878784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51037" y="5380236"/>
                <a:ext cx="181145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𝑛</m:t>
                      </m:r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r>
                        <a:rPr lang="fa-IR" sz="1200" b="0" i="1" smtClean="0">
                          <a:latin typeface="Cambria Math"/>
                        </a:rPr>
                        <m:t>3</m:t>
                      </m:r>
                      <m:r>
                        <a:rPr lang="en-US" sz="1200" i="1">
                          <a:latin typeface="Cambria Math"/>
                        </a:rPr>
                        <m:t>          </m:t>
                      </m:r>
                      <m:r>
                        <a:rPr lang="en-US" sz="1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fa-IR" sz="1200" b="0" i="1" smtClean="0">
                          <a:latin typeface="Cambria Math"/>
                        </a:rPr>
                        <m:t>18</m:t>
                      </m:r>
                      <m:r>
                        <a:rPr lang="fa-IR" sz="1200" b="0" i="1" smtClean="0">
                          <a:latin typeface="Cambria Math"/>
                        </a:rPr>
                        <m:t>.</m:t>
                      </m:r>
                      <m:r>
                        <a:rPr lang="fa-IR" sz="1200" b="0" i="1" smtClean="0">
                          <a:latin typeface="Cambria Math"/>
                        </a:rPr>
                        <m:t>58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37" y="5380236"/>
                <a:ext cx="1811458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764762" y="5761237"/>
                <a:ext cx="18451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𝑛</m:t>
                      </m:r>
                      <m:r>
                        <a:rPr lang="en-US" sz="1200" i="1" smtClean="0">
                          <a:latin typeface="Cambria Math"/>
                        </a:rPr>
                        <m:t>=</m:t>
                      </m:r>
                      <m:r>
                        <a:rPr lang="fa-IR" sz="1200" b="0" i="1" smtClean="0">
                          <a:latin typeface="Cambria Math"/>
                        </a:rPr>
                        <m:t>4</m:t>
                      </m:r>
                      <m:r>
                        <a:rPr lang="en-US" sz="1200" i="1">
                          <a:latin typeface="Cambria Math"/>
                        </a:rPr>
                        <m:t>           </m:t>
                      </m:r>
                      <m:r>
                        <a:rPr lang="en-US" sz="1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fa-IR" sz="1200" b="0" i="1" smtClean="0">
                          <a:latin typeface="Cambria Math"/>
                        </a:rPr>
                        <m:t>18</m:t>
                      </m:r>
                      <m:r>
                        <a:rPr lang="fa-IR" sz="1200" b="0" i="1" smtClean="0">
                          <a:latin typeface="Cambria Math"/>
                        </a:rPr>
                        <m:t>.</m:t>
                      </m:r>
                      <m:r>
                        <a:rPr lang="fa-IR" sz="1200" b="0" i="1" smtClean="0">
                          <a:latin typeface="Cambria Math"/>
                        </a:rPr>
                        <m:t>83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62" y="5761237"/>
                <a:ext cx="1845120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879741" y="5091234"/>
            <a:ext cx="1941576" cy="51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به میانگین چپ و راست نزدیک میشود.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26" name="Vertical Scroll 25"/>
          <p:cNvSpPr/>
          <p:nvPr/>
        </p:nvSpPr>
        <p:spPr>
          <a:xfrm>
            <a:off x="414528" y="4276477"/>
            <a:ext cx="2876550" cy="2325107"/>
          </a:xfrm>
          <a:prstGeom prst="verticalScroll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2D84A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2">
                    <a:lumMod val="25000"/>
                  </a:schemeClr>
                </a:solidFill>
              </a:rPr>
              <a:t>Gibbs ’ phenomenon</a:t>
            </a:r>
            <a:endParaRPr lang="fa-IR" sz="16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a-IR" sz="1600" dirty="0" smtClean="0">
                <a:solidFill>
                  <a:schemeClr val="bg2">
                    <a:lumMod val="25000"/>
                  </a:schemeClr>
                </a:solidFill>
                <a:cs typeface="B Koodak" pitchFamily="2" charset="-78"/>
              </a:rPr>
              <a:t>پدیده گیبس زمانی اتفاق میفتد که در نمودار پرش داشته باشیم. که این موجب ایجاد خطای سری فوریه میشود.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B Koodak" pitchFamily="2" charset="-78"/>
            </a:endParaRPr>
          </a:p>
        </p:txBody>
      </p:sp>
      <p:sp>
        <p:nvSpPr>
          <p:cNvPr id="25" name="Flowchart: Document 2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8" name="Straight Connector 27"/>
          <p:cNvCxnSpPr>
            <a:stCxn id="29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nut 28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8-Point Star 29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43546" y="1535393"/>
            <a:ext cx="779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hevron 33"/>
          <p:cNvSpPr/>
          <p:nvPr/>
        </p:nvSpPr>
        <p:spPr>
          <a:xfrm>
            <a:off x="6535492" y="4847148"/>
            <a:ext cx="344249" cy="923233"/>
          </a:xfrm>
          <a:prstGeom prst="chevr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9624" y="2549361"/>
            <a:ext cx="447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1) تابع روبه رو را در بازی مبنای خواسته شده بنویسید.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468" y="2507391"/>
                <a:ext cx="1129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8" y="2507391"/>
                <a:ext cx="112954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10363" y="2507540"/>
                <a:ext cx="708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363" y="2507540"/>
                <a:ext cx="70852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8776" y="2507391"/>
                <a:ext cx="80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776" y="2507391"/>
                <a:ext cx="80304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588410" y="255033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cs typeface="B Koodak" pitchFamily="2" charset="-78"/>
              </a:rPr>
              <a:t>;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8696" y="254798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cs typeface="B Koodak" pitchFamily="2" charset="-78"/>
              </a:rPr>
              <a:t>;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81950" y="3789955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2)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004" y="3288792"/>
                <a:ext cx="4224233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; 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4" y="3288792"/>
                <a:ext cx="4224233" cy="1340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981950" y="5179930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3)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6468" y="5056114"/>
                <a:ext cx="3757695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/>
                            </a:rPr>
                            <m:t>  ;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8" y="5056114"/>
                <a:ext cx="3757695" cy="5861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Document 23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6" name="Straight Connector 25"/>
          <p:cNvCxnSpPr>
            <a:stCxn id="27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nut 26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46" y="1065014"/>
            <a:ext cx="8651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/>
          <p:nvPr/>
        </p:nvSpPr>
        <p:spPr>
          <a:xfrm>
            <a:off x="4482700" y="1289751"/>
            <a:ext cx="3692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سری فوریه کسینوسی تابع رو به رو را بدست آورید.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TextBox 1032"/>
              <p:cNvSpPr txBox="1"/>
              <p:nvPr/>
            </p:nvSpPr>
            <p:spPr>
              <a:xfrm>
                <a:off x="1162405" y="1308039"/>
                <a:ext cx="14524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sin</m:t>
                      </m:r>
                      <m:r>
                        <a:rPr lang="en-US" sz="1600" b="0" i="1" smtClean="0">
                          <a:latin typeface="Cambria Math"/>
                        </a:rPr>
                        <m:t>⁡(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33" name="TextBox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05" y="1308039"/>
                <a:ext cx="145244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Box 1033"/>
              <p:cNvSpPr txBox="1"/>
              <p:nvPr/>
            </p:nvSpPr>
            <p:spPr>
              <a:xfrm>
                <a:off x="2948896" y="1308039"/>
                <a:ext cx="722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34" name="TextBox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96" y="1308039"/>
                <a:ext cx="722184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1034"/>
          <p:cNvSpPr/>
          <p:nvPr/>
        </p:nvSpPr>
        <p:spPr>
          <a:xfrm>
            <a:off x="2640718" y="12926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7010400" y="2337014"/>
            <a:ext cx="165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تابع بر بازه زوج است.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8034528" y="174735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000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sz="2000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8" name="TextBox 1037"/>
              <p:cNvSpPr txBox="1"/>
              <p:nvPr/>
            </p:nvSpPr>
            <p:spPr>
              <a:xfrm>
                <a:off x="5682152" y="2887123"/>
                <a:ext cx="2912528" cy="491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)]</m:t>
                          </m:r>
                          <m:f>
                            <m:fPr>
                              <m:type m:val="noBar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12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038" name="TextBox 1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52" y="2887123"/>
                <a:ext cx="2912528" cy="491353"/>
              </a:xfrm>
              <a:prstGeom prst="rect">
                <a:avLst/>
              </a:prstGeom>
              <a:blipFill rotWithShape="1">
                <a:blip r:embed="rId11"/>
                <a:stretch>
                  <a:fillRect l="-2092" t="-151250" b="-2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Box 1039"/>
              <p:cNvSpPr txBox="1"/>
              <p:nvPr/>
            </p:nvSpPr>
            <p:spPr>
              <a:xfrm>
                <a:off x="5858248" y="2337014"/>
                <a:ext cx="748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40" name="TextBox 10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48" y="2337014"/>
                <a:ext cx="74847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Box 1040"/>
              <p:cNvSpPr txBox="1"/>
              <p:nvPr/>
            </p:nvSpPr>
            <p:spPr>
              <a:xfrm>
                <a:off x="81016" y="3805790"/>
                <a:ext cx="5601136" cy="57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/>
                            </a:rPr>
                            <m:t>[</m:t>
                          </m:r>
                          <m:nary>
                            <m:naryPr>
                              <m:ctrlPr>
                                <a:rPr lang="fa-I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a-IR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nary>
                        <m:naryPr>
                          <m:ctrlPr>
                            <a:rPr lang="fa-IR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fa-IR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i="1">
                              <a:latin typeface="Cambria Math"/>
                            </a:rPr>
                            <m:t>.</m:t>
                          </m:r>
                          <m:r>
                            <a:rPr lang="en-US" sz="1200" i="1">
                              <a:latin typeface="Cambria Math"/>
                            </a:rPr>
                            <m:t>𝑑𝑥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1" name="TextBox 10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6" y="3805790"/>
                <a:ext cx="5601136" cy="576761"/>
              </a:xfrm>
              <a:prstGeom prst="rect">
                <a:avLst/>
              </a:prstGeom>
              <a:blipFill rotWithShape="1">
                <a:blip r:embed="rId13"/>
                <a:stretch>
                  <a:fillRect t="-124211" b="-1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5" name="Rectangle 1044"/>
          <p:cNvSpPr/>
          <p:nvPr/>
        </p:nvSpPr>
        <p:spPr>
          <a:xfrm>
            <a:off x="5632149" y="3629144"/>
            <a:ext cx="3309448" cy="90219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TextBox 1048"/>
              <p:cNvSpPr txBox="1"/>
              <p:nvPr/>
            </p:nvSpPr>
            <p:spPr>
              <a:xfrm>
                <a:off x="425923" y="4800600"/>
                <a:ext cx="3621825" cy="92333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𝑐𝑜𝑠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𝑛𝑥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/>
                        </a:rPr>
                        <m:t>sin</m:t>
                      </m:r>
                      <m:r>
                        <a:rPr lang="en-US" sz="1200" b="0" i="1" smtClean="0">
                          <a:latin typeface="Cambria Math"/>
                        </a:rPr>
                        <m:t>⁡(</m:t>
                      </m:r>
                      <m:r>
                        <a:rPr lang="en-US" sz="1200" b="0" i="1" smtClean="0">
                          <a:latin typeface="Cambria Math"/>
                        </a:rPr>
                        <m:t>𝑛𝑥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a-IR" sz="12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200" b="0" i="1" smtClean="0">
                          <a:latin typeface="Cambria Math"/>
                        </a:rPr>
                        <m:t>=</m:t>
                      </m:r>
                      <m:r>
                        <a:rPr lang="fa-IR" sz="1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cos</m:t>
                      </m:r>
                      <m:r>
                        <a:rPr lang="en-US" sz="1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⁡(</m:t>
                      </m:r>
                      <m:r>
                        <a:rPr lang="en-US" sz="1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𝑛𝑥</m:t>
                      </m:r>
                      <m:r>
                        <a:rPr lang="en-US" sz="12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49" name="TextBox 1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3" y="4800600"/>
                <a:ext cx="3621825" cy="92333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0" name="TextBox 1049"/>
          <p:cNvSpPr txBox="1"/>
          <p:nvPr/>
        </p:nvSpPr>
        <p:spPr>
          <a:xfrm>
            <a:off x="1476651" y="4441267"/>
            <a:ext cx="257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تبدیل با استفاده از فرمولهای مثلثاتی :</a:t>
            </a:r>
            <a:endParaRPr lang="en-US" sz="1400" dirty="0">
              <a:cs typeface="B Koodak" pitchFamily="2" charset="-78"/>
            </a:endParaRPr>
          </a:p>
        </p:txBody>
      </p:sp>
      <p:cxnSp>
        <p:nvCxnSpPr>
          <p:cNvPr id="1052" name="Straight Connector 1051"/>
          <p:cNvCxnSpPr/>
          <p:nvPr/>
        </p:nvCxnSpPr>
        <p:spPr>
          <a:xfrm flipH="1">
            <a:off x="549354" y="5237944"/>
            <a:ext cx="976224" cy="893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180678" y="4758188"/>
                <a:ext cx="4835140" cy="102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{−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140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n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en-US" sz="1400">
                          <a:latin typeface="Cambria Math"/>
                        </a:rPr>
                        <m:t>)</m:t>
                      </m:r>
                      <m:f>
                        <m:fPr>
                          <m:type m:val="noBa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>
                        <m:fPr>
                          <m:type m:val="noBa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}=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(−</m:t>
                          </m:r>
                          <m:r>
                            <a:rPr lang="en-US" sz="1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678" y="4758188"/>
                <a:ext cx="4835140" cy="1027974"/>
              </a:xfrm>
              <a:prstGeom prst="rect">
                <a:avLst/>
              </a:prstGeom>
              <a:blipFill rotWithShape="1">
                <a:blip r:embed="rId1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urved Connector 34"/>
          <p:cNvCxnSpPr/>
          <p:nvPr/>
        </p:nvCxnSpPr>
        <p:spPr>
          <a:xfrm rot="16200000" flipH="1">
            <a:off x="4779687" y="4347130"/>
            <a:ext cx="476827" cy="3270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8367" y="5925311"/>
                <a:ext cx="4845429" cy="6798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{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sz="1400" b="0" i="0" smtClean="0">
                          <a:latin typeface="Cambria Math"/>
                        </a:rPr>
                        <m:t>[</m:t>
                      </m:r>
                      <m:d>
                        <m:dPr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latin typeface="Cambria Math"/>
                            </a:rPr>
                            <m:t>1</m:t>
                          </m:r>
                          <m:r>
                            <a:rPr lang="en-US" sz="1400" b="0" i="0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b="0" i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nx</m:t>
                          </m:r>
                        </m:e>
                      </m:d>
                      <m:r>
                        <a:rPr lang="en-US" sz="1400" b="0" i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" y="5925311"/>
                <a:ext cx="4845429" cy="67980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7135735" y="5925311"/>
            <a:ext cx="1603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>
                <a:cs typeface="B Koodak" pitchFamily="2" charset="-78"/>
              </a:rPr>
              <a:t>سری فوریه نهایی</a:t>
            </a:r>
            <a:r>
              <a:rPr lang="en-US" sz="1400" dirty="0">
                <a:cs typeface="B Koodak" pitchFamily="2" charset="-78"/>
              </a:rPr>
              <a:t> </a:t>
            </a:r>
            <a:r>
              <a:rPr lang="fa-IR" sz="1400" dirty="0">
                <a:cs typeface="B Koodak" pitchFamily="2" charset="-78"/>
              </a:rPr>
              <a:t> تابع :</a:t>
            </a:r>
            <a:endParaRPr lang="en-US" sz="1400" dirty="0">
              <a:cs typeface="B Koodak" pitchFamily="2" charset="-78"/>
            </a:endParaRPr>
          </a:p>
        </p:txBody>
      </p:sp>
      <p:cxnSp>
        <p:nvCxnSpPr>
          <p:cNvPr id="41" name="Curved Connector 40"/>
          <p:cNvCxnSpPr/>
          <p:nvPr/>
        </p:nvCxnSpPr>
        <p:spPr>
          <a:xfrm>
            <a:off x="3383828" y="6530484"/>
            <a:ext cx="2559772" cy="10048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83828" y="6079199"/>
            <a:ext cx="1057574" cy="3216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87227" y="6332198"/>
                <a:ext cx="731802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227" y="6332198"/>
                <a:ext cx="731802" cy="497059"/>
              </a:xfrm>
              <a:prstGeom prst="rect">
                <a:avLst/>
              </a:prstGeom>
              <a:blipFill rotWithShape="1">
                <a:blip r:embed="rId1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125104" y="6581001"/>
            <a:ext cx="42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=2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888629" y="6462598"/>
            <a:ext cx="222829" cy="15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owchart: Document 43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9" name="Straight Connector 48"/>
          <p:cNvCxnSpPr>
            <a:stCxn id="50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nut 49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8-Point Star 50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sp>
        <p:nvSpPr>
          <p:cNvPr id="54" name="Oval Callout 53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707114" y="3966370"/>
                <a:ext cx="3159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∓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/>
                          <a:ea typeface="Cambria Math"/>
                        </a:rPr>
                        <m:t>sin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114" y="3966370"/>
                <a:ext cx="3159518" cy="276999"/>
              </a:xfrm>
              <a:prstGeom prst="rect">
                <a:avLst/>
              </a:prstGeom>
              <a:blipFill rotWithShape="1">
                <a:blip r:embed="rId2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712756" y="4272217"/>
                <a:ext cx="31482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/>
                          <a:ea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±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𝑜𝑠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200">
                          <a:latin typeface="Cambria Math"/>
                          <a:ea typeface="Cambria Math"/>
                        </a:rPr>
                        <m:t>sin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⁡(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56" y="4272217"/>
                <a:ext cx="3148234" cy="276999"/>
              </a:xfrm>
              <a:prstGeom prst="rect">
                <a:avLst/>
              </a:prstGeom>
              <a:blipFill rotWithShape="1">
                <a:blip r:embed="rId2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772400" y="362914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یادآوری :</a:t>
            </a:r>
            <a:endParaRPr lang="en-US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1947409"/>
            <a:ext cx="44450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Connector 59"/>
          <p:cNvCxnSpPr/>
          <p:nvPr/>
        </p:nvCxnSpPr>
        <p:spPr>
          <a:xfrm flipH="1">
            <a:off x="2895716" y="5227501"/>
            <a:ext cx="976224" cy="8934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038" grpId="0"/>
      <p:bldP spid="1040" grpId="0"/>
      <p:bldP spid="1041" grpId="0"/>
      <p:bldP spid="1045" grpId="0" animBg="1"/>
      <p:bldP spid="1049" grpId="0" animBg="1"/>
      <p:bldP spid="1050" grpId="0"/>
      <p:bldP spid="33" grpId="0"/>
      <p:bldP spid="37" grpId="0" animBg="1"/>
      <p:bldP spid="74" grpId="0"/>
      <p:bldP spid="45" grpId="0"/>
      <p:bldP spid="46" grpId="0"/>
      <p:bldP spid="55" grpId="0"/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3682" y="1286405"/>
                <a:ext cx="3962400" cy="6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2" y="1286405"/>
                <a:ext cx="3962400" cy="679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0080" y="2057400"/>
                <a:ext cx="4195572" cy="679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  ;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2057400"/>
                <a:ext cx="4195572" cy="679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1866" y="2856170"/>
                <a:ext cx="4572000" cy="6798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  ; </m:t>
                          </m:r>
                          <m:r>
                            <a:rPr lang="en-US" sz="1400" i="1">
                              <a:latin typeface="Cambria Math"/>
                            </a:rPr>
                            <m:t>𝑝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6" y="2856170"/>
                <a:ext cx="4572000" cy="67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3866" y="1150419"/>
                <a:ext cx="3624834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1400" dirty="0" smtClean="0">
                    <a:cs typeface="B Koodak" pitchFamily="2" charset="-78"/>
                  </a:rPr>
                  <a:t>F(x)</a:t>
                </a:r>
                <a:r>
                  <a:rPr lang="fa-IR" sz="1400" dirty="0" smtClean="0">
                    <a:cs typeface="B Koodak" pitchFamily="2" charset="-78"/>
                  </a:rPr>
                  <a:t> را در </a:t>
                </a:r>
                <a:r>
                  <a:rPr lang="en-US" sz="1400" dirty="0" smtClean="0">
                    <a:cs typeface="B Koodak" pitchFamily="2" charset="-78"/>
                  </a:rPr>
                  <a:t>g(x)</a:t>
                </a:r>
                <a:r>
                  <a:rPr lang="fa-IR" sz="1400" dirty="0" smtClean="0">
                    <a:cs typeface="B Koodak" pitchFamily="2" charset="-78"/>
                  </a:rPr>
                  <a:t> را </a:t>
                </a:r>
                <a:r>
                  <a:rPr lang="fa-IR" sz="1400" dirty="0">
                    <a:cs typeface="B Koodak" pitchFamily="2" charset="-78"/>
                  </a:rPr>
                  <a:t>در بازه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a-IR" sz="1400" i="1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fa-IR" sz="1400" i="1">
                            <a:latin typeface="Cambria Math"/>
                            <a:cs typeface="B Koodak" pitchFamily="2" charset="-78"/>
                          </a:rPr>
                          <m:t>−</m:t>
                        </m:r>
                        <m:r>
                          <a:rPr lang="fa-IR" sz="1400" i="1">
                            <a:latin typeface="Cambria Math"/>
                            <a:ea typeface="Cambria Math"/>
                            <a:cs typeface="B Koodak" pitchFamily="2" charset="-78"/>
                          </a:rPr>
                          <m:t>𝜋</m:t>
                        </m:r>
                        <m:r>
                          <a:rPr lang="fa-IR" sz="1400" i="1">
                            <a:latin typeface="Cambria Math"/>
                            <a:ea typeface="Cambria Math"/>
                            <a:cs typeface="B Koodak" pitchFamily="2" charset="-78"/>
                          </a:rPr>
                          <m:t>و</m:t>
                        </m:r>
                        <m:r>
                          <a:rPr lang="fa-IR" sz="1400" i="1">
                            <a:latin typeface="Cambria Math"/>
                            <a:ea typeface="Cambria Math"/>
                            <a:cs typeface="B Koodak" pitchFamily="2" charset="-78"/>
                          </a:rPr>
                          <m:t>𝜋</m:t>
                        </m:r>
                      </m:e>
                    </m:d>
                    <m:r>
                      <a:rPr lang="fa-IR" sz="1400" i="1">
                        <a:latin typeface="Cambria Math"/>
                        <a:ea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fa-IR" sz="1400" dirty="0" smtClean="0">
                    <a:cs typeface="B Koodak" pitchFamily="2" charset="-78"/>
                  </a:rPr>
                  <a:t> ضرب میکنیم : 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66" y="1150419"/>
                <a:ext cx="3624834" cy="414729"/>
              </a:xfrm>
              <a:prstGeom prst="rect">
                <a:avLst/>
              </a:prstGeom>
              <a:blipFill rotWithShape="1">
                <a:blip r:embed="rId5"/>
                <a:stretch>
                  <a:fillRect r="-840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60688" y="3196070"/>
                <a:ext cx="1564801" cy="55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sz="1400" b="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a-IR" sz="1400" b="0" i="1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400" i="1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rgbClr val="A500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A500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688" y="3196070"/>
                <a:ext cx="1564801" cy="557653"/>
              </a:xfrm>
              <a:prstGeom prst="rect">
                <a:avLst/>
              </a:prstGeom>
              <a:blipFill rotWithShape="1">
                <a:blip r:embed="rId6"/>
                <a:stretch>
                  <a:fillRect l="-41797" t="-151087" b="-2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174" y="3730734"/>
                <a:ext cx="5743194" cy="6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4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US" sz="14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14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4" y="3730734"/>
                <a:ext cx="5743194" cy="6798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7942" y="4571998"/>
                <a:ext cx="6019800" cy="6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400">
                          <a:latin typeface="Cambria Math"/>
                        </a:rPr>
                        <m:t>=</m:t>
                      </m:r>
                      <m:r>
                        <a:rPr lang="en-US" sz="1400" b="0" i="0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dirty="0"/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2" y="4571998"/>
                <a:ext cx="6019800" cy="6798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41605" y="4041203"/>
            <a:ext cx="2958251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  این موضوع بصورت حاصل ضرب دوتابع است و برای حل انتگرال های غیرقابل حل که به صورت حاصل ضرب دو تابع است.</a:t>
            </a:r>
            <a:endParaRPr lang="en-US" sz="14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9066" y="5562600"/>
                <a:ext cx="5216067" cy="763671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𝑖𝑓</m:t>
                      </m:r>
                      <m:r>
                        <a:rPr lang="en-US" sz="1600" b="0" i="1" smtClean="0">
                          <a:latin typeface="Cambria Math"/>
                        </a:rPr>
                        <m:t>  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𝑔</m:t>
                      </m:r>
                      <m:r>
                        <a:rPr lang="en-US" sz="1600" b="0" i="1" smtClean="0">
                          <a:latin typeface="Cambria Math"/>
                        </a:rPr>
                        <m:t> → 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x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  <a:ea typeface="Cambria Math"/>
                        </a:rPr>
                        <m:t>dx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66" y="5562600"/>
                <a:ext cx="5216067" cy="7636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21273" y="5759769"/>
            <a:ext cx="163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B Koodak" pitchFamily="2" charset="-78"/>
              </a:rPr>
              <a:t>انتگرال پارسوآل :</a:t>
            </a:r>
            <a:endParaRPr lang="en-US" b="1" dirty="0">
              <a:ln w="24500" cmpd="dbl">
                <a:noFill/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2" name="Straight Connector 21"/>
          <p:cNvCxnSpPr>
            <a:stCxn id="23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8446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انتگرال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Fourier Integral 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1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9200" y="2226676"/>
                <a:ext cx="2649380" cy="531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     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26676"/>
                <a:ext cx="2649380" cy="531364"/>
              </a:xfrm>
              <a:prstGeom prst="rect">
                <a:avLst/>
              </a:prstGeom>
              <a:blipFill rotWithShape="1">
                <a:blip r:embed="rId2"/>
                <a:stretch>
                  <a:fillRect l="-2069" t="-170115" b="-25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2323081"/>
                <a:ext cx="4294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600" dirty="0" smtClean="0">
                    <a:cs typeface="B Koodak" pitchFamily="2" charset="-78"/>
                  </a:rPr>
                  <a:t>1) با استفاده از تابع رو به رو مقدار عدد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a-IR" sz="1600" dirty="0" smtClean="0">
                    <a:cs typeface="B Koodak" pitchFamily="2" charset="-78"/>
                  </a:rPr>
                  <a:t> را بدست آورید</a:t>
                </a:r>
                <a:r>
                  <a:rPr lang="fa-IR" sz="1400" dirty="0">
                    <a:cs typeface="B Koodak" pitchFamily="2" charset="-78"/>
                  </a:rPr>
                  <a:t>.</a:t>
                </a:r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23081"/>
                <a:ext cx="4294632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1786" r="-7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27832" y="3166646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2) </a:t>
            </a:r>
            <a:r>
              <a:rPr lang="fa-IR" sz="1600" dirty="0">
                <a:cs typeface="B Koodak" pitchFamily="2" charset="-78"/>
              </a:rPr>
              <a:t>با استفاده </a:t>
            </a:r>
            <a:r>
              <a:rPr lang="fa-IR" sz="1600" dirty="0" smtClean="0">
                <a:cs typeface="B Koodak" pitchFamily="2" charset="-78"/>
              </a:rPr>
              <a:t>ازسری فوریه </a:t>
            </a:r>
            <a:r>
              <a:rPr lang="fa-IR" sz="1600" dirty="0">
                <a:cs typeface="B Koodak" pitchFamily="2" charset="-78"/>
              </a:rPr>
              <a:t>تابع </a:t>
            </a:r>
            <a:r>
              <a:rPr lang="fa-IR" sz="1600" dirty="0" smtClean="0">
                <a:cs typeface="B Koodak" pitchFamily="2" charset="-78"/>
              </a:rPr>
              <a:t>زیر و حد دنباله زیر را بدست آورید.</a:t>
            </a:r>
            <a:endParaRPr lang="en-US" sz="1400" dirty="0">
              <a:cs typeface="B Koodak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219200" y="3992880"/>
                <a:ext cx="2661113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fa-IR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      −</m:t>
                              </m:r>
                              <m:r>
                                <a:rPr lang="fa-IR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92880"/>
                <a:ext cx="2661113" cy="641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00472" y="3981082"/>
                <a:ext cx="207165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fa-IR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fa-IR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a-IR" sz="16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fa-IR" sz="16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a-IR" sz="16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fa-IR" sz="1600" b="0" i="0" smtClean="0">
                          <a:latin typeface="Cambria Math"/>
                        </a:rPr>
                        <m:t>+…=</m:t>
                      </m:r>
                      <m:r>
                        <a:rPr lang="en-US" sz="1600" b="0" i="0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72" y="3981082"/>
                <a:ext cx="2071657" cy="554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142410" y="4876800"/>
            <a:ext cx="6316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3) </a:t>
            </a:r>
            <a:r>
              <a:rPr lang="fa-IR" sz="1600" dirty="0">
                <a:cs typeface="B Koodak" pitchFamily="2" charset="-78"/>
              </a:rPr>
              <a:t>با استفاده </a:t>
            </a:r>
            <a:r>
              <a:rPr lang="fa-IR" sz="1600" dirty="0" smtClean="0">
                <a:cs typeface="B Koodak" pitchFamily="2" charset="-78"/>
              </a:rPr>
              <a:t>ازسری فوریه </a:t>
            </a:r>
            <a:r>
              <a:rPr lang="fa-IR" sz="1600" dirty="0">
                <a:cs typeface="B Koodak" pitchFamily="2" charset="-78"/>
              </a:rPr>
              <a:t>تابع </a:t>
            </a:r>
            <a:r>
              <a:rPr lang="fa-IR" sz="1600" dirty="0" smtClean="0">
                <a:cs typeface="B Koodak" pitchFamily="2" charset="-78"/>
              </a:rPr>
              <a:t>کسینوسی </a:t>
            </a:r>
            <a:r>
              <a:rPr lang="en-US" sz="1600" dirty="0" smtClean="0">
                <a:cs typeface="B Koodak" pitchFamily="2" charset="-78"/>
              </a:rPr>
              <a:t>sin(x)</a:t>
            </a:r>
            <a:r>
              <a:rPr lang="fa-IR" sz="1600" dirty="0" smtClean="0">
                <a:cs typeface="B Koodak" pitchFamily="2" charset="-78"/>
              </a:rPr>
              <a:t> و حد دنباله زیر را بدست آورید.</a:t>
            </a:r>
            <a:endParaRPr lang="en-US" sz="14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0437" y="5410200"/>
                <a:ext cx="2506905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a-IR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fa-IR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fa-IR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fa-IR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a-I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a-IR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fa-IR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fa-IR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fa-IR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a-I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a-IR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fa-IR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fa-IR" sz="1400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den>
                      </m:f>
                      <m:r>
                        <a:rPr lang="fa-IR" sz="1400" b="0" i="1" smtClean="0">
                          <a:latin typeface="Cambria Math"/>
                        </a:rPr>
                        <m:t>−…=</m:t>
                      </m:r>
                      <m:r>
                        <a:rPr lang="en-US" sz="14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437" y="5410200"/>
                <a:ext cx="2506905" cy="49705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62382" y="407389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cs typeface="B Koodak" pitchFamily="2" charset="-78"/>
              </a:rPr>
              <a:t>;</a:t>
            </a:r>
            <a:endParaRPr lang="en-US" sz="1600" b="1" dirty="0">
              <a:cs typeface="B Koodak" pitchFamily="2" charset="-78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0" name="Straight Connector 19"/>
          <p:cNvCxnSpPr>
            <a:stCxn id="21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nut 20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8-Point Star 21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8446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انتگرال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Fourier Integral 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38" y="1065163"/>
            <a:ext cx="8651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1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21214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ü"/>
            </a:pPr>
            <a:r>
              <a:rPr lang="fa-IR" sz="1600" dirty="0" smtClean="0">
                <a:cs typeface="B Koodak" pitchFamily="2" charset="-78"/>
              </a:rPr>
              <a:t>انتگرال گیری از سری فوریه در بازه معین امکان پذیر است.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012" y="1594729"/>
            <a:ext cx="24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مشتق گیری از سری فوریه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با یک مثال توضیح داده میشود: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6250" y="2678033"/>
                <a:ext cx="2675028" cy="531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1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a-IR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             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           −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678033"/>
                <a:ext cx="2675028" cy="531364"/>
              </a:xfrm>
              <a:prstGeom prst="rect">
                <a:avLst/>
              </a:prstGeom>
              <a:blipFill rotWithShape="1">
                <a:blip r:embed="rId2"/>
                <a:stretch>
                  <a:fillRect l="-2050" t="-170115" b="-25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6800" y="2561880"/>
                <a:ext cx="3515257" cy="76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61880"/>
                <a:ext cx="3515257" cy="763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>
            <a:off x="3151278" y="2943715"/>
            <a:ext cx="172552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0371" y="24131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</a:t>
            </a:r>
            <a:r>
              <a:rPr lang="fa-IR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با استفاده از روشهای پیشین سری فوریه تابع را بدست میاوریم.</a:t>
            </a:r>
            <a:endParaRPr lang="en-US" sz="1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873" y="3564749"/>
            <a:ext cx="1472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مشتق نسبت به </a:t>
            </a:r>
            <a:r>
              <a:rPr lang="en-US" sz="1600" dirty="0" smtClean="0">
                <a:cs typeface="B Koodak" pitchFamily="2" charset="-78"/>
              </a:rPr>
              <a:t>x</a:t>
            </a:r>
            <a:r>
              <a:rPr lang="fa-IR" sz="1600" dirty="0" smtClean="0">
                <a:cs typeface="B Koodak" pitchFamily="2" charset="-78"/>
              </a:rPr>
              <a:t> :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95499" y="3903303"/>
                <a:ext cx="4207113" cy="763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latin typeface="Cambria Math"/>
                            </a:rPr>
                            <m:t>1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cos</m:t>
                      </m:r>
                      <m:r>
                        <a:rPr lang="en-US" sz="1600" b="0" i="1" smtClean="0">
                          <a:latin typeface="Cambria Math"/>
                        </a:rPr>
                        <m:t>⁡(</m:t>
                      </m:r>
                      <m:r>
                        <a:rPr lang="en-US" sz="1600" b="0" i="1" smtClean="0">
                          <a:latin typeface="Cambria Math"/>
                        </a:rPr>
                        <m:t>𝑛𝑥</m:t>
                      </m:r>
                      <m:r>
                        <a:rPr lang="en-US" sz="16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9" y="3903303"/>
                <a:ext cx="4207113" cy="7636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76250" y="5181600"/>
            <a:ext cx="811606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   زمانی که سری مشتق همگرا باشد میتواند مشتق گیری کرد، در غیر اینصورت مشتق گیری انجام نمیگیرد در نتیجه باید همگرایی سری مشتق چک شود.</a:t>
            </a:r>
            <a:endParaRPr lang="en-US" sz="1600" dirty="0"/>
          </a:p>
        </p:txBody>
      </p:sp>
      <p:sp>
        <p:nvSpPr>
          <p:cNvPr id="25" name="Flowchart: Document 2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7" name="Straight Connector 26"/>
          <p:cNvCxnSpPr>
            <a:stCxn id="28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onut 27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8-Point Star 28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284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مشتق و انتگرال از سری فوریه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213360" y="2100108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54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3" grpId="0"/>
      <p:bldP spid="2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990600"/>
            <a:ext cx="4572000" cy="233910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cs typeface="B Homa" pitchFamily="2" charset="-78"/>
              </a:rPr>
              <a:t>سرفصلها :</a:t>
            </a:r>
          </a:p>
          <a:p>
            <a:pPr algn="r" rtl="1"/>
            <a:endParaRPr lang="fa-IR" sz="1400" dirty="0" smtClean="0"/>
          </a:p>
          <a:p>
            <a:pPr algn="r" rtl="1"/>
            <a:r>
              <a:rPr lang="fa-IR" sz="1400" dirty="0" smtClean="0">
                <a:cs typeface="B Koodak" pitchFamily="2" charset="-78"/>
              </a:rPr>
              <a:t>1.  آنالیز فوریه (سری فوریه، تبدیل فوریه و انتگرال فوریه)</a:t>
            </a:r>
          </a:p>
          <a:p>
            <a:pPr algn="r" rtl="1"/>
            <a:r>
              <a:rPr lang="fa-IR" sz="1400" dirty="0" smtClean="0">
                <a:cs typeface="B Koodak" pitchFamily="2" charset="-78"/>
              </a:rPr>
              <a:t>2.  معادلات دیفرانسیل با مشتقات جزیی</a:t>
            </a:r>
          </a:p>
          <a:p>
            <a:pPr algn="r" rtl="1"/>
            <a:r>
              <a:rPr lang="fa-IR" sz="1400" dirty="0" smtClean="0">
                <a:cs typeface="B Koodak" pitchFamily="2" charset="-78"/>
              </a:rPr>
              <a:t>3.  آنالیز در فضای مختلط ( اعداد مختلط، توابع مختلط، انتگرالهای مختلط، </a:t>
            </a:r>
            <a:endParaRPr lang="en-US" sz="1400" dirty="0" smtClean="0">
              <a:cs typeface="B Koodak" pitchFamily="2" charset="-78"/>
            </a:endParaRPr>
          </a:p>
          <a:p>
            <a:pPr algn="r" rtl="1"/>
            <a:r>
              <a:rPr lang="fa-IR" sz="1400" dirty="0" smtClean="0">
                <a:cs typeface="B Koodak" pitchFamily="2" charset="-78"/>
              </a:rPr>
              <a:t>نگاشت ها، قضیه مانده ها)</a:t>
            </a:r>
          </a:p>
          <a:p>
            <a:pPr algn="r" rtl="1"/>
            <a:endParaRPr lang="fa-IR" sz="1400" dirty="0">
              <a:cs typeface="B Koodak" pitchFamily="2" charset="-78"/>
            </a:endParaRPr>
          </a:p>
          <a:p>
            <a:pPr algn="r" rtl="1"/>
            <a:r>
              <a:rPr lang="fa-IR" sz="1400" dirty="0" smtClean="0">
                <a:solidFill>
                  <a:srgbClr val="00B050"/>
                </a:solidFill>
                <a:cs typeface="B Koodak" pitchFamily="2" charset="-78"/>
              </a:rPr>
              <a:t>4.  حساب تغییرات</a:t>
            </a:r>
          </a:p>
          <a:p>
            <a:pPr algn="r" rtl="1"/>
            <a:r>
              <a:rPr lang="fa-IR" sz="1400" dirty="0" smtClean="0">
                <a:solidFill>
                  <a:srgbClr val="00B050"/>
                </a:solidFill>
                <a:cs typeface="B Koodak" pitchFamily="2" charset="-78"/>
              </a:rPr>
              <a:t>5.  آنالیز تانسورها</a:t>
            </a:r>
          </a:p>
          <a:p>
            <a:pPr algn="r" rtl="1"/>
            <a:r>
              <a:rPr lang="fa-IR" sz="1400" dirty="0" smtClean="0">
                <a:solidFill>
                  <a:srgbClr val="00B050"/>
                </a:solidFill>
                <a:cs typeface="B Koodak" pitchFamily="2" charset="-78"/>
              </a:rPr>
              <a:t>6.  روشهای عددی در حل معادلات دیفرانسیل</a:t>
            </a:r>
            <a:endParaRPr lang="en-US" sz="1400" dirty="0">
              <a:solidFill>
                <a:srgbClr val="00B050"/>
              </a:solidFill>
              <a:cs typeface="B Koodak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892" y="3810000"/>
            <a:ext cx="7911084" cy="28623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cs typeface="B Homa" pitchFamily="2" charset="-78"/>
              </a:rPr>
              <a:t>مراجع :</a:t>
            </a:r>
            <a:endParaRPr lang="fa-IR" sz="2000" dirty="0" smtClean="0">
              <a:solidFill>
                <a:schemeClr val="accent3">
                  <a:lumMod val="75000"/>
                </a:schemeClr>
              </a:solidFill>
              <a:latin typeface="Arabic Typesetting" pitchFamily="66" charset="-78"/>
              <a:cs typeface="B Homa" pitchFamily="2" charset="-78"/>
            </a:endParaRPr>
          </a:p>
          <a:p>
            <a:pPr marL="342900" indent="-342900" algn="r" rtl="1">
              <a:buFont typeface="+mj-lt"/>
              <a:buAutoNum type="arabicParenR"/>
            </a:pPr>
            <a:r>
              <a:rPr lang="fa-IR" sz="1600" dirty="0">
                <a:latin typeface="Arabic Typesetting" pitchFamily="66" charset="-78"/>
                <a:cs typeface="B Koodak" pitchFamily="2" charset="-78"/>
              </a:rPr>
              <a:t>ریاضی عالی مهندسی: رضایی فر، خداکرمی، خان احمدی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Advanced Engineering Mathematics, Erwin </a:t>
            </a:r>
            <a:r>
              <a:rPr lang="en-US" dirty="0" err="1">
                <a:latin typeface="Arabic Typesetting" pitchFamily="66" charset="-78"/>
                <a:cs typeface="Arabic Typesetting" pitchFamily="66" charset="-78"/>
              </a:rPr>
              <a:t>K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reyszing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Advanced Engineering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Mathematics,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Peter.V.O’neil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Partial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Differential Equations,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J.Kevorkiar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Beginning to </a:t>
            </a: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Partial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Differential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Eq</a:t>
            </a: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Peter.V.O’neil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Complex Analysis,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Russel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W.Howell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Colculus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Variations,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Jurgen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Jost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Tensor Analysis, L.P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Lebedev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42900" indent="-342900" algn="r" rtl="1">
              <a:buFont typeface="+mj-lt"/>
              <a:buAutoNum type="arabicParenR"/>
            </a:pPr>
            <a:r>
              <a:rPr lang="fa-IR" sz="1600" dirty="0" smtClean="0">
                <a:latin typeface="Arabic Typesetting" pitchFamily="66" charset="-78"/>
                <a:cs typeface="B Koodak" pitchFamily="2" charset="-78"/>
              </a:rPr>
              <a:t>ریاضیات مهندسی: عبدا... شیدفر.</a:t>
            </a:r>
            <a:endParaRPr lang="en-US" sz="1600" dirty="0">
              <a:latin typeface="Arabic Typesetting" pitchFamily="66" charset="-78"/>
              <a:cs typeface="B Kooda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" y="1422975"/>
            <a:ext cx="2514600" cy="20005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accent3">
                    <a:lumMod val="75000"/>
                  </a:schemeClr>
                </a:solidFill>
                <a:cs typeface="B Homa" pitchFamily="2" charset="-78"/>
              </a:rPr>
              <a:t>ارزشیابی :</a:t>
            </a:r>
          </a:p>
          <a:p>
            <a:pPr algn="r" rtl="1"/>
            <a:endParaRPr lang="fa-IR" sz="2000" dirty="0">
              <a:solidFill>
                <a:schemeClr val="accent3">
                  <a:lumMod val="75000"/>
                </a:schemeClr>
              </a:solidFill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Koodak" pitchFamily="2" charset="-78"/>
              </a:rPr>
              <a:t>کوییز ها :     12 نمره</a:t>
            </a: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Koodak" pitchFamily="2" charset="-78"/>
              </a:rPr>
              <a:t>پایان ترم :</a:t>
            </a:r>
            <a:r>
              <a:rPr lang="fa-IR" sz="1400" dirty="0">
                <a:solidFill>
                  <a:schemeClr val="bg2">
                    <a:lumMod val="10000"/>
                  </a:schemeClr>
                </a:solidFill>
                <a:cs typeface="B Koodak" pitchFamily="2" charset="-78"/>
              </a:rPr>
              <a:t> </a:t>
            </a:r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Koodak" pitchFamily="2" charset="-78"/>
              </a:rPr>
              <a:t>    5 نمره</a:t>
            </a: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solidFill>
                  <a:schemeClr val="bg2">
                    <a:lumMod val="10000"/>
                  </a:schemeClr>
                </a:solidFill>
                <a:cs typeface="B Koodak" pitchFamily="2" charset="-78"/>
              </a:rPr>
              <a:t>تمرین :        3 نمره</a:t>
            </a:r>
          </a:p>
        </p:txBody>
      </p:sp>
      <p:sp>
        <p:nvSpPr>
          <p:cNvPr id="14" name="Flowchart: Document 13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7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208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معرفی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4" y="900684"/>
            <a:ext cx="3550920" cy="4403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581" y="1994951"/>
            <a:ext cx="2038095" cy="2857143"/>
          </a:xfrm>
          <a:prstGeom prst="rect">
            <a:avLst/>
          </a:prstGeom>
        </p:spPr>
      </p:pic>
      <p:pic>
        <p:nvPicPr>
          <p:cNvPr id="20" name="Picture 2" descr="Buy Advanced Engineering Mathematics, 9ed Book Online at Low Prices in  India | Advanced Engineering Mathematics, 9ed Reviews &amp; Ratings - Amazon.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95" y="3554152"/>
            <a:ext cx="2416111" cy="31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53000" y="811821"/>
            <a:ext cx="3910584" cy="1685544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8100000" scaled="1"/>
            <a:tileRect/>
          </a:gra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0329" y="1141825"/>
                <a:ext cx="1765035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329" y="1141825"/>
                <a:ext cx="1765035" cy="3172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7527" y="1569648"/>
                <a:ext cx="877741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27" y="1569648"/>
                <a:ext cx="877741" cy="3331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25649" y="2090769"/>
                <a:ext cx="10298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𝑖𝑦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649" y="2090769"/>
                <a:ext cx="102983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60594" y="1243584"/>
                <a:ext cx="1623265" cy="53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94" y="1243584"/>
                <a:ext cx="1623265" cy="5332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71015" y="1789355"/>
                <a:ext cx="1602425" cy="534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15" y="1789355"/>
                <a:ext cx="1602425" cy="5346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949184" y="838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یادآوری</a:t>
            </a:r>
            <a:endParaRPr lang="en-US" sz="16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3816" y="190281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(1)</a:t>
            </a:r>
            <a:endParaRPr lang="en-US" sz="14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8100" y="1871269"/>
                <a:ext cx="4139946" cy="678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871269"/>
                <a:ext cx="4139946" cy="6786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41110" y="1341156"/>
            <a:ext cx="17267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از سری فوریه داشتیم :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1595" y="205670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(2)</a:t>
            </a:r>
            <a:endParaRPr 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27192" y="2650123"/>
            <a:ext cx="317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1600" dirty="0">
                <a:solidFill>
                  <a:prstClr val="black"/>
                </a:solidFill>
                <a:cs typeface="B Koodak" pitchFamily="2" charset="-78"/>
              </a:rPr>
              <a:t>با جایگذاری (1) در (2) خواهیم داشت :</a:t>
            </a:r>
            <a:endParaRPr lang="en-US" sz="1600" dirty="0">
              <a:solidFill>
                <a:prstClr val="black"/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7160" y="2988677"/>
                <a:ext cx="7162800" cy="67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a-IR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a-IR" sz="1400" b="0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b="0" i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𝑖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a-IR" sz="1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a-I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2988677"/>
                <a:ext cx="7162800" cy="679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908" y="4203361"/>
                <a:ext cx="5791200" cy="67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{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a-IR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0" i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a-IR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0" smtClean="0"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𝑖𝑛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  <m:r>
                            <a:rPr lang="en-US" sz="1400" b="0" i="1" smtClean="0"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" y="4203361"/>
                <a:ext cx="5791200" cy="6798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859599" y="386480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B Koodak" pitchFamily="2" charset="-78"/>
              </a:rPr>
              <a:t>فاکتورگیری</a:t>
            </a:r>
            <a:r>
              <a:rPr lang="fa-I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 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75303" y="3761637"/>
                <a:ext cx="787460" cy="441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303" y="3761637"/>
                <a:ext cx="787460" cy="4417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89913" y="3761637"/>
                <a:ext cx="787460" cy="441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3" y="3761637"/>
                <a:ext cx="787460" cy="441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1589913" y="4210803"/>
            <a:ext cx="7874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75303" y="4203361"/>
            <a:ext cx="7874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241042" y="4295436"/>
                <a:ext cx="1569789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42" y="4295436"/>
                <a:ext cx="1569789" cy="495649"/>
              </a:xfrm>
              <a:prstGeom prst="rect">
                <a:avLst/>
              </a:prstGeom>
              <a:blipFill rotWithShape="1"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817108" y="4358595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08" y="4358595"/>
                <a:ext cx="30328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551216" y="1567862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216" y="1567862"/>
                <a:ext cx="30328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lowchart: Document 39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2" name="Straight Connector 41"/>
          <p:cNvCxnSpPr>
            <a:stCxn id="43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onut 42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1604" y="233690"/>
            <a:ext cx="27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فرم مختلط سری فوریه </a:t>
            </a:r>
          </a:p>
          <a:p>
            <a:pPr algn="ctr" rtl="1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complex  form 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of  F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ourier  series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2188" y="5855207"/>
                <a:ext cx="3739229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.[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</m:e>
                      </m:nary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400" b="0" i="0" smtClean="0">
                          <a:latin typeface="Cambria Math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dx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88" y="5855207"/>
                <a:ext cx="3739229" cy="58099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25327" y="5105400"/>
                <a:ext cx="4932953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i="1" smtClean="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dx</m:t>
                      </m:r>
                      <m:r>
                        <a:rPr lang="en-US" sz="1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i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. 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</a:rPr>
                                    <m:t>si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dx</m:t>
                      </m:r>
                      <m:r>
                        <a:rPr lang="en-US" sz="14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7" y="5105400"/>
                <a:ext cx="4932953" cy="58528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56479" y="5479704"/>
                <a:ext cx="2966966" cy="622991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  <m: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5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5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15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5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5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.</m:t>
                          </m:r>
                          <m:r>
                            <a:rPr lang="en-US" sz="1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𝑒𝑥𝑝</m:t>
                          </m:r>
                          <m:r>
                            <a:rPr lang="en-US" sz="15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effectLst/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5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15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/>
                        </a:rPr>
                        <m:t>dx</m:t>
                      </m:r>
                    </m:oMath>
                  </m:oMathPara>
                </a14:m>
                <a:endParaRPr 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479" y="5479704"/>
                <a:ext cx="2966966" cy="62299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hevron 50"/>
          <p:cNvSpPr/>
          <p:nvPr/>
        </p:nvSpPr>
        <p:spPr>
          <a:xfrm>
            <a:off x="5158280" y="5562600"/>
            <a:ext cx="243671" cy="4572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32" grpId="0"/>
      <p:bldP spid="36" grpId="0"/>
      <p:bldP spid="37" grpId="0"/>
      <p:bldP spid="38" grpId="0"/>
      <p:bldP spid="48" grpId="0"/>
      <p:bldP spid="49" grpId="0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604" y="233690"/>
            <a:ext cx="27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فرم مختلط سری فوریه </a:t>
            </a:r>
          </a:p>
          <a:p>
            <a:pPr algn="ctr" rtl="1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complex  form 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of  F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ourier  series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1167407"/>
            <a:ext cx="8369046" cy="58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8-Point Star 9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57401"/>
            <a:ext cx="3276599" cy="64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09721"/>
            <a:ext cx="2009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7" y="2918915"/>
            <a:ext cx="4657344" cy="6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0" r="23528"/>
          <a:stretch/>
        </p:blipFill>
        <p:spPr bwMode="auto">
          <a:xfrm>
            <a:off x="214884" y="3810000"/>
            <a:ext cx="3482340" cy="131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3657601" y="3547071"/>
            <a:ext cx="1205107" cy="56772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435097" y="3429000"/>
            <a:ext cx="844868" cy="685799"/>
          </a:xfrm>
          <a:prstGeom prst="arc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79965" y="4082080"/>
                <a:ext cx="4767261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fa-IR" sz="1600" b="0" i="1" smtClean="0">
                            <a:latin typeface="Cambria Math"/>
                            <a:cs typeface="B Koodak" pitchFamily="2" charset="-78"/>
                          </a:rPr>
                          <m:t> 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a-IR" sz="1600" b="0" i="1" smtClean="0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a-IR" sz="1600" b="0" i="1" smtClean="0">
                                <a:latin typeface="Cambria Math"/>
                                <a:cs typeface="B Koodak" pitchFamily="2" charset="-78"/>
                              </a:rPr>
                              <m:t>همان</m:t>
                            </m:r>
                          </m:e>
                        </m:nary>
                        <m:r>
                          <a:rPr lang="en-US" sz="1600" b="0" i="1" smtClean="0">
                            <a:latin typeface="Cambria Math"/>
                            <a:cs typeface="B Koodak" pitchFamily="2" charset="-78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B Koodak" pitchFamily="2" charset="-78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1600" dirty="0" smtClean="0">
                    <a:cs typeface="B Koodak" pitchFamily="2" charset="-78"/>
                  </a:rPr>
                  <a:t>است به ازای </a:t>
                </a:r>
                <a:r>
                  <a:rPr lang="en-US" sz="1600" dirty="0" smtClean="0">
                    <a:cs typeface="B Koodak" pitchFamily="2" charset="-78"/>
                  </a:rPr>
                  <a:t>n=0</a:t>
                </a:r>
                <a:r>
                  <a:rPr lang="fa-IR" sz="1600" dirty="0" smtClean="0">
                    <a:cs typeface="B Koodak" pitchFamily="2" charset="-78"/>
                  </a:rPr>
                  <a:t>، پس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16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B Koodak" pitchFamily="2" charset="-78"/>
                          </a:rPr>
                          <m:t>𝑐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B Koodak" pitchFamily="2" charset="-78"/>
                          </a:rPr>
                          <m:t>0</m:t>
                        </m:r>
                        <m:r>
                          <a:rPr lang="fa-IR" sz="1600" b="0" i="1" smtClean="0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</m:sub>
                    </m:sSub>
                  </m:oMath>
                </a14:m>
                <a:r>
                  <a:rPr lang="fa-IR" sz="1600" dirty="0" smtClean="0">
                    <a:cs typeface="B Koodak" pitchFamily="2" charset="-78"/>
                  </a:rPr>
                  <a:t> را حذف کرده و </a:t>
                </a:r>
                <a:r>
                  <a:rPr lang="en-US" sz="1600" dirty="0" smtClean="0">
                    <a:cs typeface="B Koodak" pitchFamily="2" charset="-78"/>
                  </a:rPr>
                  <a:t>f(x)</a:t>
                </a:r>
                <a:r>
                  <a:rPr lang="fa-IR" sz="1600" dirty="0" smtClean="0">
                    <a:cs typeface="B Koodak" pitchFamily="2" charset="-78"/>
                  </a:rPr>
                  <a:t> را اینگونه مینویسیم :</a:t>
                </a:r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65" y="4082080"/>
                <a:ext cx="4767261" cy="628890"/>
              </a:xfrm>
              <a:prstGeom prst="rect">
                <a:avLst/>
              </a:prstGeom>
              <a:blipFill rotWithShape="1">
                <a:blip r:embed="rId8"/>
                <a:stretch>
                  <a:fillRect t="-58252" r="-1279" b="-46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24400" y="4876800"/>
            <a:ext cx="3366891" cy="927830"/>
          </a:xfrm>
          <a:prstGeom prst="rect">
            <a:avLst/>
          </a:prstGeom>
          <a:gradFill flip="none" rotWithShape="1">
            <a:gsLst>
              <a:gs pos="0">
                <a:srgbClr val="F7E4FC">
                  <a:shade val="30000"/>
                  <a:satMod val="115000"/>
                </a:srgbClr>
              </a:gs>
              <a:gs pos="50000">
                <a:srgbClr val="F7E4FC">
                  <a:shade val="67500"/>
                  <a:satMod val="115000"/>
                </a:srgbClr>
              </a:gs>
              <a:gs pos="100000">
                <a:srgbClr val="F7E4F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91989"/>
              </p:ext>
            </p:extLst>
          </p:nvPr>
        </p:nvGraphicFramePr>
        <p:xfrm>
          <a:off x="4845745" y="4947459"/>
          <a:ext cx="3124200" cy="78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9" imgW="1815840" imgH="457200" progId="Equation.DSMT4">
                  <p:embed/>
                </p:oleObj>
              </mc:Choice>
              <mc:Fallback>
                <p:oleObj name="Equation" r:id="rId9" imgW="181584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745" y="4947459"/>
                        <a:ext cx="3124200" cy="78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81366" y="5951999"/>
            <a:ext cx="4100803" cy="338554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chemeClr val="bg2">
                    <a:lumMod val="10000"/>
                  </a:schemeClr>
                </a:solidFill>
                <a:cs typeface="B Koodak" pitchFamily="2" charset="-78"/>
              </a:rPr>
              <a:t>سنگ بنای طیف پاسخ زلزله، فرم مختلط سری فوریه است.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604" y="233690"/>
            <a:ext cx="27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فرم مختلط سری فوریه </a:t>
            </a:r>
          </a:p>
          <a:p>
            <a:pPr algn="ctr" rtl="1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complex  form 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of  F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ourier  series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5374" y="1289751"/>
            <a:ext cx="3759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فرم مختلط سری فوریه تابع رو به رو را بدست آورید.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71600" y="1317630"/>
                <a:ext cx="1244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17630"/>
                <a:ext cx="124405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8896" y="1308039"/>
                <a:ext cx="880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96" y="1308039"/>
                <a:ext cx="88062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250" t="-8333" r="-55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634306" y="1292650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smtClean="0">
                <a:cs typeface="B Koodak" pitchFamily="2" charset="-78"/>
              </a:rPr>
              <a:t>;</a:t>
            </a:r>
            <a:endParaRPr lang="en-US" sz="2000" b="1" dirty="0">
              <a:cs typeface="B Koodak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8056" y="169276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000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sz="2000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58056"/>
              </p:ext>
            </p:extLst>
          </p:nvPr>
        </p:nvGraphicFramePr>
        <p:xfrm>
          <a:off x="576834" y="2146628"/>
          <a:ext cx="4857750" cy="64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Equation" r:id="rId5" imgW="3530520" imgH="469800" progId="Equation.DSMT4">
                  <p:embed/>
                </p:oleObj>
              </mc:Choice>
              <mc:Fallback>
                <p:oleObj name="Equation" r:id="rId5" imgW="353052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34" y="2146628"/>
                        <a:ext cx="4857750" cy="64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95813"/>
              </p:ext>
            </p:extLst>
          </p:nvPr>
        </p:nvGraphicFramePr>
        <p:xfrm>
          <a:off x="537043" y="3200400"/>
          <a:ext cx="605218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7" imgW="4483080" imgH="507960" progId="Equation.DSMT4">
                  <p:embed/>
                </p:oleObj>
              </mc:Choice>
              <mc:Fallback>
                <p:oleObj name="Equation" r:id="rId7" imgW="4483080" imgH="507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43" y="3200400"/>
                        <a:ext cx="605218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34428" y="4343400"/>
                <a:ext cx="3460627" cy="34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428" y="4343400"/>
                <a:ext cx="3460627" cy="346570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01406" y="5105400"/>
            <a:ext cx="4480560" cy="990600"/>
          </a:xfrm>
          <a:prstGeom prst="rect">
            <a:avLst/>
          </a:prstGeom>
          <a:gradFill flip="none" rotWithShape="1">
            <a:gsLst>
              <a:gs pos="0">
                <a:srgbClr val="F7E4FC">
                  <a:shade val="30000"/>
                  <a:satMod val="115000"/>
                </a:srgbClr>
              </a:gs>
              <a:gs pos="50000">
                <a:srgbClr val="F7E4FC">
                  <a:shade val="67500"/>
                  <a:satMod val="115000"/>
                </a:srgbClr>
              </a:gs>
              <a:gs pos="100000">
                <a:srgbClr val="F7E4F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19771"/>
              </p:ext>
            </p:extLst>
          </p:nvPr>
        </p:nvGraphicFramePr>
        <p:xfrm>
          <a:off x="723900" y="5181600"/>
          <a:ext cx="425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Equation" r:id="rId10" imgW="2705100" imgH="533400" progId="Equation.DSMT4">
                  <p:embed/>
                </p:oleObj>
              </mc:Choice>
              <mc:Fallback>
                <p:oleObj name="Equation" r:id="rId10" imgW="2705100" imgH="533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181600"/>
                        <a:ext cx="42513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6332142" y="5029200"/>
            <a:ext cx="2345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>
                <a:cs typeface="B Koodak" pitchFamily="2" charset="-78"/>
              </a:rPr>
              <a:t>فرم مختلط سری </a:t>
            </a:r>
            <a:r>
              <a:rPr lang="fa-IR" sz="1600" dirty="0" smtClean="0">
                <a:cs typeface="B Koodak" pitchFamily="2" charset="-78"/>
              </a:rPr>
              <a:t>فوریه</a:t>
            </a:r>
            <a:r>
              <a:rPr lang="fa-IR" sz="1600" dirty="0">
                <a:cs typeface="B Koodak" pitchFamily="2" charset="-78"/>
              </a:rPr>
              <a:t> </a:t>
            </a:r>
            <a:r>
              <a:rPr lang="fa-IR" sz="1600" dirty="0" smtClean="0">
                <a:cs typeface="B Koodak" pitchFamily="2" charset="-78"/>
              </a:rPr>
              <a:t>متناظر : 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48825" y="4267200"/>
            <a:ext cx="762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99020" y="3990201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0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093965" y="3288792"/>
            <a:ext cx="633828" cy="6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73624" y="3294888"/>
            <a:ext cx="55589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093965" y="2936699"/>
                <a:ext cx="6338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965" y="2936699"/>
                <a:ext cx="633828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234659" y="2936699"/>
                <a:ext cx="6338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59" y="2936699"/>
                <a:ext cx="633828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Callout 36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39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 animBg="1"/>
      <p:bldP spid="24" grpId="0"/>
      <p:bldP spid="29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604" y="233690"/>
            <a:ext cx="27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فرم مختلط سری فوریه </a:t>
            </a:r>
          </a:p>
          <a:p>
            <a:pPr algn="ctr" rtl="1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complex  form 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of  F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ourier  series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9673" y="2286000"/>
            <a:ext cx="3975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1) فرم </a:t>
            </a:r>
            <a:r>
              <a:rPr lang="fa-IR" sz="1600" dirty="0">
                <a:cs typeface="B Koodak" pitchFamily="2" charset="-78"/>
              </a:rPr>
              <a:t>مختلط سری فوریه تابع رو به رو را بدست آورید.</a:t>
            </a:r>
            <a:endParaRPr lang="en-US" sz="1600" dirty="0">
              <a:cs typeface="B Koodak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40292"/>
              </p:ext>
            </p:extLst>
          </p:nvPr>
        </p:nvGraphicFramePr>
        <p:xfrm>
          <a:off x="1250315" y="2057400"/>
          <a:ext cx="2181733" cy="63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9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15" y="2057400"/>
                        <a:ext cx="2181733" cy="638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435527" y="3352800"/>
            <a:ext cx="319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2) سری </a:t>
            </a:r>
            <a:r>
              <a:rPr lang="fa-IR" sz="1600" dirty="0">
                <a:cs typeface="B Koodak" pitchFamily="2" charset="-78"/>
              </a:rPr>
              <a:t>فوریه تابع رو به رو را بدست آورید.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8371" y="3370939"/>
                <a:ext cx="15662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sin</m:t>
                      </m:r>
                      <m:r>
                        <a:rPr lang="en-US" sz="1600" b="0" i="1" smtClean="0">
                          <a:latin typeface="Cambria Math"/>
                        </a:rPr>
                        <m:t>⁡(</m:t>
                      </m:r>
                      <m:r>
                        <a:rPr lang="en-US" sz="1600" b="0" i="1" smtClean="0">
                          <a:latin typeface="Cambria Math"/>
                        </a:rPr>
                        <m:t>𝑎𝑥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371" y="3370939"/>
                <a:ext cx="1566263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44862" y="3370939"/>
                <a:ext cx="6384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[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0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1600" dirty="0" smtClean="0"/>
                  <a:t>]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62" y="3370939"/>
                <a:ext cx="638445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4762" t="-5357" r="-381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636684" y="33555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>
              <a:cs typeface="B Koodak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3306" y="4462046"/>
            <a:ext cx="4052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3) با بدست آوردن </a:t>
            </a:r>
            <a:r>
              <a:rPr lang="fa-IR" sz="1600" dirty="0">
                <a:cs typeface="B Koodak" pitchFamily="2" charset="-78"/>
              </a:rPr>
              <a:t>سری فوریه تابع رو به رو </a:t>
            </a:r>
            <a:r>
              <a:rPr lang="fa-IR" sz="1600" dirty="0" smtClean="0">
                <a:cs typeface="B Koodak" pitchFamily="2" charset="-78"/>
              </a:rPr>
              <a:t>حاصل تابع زیر را </a:t>
            </a:r>
            <a:r>
              <a:rPr lang="fa-IR" sz="1600" dirty="0">
                <a:cs typeface="B Koodak" pitchFamily="2" charset="-78"/>
              </a:rPr>
              <a:t>بدست آورید.</a:t>
            </a:r>
            <a:endParaRPr lang="en-US" sz="1600" dirty="0">
              <a:cs typeface="B Koodak" pitchFamily="2" charset="-78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89722"/>
              </p:ext>
            </p:extLst>
          </p:nvPr>
        </p:nvGraphicFramePr>
        <p:xfrm>
          <a:off x="723900" y="4631662"/>
          <a:ext cx="1203960" cy="415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0" name="Equation" r:id="rId7" imgW="736560" imgH="253800" progId="Equation.DSMT4">
                  <p:embed/>
                </p:oleObj>
              </mc:Choice>
              <mc:Fallback>
                <p:oleObj name="Equation" r:id="rId7" imgW="73656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631662"/>
                        <a:ext cx="1203960" cy="415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22538"/>
              </p:ext>
            </p:extLst>
          </p:nvPr>
        </p:nvGraphicFramePr>
        <p:xfrm>
          <a:off x="2496259" y="4648200"/>
          <a:ext cx="757379" cy="39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1" name="Equation" r:id="rId9" imgW="482400" imgH="253800" progId="Equation.DSMT4">
                  <p:embed/>
                </p:oleObj>
              </mc:Choice>
              <mc:Fallback>
                <p:oleObj name="Equation" r:id="rId9" imgW="48240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259" y="4648200"/>
                        <a:ext cx="757379" cy="398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036810" y="467748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>
              <a:cs typeface="B Koodak" pitchFamily="2" charset="-78"/>
            </a:endParaRPr>
          </a:p>
        </p:txBody>
      </p:sp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29" y="1058918"/>
            <a:ext cx="8651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04817"/>
              </p:ext>
            </p:extLst>
          </p:nvPr>
        </p:nvGraphicFramePr>
        <p:xfrm>
          <a:off x="1325880" y="5458537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2" name="Equation" r:id="rId13" imgW="850680" imgH="203040" progId="Equation.3">
                  <p:embed/>
                </p:oleObj>
              </mc:Choice>
              <mc:Fallback>
                <p:oleObj name="Equation" r:id="rId13" imgW="850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25880" y="5458537"/>
                        <a:ext cx="1701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6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74826" y="1271463"/>
                <a:ext cx="4419600" cy="6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26" y="1271463"/>
                <a:ext cx="4419600" cy="679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32" y="2133599"/>
                <a:ext cx="8145435" cy="679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</a:rPr>
                                <m:t>[</m:t>
                              </m:r>
                              <m:nary>
                                <m:nary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. ⁡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den>
                                          </m:f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4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dt</m:t>
                      </m:r>
                      <m:r>
                        <a:rPr lang="en-US" sz="1400" b="0" i="0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. ⁡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den>
                                      </m:f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dt</m:t>
                              </m:r>
                              <m:r>
                                <a:rPr lang="en-US" sz="1400" b="0" i="0" smtClean="0">
                                  <a:latin typeface="Cambria Math"/>
                                </a:rPr>
                                <m:t>]}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" y="2133599"/>
                <a:ext cx="8145435" cy="67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6946" y="3200399"/>
            <a:ext cx="190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 smtClean="0">
                <a:cs typeface="B Koodak" pitchFamily="2" charset="-78"/>
              </a:rPr>
              <a:t> :  فاکتورگیری و ساده سازی</a:t>
            </a:r>
            <a:endParaRPr lang="en-US" sz="14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44444" y="3014386"/>
                <a:ext cx="4696286" cy="679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[</m:t>
                              </m:r>
                              <m:nary>
                                <m:nary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. ⁡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𝑙</m:t>
                                              </m:r>
                                            </m:den>
                                          </m:f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dt</m:t>
                      </m:r>
                      <m:r>
                        <a:rPr lang="en-US" sz="1400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44" y="3014386"/>
                <a:ext cx="4696286" cy="679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5493" y="3962461"/>
                <a:ext cx="2854756" cy="4612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→  ∆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93" y="3962461"/>
                <a:ext cx="2854756" cy="461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10400" y="4023824"/>
            <a:ext cx="135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</a:t>
            </a:r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تغییرمتغیر :</a:t>
            </a:r>
            <a:endParaRPr lang="en-US" sz="1600" dirty="0">
              <a:solidFill>
                <a:schemeClr val="accent6">
                  <a:lumMod val="75000"/>
                </a:schemeClr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3400" y="4590900"/>
                <a:ext cx="5109540" cy="679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[</m:t>
                              </m:r>
                              <m:nary>
                                <m:nary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. ⁡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dt</m:t>
                      </m:r>
                      <m:r>
                        <a:rPr lang="fa-IR" sz="1400" b="0" i="0" smtClean="0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90900"/>
                <a:ext cx="5109540" cy="6798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01346" y="3863364"/>
                <a:ext cx="896720" cy="497059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46" y="3863364"/>
                <a:ext cx="896720" cy="4970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1643108" y="4111893"/>
            <a:ext cx="904784" cy="958015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ded Corner 22"/>
          <p:cNvSpPr/>
          <p:nvPr/>
        </p:nvSpPr>
        <p:spPr>
          <a:xfrm>
            <a:off x="6507444" y="4548779"/>
            <a:ext cx="2237301" cy="1928221"/>
          </a:xfrm>
          <a:prstGeom prst="foldedCorner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2D84A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Koodak" pitchFamily="2" charset="-78"/>
              </a:rPr>
              <a:t>   </a:t>
            </a:r>
            <a:r>
              <a:rPr lang="fa-IR" sz="1400" dirty="0" smtClean="0">
                <a:cs typeface="B Koodak" pitchFamily="2" charset="-78"/>
              </a:rPr>
              <a:t>هرتابعی که در مهندسی داریم مطلقا انتگرال پذیر است یعنی </a:t>
            </a:r>
          </a:p>
          <a:p>
            <a:pPr algn="ctr"/>
            <a:r>
              <a:rPr lang="fa-IR" sz="1400" dirty="0" smtClean="0">
                <a:cs typeface="B Koodak" pitchFamily="2" charset="-78"/>
              </a:rPr>
              <a:t>بینهایت نداریم :</a:t>
            </a:r>
          </a:p>
          <a:p>
            <a:pPr algn="ctr"/>
            <a:endParaRPr lang="en-US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27839" y="5715000"/>
                <a:ext cx="1996509" cy="56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39" y="5715000"/>
                <a:ext cx="1996509" cy="568554"/>
              </a:xfrm>
              <a:prstGeom prst="rect">
                <a:avLst/>
              </a:prstGeom>
              <a:blipFill rotWithShape="1">
                <a:blip r:embed="rId9"/>
                <a:stretch>
                  <a:fillRect l="-31707" t="-147312" b="-2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5750" y="5659376"/>
                <a:ext cx="6038850" cy="67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[</m:t>
                          </m:r>
                        </m:e>
                      </m:func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]+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[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[</m:t>
                              </m:r>
                              <m:nary>
                                <m:nary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.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𝑊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.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dt</m:t>
                      </m:r>
                      <m:r>
                        <a:rPr lang="fa-IR" sz="1400" b="0" i="0" smtClean="0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 b="0" i="0" smtClean="0">
                          <a:latin typeface="Cambria Math"/>
                        </a:rPr>
                        <m:t>]]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5659376"/>
                <a:ext cx="6038850" cy="679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101346" y="5659376"/>
            <a:ext cx="14132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33085" y="5315434"/>
                <a:ext cx="3497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85" y="5315434"/>
                <a:ext cx="349775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Document 2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9" name="Straight Connector 28"/>
          <p:cNvCxnSpPr>
            <a:stCxn id="32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Donut 31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8446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انتگرال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Fourier Integral 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/>
      <p:bldP spid="20" grpId="0"/>
      <p:bldP spid="21" grpId="0" animBg="1"/>
      <p:bldP spid="22" grpId="0" animBg="1"/>
      <p:bldP spid="23" grpId="0" animBg="1"/>
      <p:bldP spid="24" grpId="0"/>
      <p:bldP spid="26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3900" y="1465460"/>
                <a:ext cx="3931717" cy="679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/>
                            </a:rPr>
                            <m:t>[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</a:rPr>
                                <m:t>. ⁡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.(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dt</m:t>
                                  </m:r>
                                  <m:r>
                                    <a:rPr lang="fa-IR" sz="14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400">
                                      <a:latin typeface="Cambria Math"/>
                                    </a:rPr>
                                    <m:t>]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dirty="0"/>
                                    <m:t> 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465460"/>
                <a:ext cx="3931717" cy="679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73752" y="1520410"/>
                <a:ext cx="3946208" cy="569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. ⁡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𝑊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.(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dt</m:t>
                              </m:r>
                              <m:r>
                                <a:rPr lang="fa-IR" sz="1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𝑑𝑤</m:t>
                              </m:r>
                              <m:r>
                                <m:rPr>
                                  <m:nor/>
                                </m:rPr>
                                <a:rPr lang="en-US" sz="1400" dirty="0"/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752" y="1520410"/>
                <a:ext cx="3946208" cy="569900"/>
              </a:xfrm>
              <a:prstGeom prst="rect">
                <a:avLst/>
              </a:prstGeom>
              <a:blipFill>
                <a:blip r:embed="rId3"/>
                <a:stretch>
                  <a:fillRect t="-145745" b="-2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911340" y="1620694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7940" y="124341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با قاعده ضرب و جمع تبدیل میکنیم</a:t>
            </a:r>
            <a:r>
              <a:rPr lang="fa-IR" sz="1200" dirty="0" smtClean="0">
                <a:cs typeface="B Koodak" pitchFamily="2" charset="-78"/>
              </a:rPr>
              <a:t>.</a:t>
            </a:r>
            <a:endParaRPr lang="en-US" sz="12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43392" y="1620694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92" y="1620694"/>
                <a:ext cx="30328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0" y="2695627"/>
                <a:ext cx="8991600" cy="63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  </m:t>
                      </m:r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𝑤𝑡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600" i="1">
                              <a:latin typeface="Cambria Math"/>
                            </a:rPr>
                            <m:t> ⁡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w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/>
                                </a:rPr>
                                <m:t>dt</m:t>
                              </m:r>
                              <m:r>
                                <a:rPr lang="en-US" sz="1600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fa-IR" sz="16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𝑑𝑤</m:t>
                              </m:r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/>
                                </a:rPr>
                                <m:t> + 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nary>
                                <m:nary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   </m:t>
                                  </m:r>
                                  <m:nary>
                                    <m:nary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</m:nary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latin typeface="Cambria Math"/>
                                    </a:rPr>
                                    <m:t>. ⁡</m:t>
                                  </m:r>
                                  <m:func>
                                    <m:func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latin typeface="Cambria Math"/>
                                            </a:rPr>
                                            <m:t>wt</m:t>
                                          </m:r>
                                        </m:e>
                                      </m:d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/>
                                            </a:rPr>
                                            <m:t>w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/>
                                        </a:rPr>
                                        <m:t>dt</m:t>
                                      </m:r>
                                      <m:r>
                                        <a:rPr lang="en-US" sz="1600" b="0" i="0" smtClean="0">
                                          <a:latin typeface="Cambria Math"/>
                                        </a:rPr>
                                        <m:t>  </m:t>
                                      </m:r>
                                      <m:r>
                                        <a:rPr lang="fa-IR" sz="16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𝑑𝑤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60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95627"/>
                <a:ext cx="8991600" cy="638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816864" y="2588454"/>
            <a:ext cx="304800" cy="8524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2392" y="2588455"/>
            <a:ext cx="1676400" cy="8524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39356" y="2588457"/>
            <a:ext cx="303288" cy="8524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06440" y="2588457"/>
            <a:ext cx="1676400" cy="8524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5824" y="2588456"/>
            <a:ext cx="304800" cy="8524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50936" y="2588457"/>
            <a:ext cx="304800" cy="8524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124200" y="3750528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انتگرال هایی که با مربع های همرنگ نشان داده شده اند تابع ضرایب هستند.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59786" y="4406107"/>
                <a:ext cx="2892074" cy="636585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nary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𝑑𝑥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86" y="4406107"/>
                <a:ext cx="2892074" cy="6365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5822" y="5410200"/>
                <a:ext cx="2851614" cy="636585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nary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𝑤𝑥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/>
                        </a:rPr>
                        <m:t>𝑑𝑥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2" y="5410200"/>
                <a:ext cx="2851614" cy="6365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hevron 43"/>
          <p:cNvSpPr/>
          <p:nvPr/>
        </p:nvSpPr>
        <p:spPr>
          <a:xfrm>
            <a:off x="3767328" y="4998720"/>
            <a:ext cx="304800" cy="609600"/>
          </a:xfrm>
          <a:prstGeom prst="chevron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32265" y="4990966"/>
                <a:ext cx="4419599" cy="625108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𝑤𝑥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𝑤𝑥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65" y="4990966"/>
                <a:ext cx="4419599" cy="6251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owchart: Document 26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30" name="Straight Connector 29"/>
          <p:cNvCxnSpPr>
            <a:stCxn id="31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onut 30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a-I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446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انتگرال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Fourier Integral 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2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8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297810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انتگرال سری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76405"/>
              </p:ext>
            </p:extLst>
          </p:nvPr>
        </p:nvGraphicFramePr>
        <p:xfrm>
          <a:off x="1066800" y="1428250"/>
          <a:ext cx="4487758" cy="71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9" name="Equation" r:id="rId3" imgW="2946240" imgH="469800" progId="Equation.DSMT4">
                  <p:embed/>
                </p:oleObj>
              </mc:Choice>
              <mc:Fallback>
                <p:oleObj name="Equation" r:id="rId3" imgW="29462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8250"/>
                        <a:ext cx="4487758" cy="715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56400" y="1258973"/>
            <a:ext cx="121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Arial" pitchFamily="34" charset="0"/>
                <a:cs typeface="B Koodak" pitchFamily="2" charset="-78"/>
              </a:rPr>
              <a:t>در حالت کلی :</a:t>
            </a:r>
            <a:endParaRPr lang="en-US" sz="1600" dirty="0">
              <a:latin typeface="Arial" pitchFamily="34" charset="0"/>
              <a:cs typeface="B Koodak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057400"/>
            <a:ext cx="308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Arial" pitchFamily="34" charset="0"/>
                <a:cs typeface="B Koodak" pitchFamily="2" charset="-78"/>
              </a:rPr>
              <a:t>1) اگر </a:t>
            </a:r>
            <a:r>
              <a:rPr lang="en-US" sz="1600" dirty="0" smtClean="0">
                <a:latin typeface="Arial" pitchFamily="34" charset="0"/>
                <a:cs typeface="B Koodak" pitchFamily="2" charset="-78"/>
              </a:rPr>
              <a:t>f(x)</a:t>
            </a:r>
            <a:r>
              <a:rPr lang="fa-IR" sz="1600" dirty="0" smtClean="0">
                <a:latin typeface="Arial" pitchFamily="34" charset="0"/>
                <a:cs typeface="B Koodak" pitchFamily="2" charset="-78"/>
              </a:rPr>
              <a:t> زوج باشد (                           ) : </a:t>
            </a:r>
            <a:endParaRPr lang="en-US" sz="1600" dirty="0">
              <a:latin typeface="Arial" pitchFamily="34" charset="0"/>
              <a:cs typeface="B Koodak" pitchFamily="2" charset="-78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343845"/>
              </p:ext>
            </p:extLst>
          </p:nvPr>
        </p:nvGraphicFramePr>
        <p:xfrm>
          <a:off x="452438" y="2395538"/>
          <a:ext cx="4306962" cy="124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" name="Equation" r:id="rId5" imgW="3352680" imgH="965160" progId="Equation.DSMT4">
                  <p:embed/>
                </p:oleObj>
              </mc:Choice>
              <mc:Fallback>
                <p:oleObj name="Equation" r:id="rId5" imgW="335268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395538"/>
                        <a:ext cx="4306962" cy="1240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85846"/>
              </p:ext>
            </p:extLst>
          </p:nvPr>
        </p:nvGraphicFramePr>
        <p:xfrm>
          <a:off x="3862388" y="3252788"/>
          <a:ext cx="16033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2388" y="3252788"/>
                        <a:ext cx="160337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6434" y="2072788"/>
                <a:ext cx="130766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34" y="2072788"/>
                <a:ext cx="1307666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3922" b="-156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44497"/>
              </p:ext>
            </p:extLst>
          </p:nvPr>
        </p:nvGraphicFramePr>
        <p:xfrm>
          <a:off x="476250" y="38100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2"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" y="3810000"/>
                        <a:ext cx="914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hevron 21"/>
          <p:cNvSpPr/>
          <p:nvPr/>
        </p:nvSpPr>
        <p:spPr>
          <a:xfrm>
            <a:off x="4876800" y="2895600"/>
            <a:ext cx="176784" cy="762000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0" y="2895600"/>
            <a:ext cx="3087650" cy="762000"/>
          </a:xfrm>
          <a:prstGeom prst="rect">
            <a:avLst/>
          </a:prstGeom>
          <a:gradFill flip="none" rotWithShape="1">
            <a:gsLst>
              <a:gs pos="0">
                <a:srgbClr val="F7E4FC">
                  <a:shade val="30000"/>
                  <a:satMod val="115000"/>
                </a:srgbClr>
              </a:gs>
              <a:gs pos="50000">
                <a:srgbClr val="F7E4FC">
                  <a:shade val="67500"/>
                  <a:satMod val="115000"/>
                </a:srgbClr>
              </a:gs>
              <a:gs pos="100000">
                <a:srgbClr val="F7E4F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77479"/>
              </p:ext>
            </p:extLst>
          </p:nvPr>
        </p:nvGraphicFramePr>
        <p:xfrm>
          <a:off x="5380000" y="2895600"/>
          <a:ext cx="2965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3" name="Equation" r:id="rId12" imgW="1828800" imgH="469900" progId="Equation.DSMT4">
                  <p:embed/>
                </p:oleObj>
              </mc:Choice>
              <mc:Fallback>
                <p:oleObj name="Equation" r:id="rId12" imgW="1828800" imgH="469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00" y="2895600"/>
                        <a:ext cx="2965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084064" y="5059976"/>
            <a:ext cx="3087650" cy="762000"/>
          </a:xfrm>
          <a:prstGeom prst="rect">
            <a:avLst/>
          </a:prstGeom>
          <a:gradFill flip="none" rotWithShape="1">
            <a:gsLst>
              <a:gs pos="0">
                <a:srgbClr val="F7E4FC">
                  <a:shade val="30000"/>
                  <a:satMod val="115000"/>
                </a:srgbClr>
              </a:gs>
              <a:gs pos="50000">
                <a:srgbClr val="F7E4FC">
                  <a:shade val="67500"/>
                  <a:satMod val="115000"/>
                </a:srgbClr>
              </a:gs>
              <a:gs pos="100000">
                <a:srgbClr val="F7E4F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34584" y="4419600"/>
            <a:ext cx="3211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Arial" pitchFamily="34" charset="0"/>
                <a:cs typeface="B Koodak" pitchFamily="2" charset="-78"/>
              </a:rPr>
              <a:t>2) اگر </a:t>
            </a:r>
            <a:r>
              <a:rPr lang="en-US" sz="1600" dirty="0" smtClean="0">
                <a:latin typeface="Arial" pitchFamily="34" charset="0"/>
                <a:cs typeface="B Koodak" pitchFamily="2" charset="-78"/>
              </a:rPr>
              <a:t>f(x)</a:t>
            </a:r>
            <a:r>
              <a:rPr lang="fa-IR" sz="1600" dirty="0" smtClean="0">
                <a:latin typeface="Arial" pitchFamily="34" charset="0"/>
                <a:cs typeface="B Koodak" pitchFamily="2" charset="-78"/>
              </a:rPr>
              <a:t> فرد باشد (                             ) : </a:t>
            </a:r>
            <a:endParaRPr lang="en-US" sz="1600" dirty="0">
              <a:latin typeface="Arial" pitchFamily="34" charset="0"/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8338" y="4416552"/>
                <a:ext cx="144385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fa-IR" sz="1400" b="0" i="1" smtClean="0"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38" y="4416552"/>
                <a:ext cx="1443857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4000" b="-1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65070"/>
              </p:ext>
            </p:extLst>
          </p:nvPr>
        </p:nvGraphicFramePr>
        <p:xfrm>
          <a:off x="914400" y="4824708"/>
          <a:ext cx="8572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" name="Equation" r:id="rId15" imgW="609480" imgH="253800" progId="Equation.DSMT4">
                  <p:embed/>
                </p:oleObj>
              </mc:Choice>
              <mc:Fallback>
                <p:oleObj name="Equation" r:id="rId15" imgW="6094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24708"/>
                        <a:ext cx="8572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08150"/>
              </p:ext>
            </p:extLst>
          </p:nvPr>
        </p:nvGraphicFramePr>
        <p:xfrm>
          <a:off x="838200" y="5448596"/>
          <a:ext cx="281734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" name="Equation" r:id="rId17" imgW="1930320" imgH="469800" progId="Equation.DSMT4">
                  <p:embed/>
                </p:oleObj>
              </mc:Choice>
              <mc:Fallback>
                <p:oleObj name="Equation" r:id="rId17" imgW="193032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48596"/>
                        <a:ext cx="281734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hevron 32"/>
          <p:cNvSpPr/>
          <p:nvPr/>
        </p:nvSpPr>
        <p:spPr>
          <a:xfrm>
            <a:off x="4261104" y="5111792"/>
            <a:ext cx="176784" cy="6797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783137"/>
              </p:ext>
            </p:extLst>
          </p:nvPr>
        </p:nvGraphicFramePr>
        <p:xfrm>
          <a:off x="5189138" y="5081312"/>
          <a:ext cx="2822530" cy="74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" name="Equation" r:id="rId19" imgW="1790640" imgH="469800" progId="Equation.DSMT4">
                  <p:embed/>
                </p:oleObj>
              </mc:Choice>
              <mc:Fallback>
                <p:oleObj name="Equation" r:id="rId19" imgW="179064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138" y="5081312"/>
                        <a:ext cx="2822530" cy="740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3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2" grpId="0" animBg="1"/>
      <p:bldP spid="24" grpId="0" animBg="1"/>
      <p:bldP spid="27" grpId="0" animBg="1"/>
      <p:bldP spid="28" grpId="0"/>
      <p:bldP spid="29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297810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انتگرال سری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7714" y="1289751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بسط فوریه تابع رو به رو را بدست آورید.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8056" y="169276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000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sz="2000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00600" y="2992172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19444" y="1752600"/>
            <a:ext cx="0" cy="1239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858" y="2992172"/>
            <a:ext cx="972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0800000">
            <a:off x="6228588" y="1416356"/>
            <a:ext cx="2250948" cy="1499616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191250" y="2166163"/>
            <a:ext cx="952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99680" y="2012273"/>
                <a:ext cx="362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680" y="2012273"/>
                <a:ext cx="362215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04292" y="1629425"/>
                <a:ext cx="639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1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92" y="1629425"/>
                <a:ext cx="639342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05841" y="2746695"/>
                <a:ext cx="3622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841" y="2746695"/>
                <a:ext cx="36221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0860"/>
              </p:ext>
            </p:extLst>
          </p:nvPr>
        </p:nvGraphicFramePr>
        <p:xfrm>
          <a:off x="624840" y="2271792"/>
          <a:ext cx="2499360" cy="6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" name="Equation" r:id="rId8" imgW="1866600" imgH="469800" progId="Equation.DSMT4">
                  <p:embed/>
                </p:oleObj>
              </mc:Choice>
              <mc:Fallback>
                <p:oleObj name="Equation" r:id="rId8" imgW="186660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2271792"/>
                        <a:ext cx="2499360" cy="6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285750" y="3085249"/>
            <a:ext cx="2414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از روش </a:t>
            </a:r>
            <a:r>
              <a:rPr lang="fa-IR" sz="1400" dirty="0" smtClean="0">
                <a:cs typeface="B Koodak" pitchFamily="2" charset="-78"/>
              </a:rPr>
              <a:t>ضربدری </a:t>
            </a:r>
            <a:r>
              <a:rPr lang="fa-IR" sz="1400" dirty="0" smtClean="0">
                <a:cs typeface="B Koodak" pitchFamily="2" charset="-78"/>
              </a:rPr>
              <a:t>(جز به جز بینهایت)</a:t>
            </a:r>
            <a:endParaRPr lang="en-US" sz="1400" dirty="0">
              <a:cs typeface="B Koodak" pitchFamily="2" charset="-78"/>
            </a:endParaRPr>
          </a:p>
        </p:txBody>
      </p:sp>
      <p:cxnSp>
        <p:nvCxnSpPr>
          <p:cNvPr id="43" name="Straight Arrow Connector 42"/>
          <p:cNvCxnSpPr>
            <a:stCxn id="38" idx="3"/>
          </p:cNvCxnSpPr>
          <p:nvPr/>
        </p:nvCxnSpPr>
        <p:spPr>
          <a:xfrm>
            <a:off x="2700194" y="3239138"/>
            <a:ext cx="2716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28259"/>
              </p:ext>
            </p:extLst>
          </p:nvPr>
        </p:nvGraphicFramePr>
        <p:xfrm>
          <a:off x="3124200" y="2963776"/>
          <a:ext cx="1143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" name="Equation" r:id="rId10" imgW="914400" imgH="393480" progId="Equation.DSMT4">
                  <p:embed/>
                </p:oleObj>
              </mc:Choice>
              <mc:Fallback>
                <p:oleObj name="Equation" r:id="rId10" imgW="9144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63776"/>
                        <a:ext cx="11430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99345"/>
              </p:ext>
            </p:extLst>
          </p:nvPr>
        </p:nvGraphicFramePr>
        <p:xfrm>
          <a:off x="624840" y="3657600"/>
          <a:ext cx="2934208" cy="6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Equation" r:id="rId12" imgW="2260440" imgH="469800" progId="Equation.DSMT4">
                  <p:embed/>
                </p:oleObj>
              </mc:Choice>
              <mc:Fallback>
                <p:oleObj name="Equation" r:id="rId12" imgW="226044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3657600"/>
                        <a:ext cx="2934208" cy="60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05172"/>
              </p:ext>
            </p:extLst>
          </p:nvPr>
        </p:nvGraphicFramePr>
        <p:xfrm>
          <a:off x="624840" y="4572000"/>
          <a:ext cx="2871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" name="Equation" r:id="rId14" imgW="2273040" imgH="482400" progId="Equation.DSMT4">
                  <p:embed/>
                </p:oleObj>
              </mc:Choice>
              <mc:Fallback>
                <p:oleObj name="Equation" r:id="rId14" imgW="227304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4572000"/>
                        <a:ext cx="2871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32715"/>
              </p:ext>
            </p:extLst>
          </p:nvPr>
        </p:nvGraphicFramePr>
        <p:xfrm>
          <a:off x="591312" y="5486400"/>
          <a:ext cx="3475789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" name="Equation" r:id="rId16" imgW="2641320" imgH="482400" progId="Equation.DSMT4">
                  <p:embed/>
                </p:oleObj>
              </mc:Choice>
              <mc:Fallback>
                <p:oleObj name="Equation" r:id="rId16" imgW="264132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2" y="5486400"/>
                        <a:ext cx="3475789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Flowchart: Document 47"/>
          <p:cNvSpPr/>
          <p:nvPr/>
        </p:nvSpPr>
        <p:spPr>
          <a:xfrm>
            <a:off x="4871466" y="3810000"/>
            <a:ext cx="3501390" cy="2250504"/>
          </a:xfrm>
          <a:prstGeom prst="flowChartDocumen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00" y="3810000"/>
            <a:ext cx="67086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14388"/>
              </p:ext>
            </p:extLst>
          </p:nvPr>
        </p:nvGraphicFramePr>
        <p:xfrm>
          <a:off x="5179354" y="4800600"/>
          <a:ext cx="1802865" cy="7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3" name="Equation" r:id="rId19" imgW="1371600" imgH="533160" progId="Equation.DSMT4">
                  <p:embed/>
                </p:oleObj>
              </mc:Choice>
              <mc:Fallback>
                <p:oleObj name="Equation" r:id="rId19" imgW="1371600" imgH="533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354" y="4800600"/>
                        <a:ext cx="1802865" cy="70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5279624" y="4123307"/>
            <a:ext cx="2292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بسط فوریه تابع زیررا بدست آورید.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92452"/>
              </p:ext>
            </p:extLst>
          </p:nvPr>
        </p:nvGraphicFramePr>
        <p:xfrm>
          <a:off x="843222" y="1504188"/>
          <a:ext cx="1778424" cy="63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4" name="Equation" r:id="rId21" imgW="1282680" imgH="457200" progId="Equation.3">
                  <p:embed/>
                </p:oleObj>
              </mc:Choice>
              <mc:Fallback>
                <p:oleObj name="Equation" r:id="rId21" imgW="12826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43222" y="1504188"/>
                        <a:ext cx="1778424" cy="633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34" grpId="0"/>
      <p:bldP spid="35" grpId="0"/>
      <p:bldP spid="36" grpId="0"/>
      <p:bldP spid="38" grpId="0"/>
      <p:bldP spid="48" grpId="0" animBg="1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26023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فرم مختلط انتگرال </a:t>
            </a:r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11838"/>
              </p:ext>
            </p:extLst>
          </p:nvPr>
        </p:nvGraphicFramePr>
        <p:xfrm>
          <a:off x="914400" y="1100603"/>
          <a:ext cx="3200400" cy="62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" name="Equation" r:id="rId3" imgW="2387520" imgH="469800" progId="Equation.DSMT4">
                  <p:embed/>
                </p:oleObj>
              </mc:Choice>
              <mc:Fallback>
                <p:oleObj name="Equation" r:id="rId3" imgW="238752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0603"/>
                        <a:ext cx="3200400" cy="629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29712" y="1586484"/>
            <a:ext cx="3736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>
                <a:cs typeface="B Koodak" pitchFamily="2" charset="-78"/>
              </a:rPr>
              <a:t>تابع </a:t>
            </a:r>
            <a:r>
              <a:rPr lang="fa-IR" sz="1400" dirty="0" smtClean="0">
                <a:cs typeface="B Koodak" pitchFamily="2" charset="-78"/>
              </a:rPr>
              <a:t>نسبت به </a:t>
            </a:r>
            <a:r>
              <a:rPr lang="en-US" sz="1400" dirty="0" smtClean="0">
                <a:cs typeface="B Koodak" pitchFamily="2" charset="-78"/>
              </a:rPr>
              <a:t>w</a:t>
            </a:r>
            <a:r>
              <a:rPr lang="fa-IR" sz="1400" dirty="0" smtClean="0">
                <a:cs typeface="B Koodak" pitchFamily="2" charset="-78"/>
              </a:rPr>
              <a:t> زوج است، پس در یک منفی ضرب میکنیم :</a:t>
            </a:r>
            <a:endParaRPr lang="en-US" sz="1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17999"/>
              </p:ext>
            </p:extLst>
          </p:nvPr>
        </p:nvGraphicFramePr>
        <p:xfrm>
          <a:off x="760476" y="1903405"/>
          <a:ext cx="3261360" cy="59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" name="Equation" r:id="rId5" imgW="2501640" imgH="457200" progId="Equation.DSMT4">
                  <p:embed/>
                </p:oleObj>
              </mc:Choice>
              <mc:Fallback>
                <p:oleObj name="Equation" r:id="rId5" imgW="25016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76" y="1903405"/>
                        <a:ext cx="3261360" cy="595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86077"/>
              </p:ext>
            </p:extLst>
          </p:nvPr>
        </p:nvGraphicFramePr>
        <p:xfrm>
          <a:off x="600456" y="3429000"/>
          <a:ext cx="5434584" cy="59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" name="Equation" r:id="rId7" imgW="4190760" imgH="457200" progId="Equation.DSMT4">
                  <p:embed/>
                </p:oleObj>
              </mc:Choice>
              <mc:Fallback>
                <p:oleObj name="Equation" r:id="rId7" imgW="41907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56" y="3429000"/>
                        <a:ext cx="5434584" cy="592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33356"/>
              </p:ext>
            </p:extLst>
          </p:nvPr>
        </p:nvGraphicFramePr>
        <p:xfrm>
          <a:off x="361188" y="4191000"/>
          <a:ext cx="4023360" cy="603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" name="Equation" r:id="rId9" imgW="3047760" imgH="457200" progId="Equation.DSMT4">
                  <p:embed/>
                </p:oleObj>
              </mc:Choice>
              <mc:Fallback>
                <p:oleObj name="Equation" r:id="rId9" imgW="30477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" y="4191000"/>
                        <a:ext cx="4023360" cy="603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21438"/>
              </p:ext>
            </p:extLst>
          </p:nvPr>
        </p:nvGraphicFramePr>
        <p:xfrm>
          <a:off x="4953000" y="4114800"/>
          <a:ext cx="3794760" cy="658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" name="Equation" r:id="rId11" imgW="2781000" imgH="482400" progId="Equation.DSMT4">
                  <p:embed/>
                </p:oleObj>
              </mc:Choice>
              <mc:Fallback>
                <p:oleObj name="Equation" r:id="rId11" imgW="278100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14800"/>
                        <a:ext cx="3794760" cy="658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567091"/>
              </p:ext>
            </p:extLst>
          </p:nvPr>
        </p:nvGraphicFramePr>
        <p:xfrm>
          <a:off x="760476" y="2654339"/>
          <a:ext cx="3430524" cy="55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" name="Equation" r:id="rId13" imgW="2806560" imgH="457200" progId="Equation.DSMT4">
                  <p:embed/>
                </p:oleObj>
              </mc:Choice>
              <mc:Fallback>
                <p:oleObj name="Equation" r:id="rId13" imgW="28065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76" y="2654339"/>
                        <a:ext cx="3430524" cy="55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4495800" y="448360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65039" y="5543923"/>
            <a:ext cx="2840736" cy="685800"/>
          </a:xfrm>
          <a:prstGeom prst="rect">
            <a:avLst/>
          </a:prstGeom>
          <a:gradFill flip="none" rotWithShape="1">
            <a:gsLst>
              <a:gs pos="0">
                <a:srgbClr val="F7E4FC">
                  <a:shade val="30000"/>
                  <a:satMod val="115000"/>
                </a:srgbClr>
              </a:gs>
              <a:gs pos="50000">
                <a:srgbClr val="F7E4FC">
                  <a:shade val="67500"/>
                  <a:satMod val="115000"/>
                </a:srgbClr>
              </a:gs>
              <a:gs pos="100000">
                <a:srgbClr val="F7E4F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59919"/>
              </p:ext>
            </p:extLst>
          </p:nvPr>
        </p:nvGraphicFramePr>
        <p:xfrm>
          <a:off x="1280863" y="5610979"/>
          <a:ext cx="2574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6" name="Equation" r:id="rId15" imgW="1930400" imgH="457200" progId="Equation.DSMT4">
                  <p:embed/>
                </p:oleObj>
              </mc:Choice>
              <mc:Fallback>
                <p:oleObj name="Equation" r:id="rId15" imgW="19304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863" y="5610979"/>
                        <a:ext cx="25749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207676" y="576921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00800" y="4063508"/>
            <a:ext cx="1676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82391" y="3657600"/>
                <a:ext cx="513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391" y="3657600"/>
                <a:ext cx="513217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655757" y="5543923"/>
            <a:ext cx="3048000" cy="685800"/>
          </a:xfrm>
          <a:prstGeom prst="rect">
            <a:avLst/>
          </a:prstGeom>
          <a:gradFill flip="none" rotWithShape="1">
            <a:gsLst>
              <a:gs pos="0">
                <a:srgbClr val="F7E4FC">
                  <a:shade val="30000"/>
                  <a:satMod val="115000"/>
                </a:srgbClr>
              </a:gs>
              <a:gs pos="50000">
                <a:srgbClr val="F7E4FC">
                  <a:shade val="67500"/>
                  <a:satMod val="115000"/>
                </a:srgbClr>
              </a:gs>
              <a:gs pos="100000">
                <a:srgbClr val="F7E4F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423856"/>
              </p:ext>
            </p:extLst>
          </p:nvPr>
        </p:nvGraphicFramePr>
        <p:xfrm>
          <a:off x="4686300" y="5585198"/>
          <a:ext cx="2932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" name="Equation" r:id="rId20" imgW="2082800" imgH="457200" progId="Equation.DSMT4">
                  <p:embed/>
                </p:oleObj>
              </mc:Choice>
              <mc:Fallback>
                <p:oleObj name="Equation" r:id="rId20" imgW="208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5585198"/>
                        <a:ext cx="29321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421885" y="5151811"/>
            <a:ext cx="11160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3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فرکانس(</a:t>
            </a:r>
            <a:r>
              <a:rPr lang="en-US" sz="13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rad/s</a:t>
            </a:r>
            <a:r>
              <a:rPr lang="fa-IR" sz="13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)</a:t>
            </a:r>
            <a:endParaRPr lang="en-US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352826">
            <a:off x="5987734" y="5298559"/>
            <a:ext cx="990600" cy="931164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6200000">
            <a:off x="7069744" y="5332087"/>
            <a:ext cx="990600" cy="931164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83068" y="5156174"/>
            <a:ext cx="44755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300" dirty="0" smtClean="0">
                <a:solidFill>
                  <a:schemeClr val="accent3">
                    <a:lumMod val="75000"/>
                  </a:schemeClr>
                </a:solidFill>
                <a:cs typeface="B Koodak" pitchFamily="2" charset="-78"/>
              </a:rPr>
              <a:t>زمان</a:t>
            </a:r>
            <a:endParaRPr lang="en-US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6" grpId="0"/>
      <p:bldP spid="44" grpId="0"/>
      <p:bldP spid="29" grpId="0" animBg="1"/>
      <p:bldP spid="31" grpId="0"/>
      <p:bldP spid="32" grpId="0" animBg="1"/>
      <p:bldP spid="33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26023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فرم مختلط انتگرال سری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29" y="1058918"/>
            <a:ext cx="8651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81600" y="1586484"/>
            <a:ext cx="2603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1) انتگرال فوریه دو تابع زیر را بنویسید. </a:t>
            </a:r>
            <a:endParaRPr lang="en-US" sz="1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04994"/>
              </p:ext>
            </p:extLst>
          </p:nvPr>
        </p:nvGraphicFramePr>
        <p:xfrm>
          <a:off x="1600200" y="2362200"/>
          <a:ext cx="21002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" name="Equation" r:id="rId5" imgW="1777680" imgH="685800" progId="Equation.DSMT4">
                  <p:embed/>
                </p:oleObj>
              </mc:Choice>
              <mc:Fallback>
                <p:oleObj name="Equation" r:id="rId5" imgW="1777680" imgH="685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2100262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76043"/>
              </p:ext>
            </p:extLst>
          </p:nvPr>
        </p:nvGraphicFramePr>
        <p:xfrm>
          <a:off x="4800600" y="2168581"/>
          <a:ext cx="18049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" name="Equation" r:id="rId7" imgW="1676160" imgH="990360" progId="Equation.DSMT4">
                  <p:embed/>
                </p:oleObj>
              </mc:Choice>
              <mc:Fallback>
                <p:oleObj name="Equation" r:id="rId7" imgW="1676160" imgH="990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68581"/>
                        <a:ext cx="18049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747735" y="3549429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>
                <a:cs typeface="B Koodak" pitchFamily="2" charset="-78"/>
              </a:rPr>
              <a:t>2</a:t>
            </a:r>
            <a:r>
              <a:rPr lang="fa-IR" sz="1400" dirty="0" smtClean="0">
                <a:cs typeface="B Koodak" pitchFamily="2" charset="-78"/>
              </a:rPr>
              <a:t>) ثابت کنید :</a:t>
            </a:r>
            <a:endParaRPr lang="en-US" sz="1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83865"/>
              </p:ext>
            </p:extLst>
          </p:nvPr>
        </p:nvGraphicFramePr>
        <p:xfrm>
          <a:off x="838200" y="3721605"/>
          <a:ext cx="4043129" cy="6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" name="Equation" r:id="rId9" imgW="3124080" imgH="469800" progId="Equation.DSMT4">
                  <p:embed/>
                </p:oleObj>
              </mc:Choice>
              <mc:Fallback>
                <p:oleObj name="Equation" r:id="rId9" imgW="31240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21605"/>
                        <a:ext cx="4043129" cy="6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747735" y="4445543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cs typeface="B Koodak" pitchFamily="2" charset="-78"/>
              </a:rPr>
              <a:t>3) ثابت کنید :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87815"/>
              </p:ext>
            </p:extLst>
          </p:nvPr>
        </p:nvGraphicFramePr>
        <p:xfrm>
          <a:off x="914400" y="4800600"/>
          <a:ext cx="3048000" cy="632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6" name="Equation" r:id="rId11" imgW="2323800" imgH="482400" progId="Equation.DSMT4">
                  <p:embed/>
                </p:oleObj>
              </mc:Choice>
              <mc:Fallback>
                <p:oleObj name="Equation" r:id="rId11" imgW="23238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3048000" cy="632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5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4516" y="11811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</a:t>
            </a:r>
            <a:r>
              <a:rPr lang="fa-IR" sz="1600" dirty="0" smtClean="0">
                <a:cs typeface="B Koodak" pitchFamily="2" charset="-78"/>
              </a:rPr>
              <a:t>هرتابع متناوب یا غیرمتناوب به صورت حاصل جمع یک تابع متناوب میکند.</a:t>
            </a:r>
            <a:endParaRPr lang="en-US" sz="1600" dirty="0">
              <a:cs typeface="B Koodak" pitchFamily="2" charset="-78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229600" y="1371600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60920" y="205613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Koodak" pitchFamily="2" charset="-78"/>
              </a:rPr>
              <a:t>تابع متناوب :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B Koodak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25168"/>
            <a:ext cx="3108960" cy="236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5800" y="2590800"/>
                <a:ext cx="3380232" cy="90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=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  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 </m:t>
                    </m:r>
                  </m:oMath>
                </a14:m>
                <a:r>
                  <a:rPr lang="fa-IR" sz="1600" dirty="0" smtClean="0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B Koodak" pitchFamily="2" charset="-78"/>
                  </a:rPr>
                  <a:t>به ازای یک دوره</a:t>
                </a:r>
                <a:endParaRPr lang="en-US" sz="1600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B Koodak" pitchFamily="2" charset="-78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𝑛𝑝</m:t>
                        </m:r>
                      </m:e>
                    </m:d>
                  </m:oMath>
                </a14:m>
                <a:r>
                  <a:rPr lang="fa-IR" sz="1600" dirty="0" smtClean="0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B Koodak" pitchFamily="2" charset="-78"/>
                  </a:rPr>
                  <a:t> به ازای هر دوره    </a:t>
                </a:r>
                <a:r>
                  <a:rPr lang="en-US" sz="1600" dirty="0" smtClean="0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B Koodak" pitchFamily="2" charset="-78"/>
                  </a:rPr>
                  <a:t> 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90800"/>
                <a:ext cx="3380232" cy="904350"/>
              </a:xfrm>
              <a:prstGeom prst="rect">
                <a:avLst/>
              </a:prstGeom>
              <a:blipFill rotWithShape="1"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6304" y="4630686"/>
                <a:ext cx="883920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7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7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7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7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7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7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7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+…+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7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sz="17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+</m:t>
                        </m:r>
                        <m:sSub>
                          <m:sSub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17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  <m:func>
                          <m:funcPr>
                            <m:ctrlPr>
                              <a:rPr lang="en-US" sz="17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7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" y="4630686"/>
                <a:ext cx="8839200" cy="353943"/>
              </a:xfrm>
              <a:prstGeom prst="rect">
                <a:avLst/>
              </a:prstGeom>
              <a:blipFill rotWithShape="1">
                <a:blip r:embed="rId4"/>
                <a:stretch>
                  <a:fillRect l="-6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5410200"/>
                <a:ext cx="4768595" cy="847604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0200"/>
                <a:ext cx="4768595" cy="8476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37248" y="5477290"/>
                <a:ext cx="12466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600" i="1" smtClean="0"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bPr>
                        <m:e>
                          <m:r>
                            <a:rPr lang="fa-IR" sz="1600" b="0" i="0" smtClean="0">
                              <a:latin typeface="Cambria Math"/>
                              <a:cs typeface="B Koodak" pitchFamily="2" charset="-78"/>
                            </a:rPr>
                            <m:t> </m:t>
                          </m:r>
                          <m:sSub>
                            <m:sSubPr>
                              <m:ctrlPr>
                                <a:rPr lang="fa-IR" sz="1600" b="0" i="1" smtClean="0">
                                  <a:latin typeface="Cambria Math" panose="02040503050406030204" pitchFamily="18" charset="0"/>
                                  <a:cs typeface="B Koodak" pitchFamily="2" charset="-78"/>
                                </a:rPr>
                              </m:ctrlPr>
                            </m:sSubPr>
                            <m:e>
                              <m:r>
                                <a:rPr lang="fa-IR" sz="1600" b="0" i="0" smtClean="0">
                                  <a:latin typeface="Cambria Math"/>
                                  <a:cs typeface="B Koodak" pitchFamily="2" charset="-78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cs typeface="B Koodak" pitchFamily="2" charset="-78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cs typeface="B Koodak" pitchFamily="2" charset="-78"/>
                                </a:rPr>
                                <m:t>n</m:t>
                              </m:r>
                            </m:sub>
                          </m:sSub>
                          <m:r>
                            <a:rPr lang="fa-IR" sz="1600" b="0" i="0" smtClean="0">
                              <a:latin typeface="Cambria Math"/>
                              <a:cs typeface="B Koodak" pitchFamily="2" charset="-78"/>
                            </a:rPr>
                            <m:t> </m:t>
                          </m:r>
                          <m:r>
                            <a:rPr lang="en-US" sz="1600" b="0" i="0" smtClean="0">
                              <a:latin typeface="Cambria Math"/>
                              <a:cs typeface="B Koodak" pitchFamily="2" charset="-78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cs typeface="B Koodak" pitchFamily="2" charset="-78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cs typeface="B Koodak" pitchFamily="2" charset="-78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fa-IR" sz="1600" i="1" smtClean="0">
                              <a:latin typeface="Cambria Math" panose="02040503050406030204" pitchFamily="18" charset="0"/>
                              <a:cs typeface="B Koodak" pitchFamily="2" charset="-78"/>
                            </a:rPr>
                          </m:ctrlPr>
                        </m:sSubPr>
                        <m:e>
                          <m:r>
                            <a:rPr lang="fa-IR" sz="1600" b="0" i="0" smtClean="0">
                              <a:latin typeface="Cambria Math"/>
                              <a:cs typeface="B Koodak" pitchFamily="2" charset="-78"/>
                            </a:rPr>
                            <m:t> </m:t>
                          </m:r>
                          <m:r>
                            <a:rPr lang="en-US" sz="1600" b="0" i="0" smtClean="0">
                              <a:latin typeface="Cambria Math"/>
                              <a:cs typeface="B Koodak" pitchFamily="2" charset="-78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  <a:cs typeface="B Koodak" pitchFamily="2" charset="-78"/>
                            </a:rPr>
                            <m:t>a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/>
                              <a:cs typeface="B Koodak" pitchFamily="2" charset="-78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48" y="5477290"/>
                <a:ext cx="124663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493764" y="5815844"/>
            <a:ext cx="210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ضرایب سری فوریه هستند</a:t>
            </a:r>
            <a:r>
              <a:rPr lang="fa-IR" sz="1400" dirty="0" smtClean="0">
                <a:cs typeface="B Koodak" pitchFamily="2" charset="-78"/>
              </a:rPr>
              <a:t>.</a:t>
            </a:r>
            <a:endParaRPr lang="en-US" sz="1400" dirty="0">
              <a:cs typeface="B Koodak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02908" y="5410200"/>
            <a:ext cx="2100072" cy="84760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19200" y="430697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Koodak" pitchFamily="2" charset="-78"/>
              </a:rPr>
              <a:t>یک تابع دلخواه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cs typeface="B Koodak" pitchFamily="2" charset="-78"/>
            </a:endParaRPr>
          </a:p>
        </p:txBody>
      </p:sp>
      <p:cxnSp>
        <p:nvCxnSpPr>
          <p:cNvPr id="29" name="Curved Connector 28"/>
          <p:cNvCxnSpPr/>
          <p:nvPr/>
        </p:nvCxnSpPr>
        <p:spPr>
          <a:xfrm flipV="1">
            <a:off x="723900" y="4445479"/>
            <a:ext cx="533400" cy="22682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Flowchart: Document 2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30" name="Straight Connector 29"/>
          <p:cNvCxnSpPr>
            <a:stCxn id="31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onut 30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2188" y="29386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610" y="853457"/>
            <a:ext cx="659379" cy="8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2" grpId="0" animBg="1"/>
      <p:bldP spid="23" grpId="0"/>
      <p:bldP spid="24" grpId="0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26023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فرم مختلط انتگرال سری فوریه  </a:t>
            </a:r>
            <a:r>
              <a:rPr lang="en-US" sz="1600" dirty="0" smtClean="0">
                <a:solidFill>
                  <a:schemeClr val="bg1"/>
                </a:solidFill>
                <a:cs typeface="A Armita Black" pitchFamily="2" charset="-78"/>
              </a:rPr>
              <a:t> </a:t>
            </a:r>
            <a:endParaRPr lang="en-US" sz="16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91000" y="1357883"/>
                <a:ext cx="4028539" cy="364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500" dirty="0" smtClean="0">
                    <a:cs typeface="B Koodak" pitchFamily="2" charset="-78"/>
                  </a:rPr>
                  <a:t>رابطه بین</a:t>
                </a:r>
                <a14:m>
                  <m:oMath xmlns:m="http://schemas.openxmlformats.org/officeDocument/2006/math">
                    <m:r>
                      <a:rPr lang="fa-IR" sz="1500" dirty="0">
                        <a:latin typeface="Cambria Math"/>
                        <a:cs typeface="B Koodak" pitchFamily="2" charset="-78"/>
                      </a:rPr>
                      <m:t>.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آورید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شده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گفته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شرایط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تحت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را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500" b="0" i="0" dirty="0" smtClean="0">
                        <a:latin typeface="Cambria Math"/>
                        <a:cs typeface="B Koodak" pitchFamily="2" charset="-78"/>
                      </a:rPr>
                      <m:t>بدست</m:t>
                    </m:r>
                    <m:sSubSup>
                      <m:sSubSupPr>
                        <m:ctrlPr>
                          <a:rPr lang="fa-IR" sz="1500" i="1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SupPr>
                      <m:e>
                        <m:r>
                          <a:rPr lang="fa-IR" sz="1500" b="0" i="1" smtClean="0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  <m:r>
                          <a:rPr lang="en-US" sz="1500" b="0" i="1" smtClean="0">
                            <a:latin typeface="Cambria Math"/>
                            <a:cs typeface="B Koodak" pitchFamily="2" charset="-78"/>
                          </a:rPr>
                          <m:t>𝐴</m:t>
                        </m:r>
                      </m:e>
                      <m:sub>
                        <m:r>
                          <a:rPr lang="en-US" sz="1500" i="1">
                            <a:latin typeface="Cambria Math"/>
                            <a:cs typeface="B Koodak" pitchFamily="2" charset="-78"/>
                          </a:rPr>
                          <m:t>𝑤</m:t>
                        </m:r>
                      </m:sub>
                      <m:sup/>
                    </m:sSubSup>
                    <m:r>
                      <a:rPr lang="fa-IR" sz="1500" b="0" i="0" smtClean="0">
                        <a:latin typeface="Cambria Math"/>
                        <a:cs typeface="B Koodak" pitchFamily="2" charset="-78"/>
                      </a:rPr>
                      <m:t>و</m:t>
                    </m:r>
                    <m:r>
                      <a:rPr lang="fa-IR" sz="1500" b="0" i="0" smtClean="0">
                        <a:latin typeface="Cambria Math"/>
                        <a:cs typeface="B Koodak" pitchFamily="2" charset="-78"/>
                      </a:rPr>
                      <m:t> </m:t>
                    </m:r>
                    <m:sSup>
                      <m:sSupPr>
                        <m:ctrlPr>
                          <a:rPr lang="fa-IR" sz="15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fa-IR" sz="1500" i="1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</m:ctrlPr>
                          </m:sSubSupPr>
                          <m:e>
                            <m:r>
                              <a:rPr lang="en-US" sz="1500" i="1">
                                <a:latin typeface="Cambria Math"/>
                                <a:cs typeface="B Koodak" pitchFamily="2" charset="-78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  <a:cs typeface="B Koodak" pitchFamily="2" charset="-78"/>
                              </a:rPr>
                              <m:t>𝑤</m:t>
                            </m:r>
                          </m:sub>
                          <m:sup>
                            <m:r>
                              <a:rPr lang="fa-IR" sz="1500" b="0" i="1" smtClean="0">
                                <a:latin typeface="Cambria Math"/>
                                <a:cs typeface="B Koodak" pitchFamily="2" charset="-78"/>
                              </a:rPr>
                              <m:t> </m:t>
                            </m:r>
                          </m:sup>
                        </m:sSubSup>
                      </m:e>
                      <m:sup>
                        <m:r>
                          <a:rPr lang="en-US" sz="1500" b="0" i="1" smtClean="0">
                            <a:latin typeface="Cambria Math"/>
                            <a:cs typeface="B Koodak" pitchFamily="2" charset="-78"/>
                          </a:rPr>
                          <m:t>∗</m:t>
                        </m:r>
                      </m:sup>
                    </m:sSup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357883"/>
                <a:ext cx="4028539" cy="364459"/>
              </a:xfrm>
              <a:prstGeom prst="rect">
                <a:avLst/>
              </a:prstGeom>
              <a:blipFill rotWithShape="1">
                <a:blip r:embed="rId3"/>
                <a:stretch>
                  <a:fillRect r="-75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25384" y="2286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2000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sz="2000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9778" y="1932431"/>
                <a:ext cx="16288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𝑖𝑓</m:t>
                    </m:r>
                    <m:r>
                      <a:rPr lang="en-US" sz="1400" b="0" i="1" smtClean="0">
                        <a:latin typeface="Cambria Math"/>
                      </a:rPr>
                      <m:t> 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i="1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i="1">
                        <a:latin typeface="Cambria Math" panose="02040503050406030204" pitchFamily="18" charset="0"/>
                      </a:rPr>
                      <m:t>even</m:t>
                    </m:r>
                  </m:oMath>
                </a14:m>
                <a:r>
                  <a:rPr lang="en-US" sz="1400" dirty="0" smtClean="0"/>
                  <a:t>   &amp;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8" y="1932431"/>
                <a:ext cx="1628844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97640"/>
              </p:ext>
            </p:extLst>
          </p:nvPr>
        </p:nvGraphicFramePr>
        <p:xfrm>
          <a:off x="2195641" y="1798981"/>
          <a:ext cx="2376359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" name="Equation" r:id="rId5" imgW="1942920" imgH="469800" progId="Equation.DSMT4">
                  <p:embed/>
                </p:oleObj>
              </mc:Choice>
              <mc:Fallback>
                <p:oleObj name="Equation" r:id="rId5" imgW="194292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641" y="1798981"/>
                        <a:ext cx="2376359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262402"/>
              </p:ext>
            </p:extLst>
          </p:nvPr>
        </p:nvGraphicFramePr>
        <p:xfrm>
          <a:off x="5579999" y="1843431"/>
          <a:ext cx="1546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9" name="Equation" r:id="rId7" imgW="1333440" imgH="419040" progId="Equation.DSMT4">
                  <p:embed/>
                </p:oleObj>
              </mc:Choice>
              <mc:Fallback>
                <p:oleObj name="Equation" r:id="rId7" imgW="133344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999" y="1843431"/>
                        <a:ext cx="1546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876800" y="208631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1266"/>
              </p:ext>
            </p:extLst>
          </p:nvPr>
        </p:nvGraphicFramePr>
        <p:xfrm>
          <a:off x="4580509" y="2819400"/>
          <a:ext cx="2582291" cy="337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" name="Equation" r:id="rId9" imgW="1942920" imgH="253800" progId="Equation.DSMT4">
                  <p:embed/>
                </p:oleObj>
              </mc:Choice>
              <mc:Fallback>
                <p:oleObj name="Equation" r:id="rId9" imgW="19429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509" y="2819400"/>
                        <a:ext cx="2582291" cy="337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56623"/>
              </p:ext>
            </p:extLst>
          </p:nvPr>
        </p:nvGraphicFramePr>
        <p:xfrm>
          <a:off x="4580509" y="3505200"/>
          <a:ext cx="2590800" cy="65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1" name="Equation" r:id="rId11" imgW="1815840" imgH="457200" progId="Equation.DSMT4">
                  <p:embed/>
                </p:oleObj>
              </mc:Choice>
              <mc:Fallback>
                <p:oleObj name="Equation" r:id="rId11" imgW="18158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509" y="3505200"/>
                        <a:ext cx="2590800" cy="652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40144"/>
              </p:ext>
            </p:extLst>
          </p:nvPr>
        </p:nvGraphicFramePr>
        <p:xfrm>
          <a:off x="4580509" y="4343400"/>
          <a:ext cx="2514600" cy="66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2" name="Equation" r:id="rId13" imgW="1739880" imgH="457200" progId="Equation.DSMT4">
                  <p:embed/>
                </p:oleObj>
              </mc:Choice>
              <mc:Fallback>
                <p:oleObj name="Equation" r:id="rId13" imgW="17398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509" y="4343400"/>
                        <a:ext cx="2514600" cy="660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lowchart: Document 24"/>
          <p:cNvSpPr/>
          <p:nvPr/>
        </p:nvSpPr>
        <p:spPr>
          <a:xfrm>
            <a:off x="381000" y="3276600"/>
            <a:ext cx="3587496" cy="2362200"/>
          </a:xfrm>
          <a:prstGeom prst="flowChartDocumen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40" y="3276600"/>
            <a:ext cx="67086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6249" y="4766666"/>
                <a:ext cx="3391507" cy="31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1200" dirty="0" smtClean="0">
                    <a:cs typeface="B Koodak" pitchFamily="2" charset="-78"/>
                  </a:rPr>
                  <a:t>رابطه بین</a:t>
                </a:r>
                <a14:m>
                  <m:oMath xmlns:m="http://schemas.openxmlformats.org/officeDocument/2006/math">
                    <m:r>
                      <a:rPr lang="fa-IR" sz="1200" dirty="0">
                        <a:latin typeface="Cambria Math"/>
                        <a:cs typeface="B Koodak" pitchFamily="2" charset="-78"/>
                      </a:rPr>
                      <m:t>.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آورید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شده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گفته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شرایط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تحت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را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sz="1200" b="0" i="0" dirty="0" smtClean="0">
                        <a:latin typeface="Cambria Math"/>
                        <a:cs typeface="B Koodak" pitchFamily="2" charset="-78"/>
                      </a:rPr>
                      <m:t>بدست</m:t>
                    </m:r>
                    <m:sSubSup>
                      <m:sSubSupPr>
                        <m:ctrlPr>
                          <a:rPr lang="fa-IR" sz="1200" i="1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bSupPr>
                      <m:e>
                        <m:r>
                          <a:rPr lang="fa-IR" sz="1200" b="0" i="1" smtClean="0">
                            <a:latin typeface="Cambria Math"/>
                            <a:cs typeface="B Koodak" pitchFamily="2" charset="-78"/>
                          </a:rPr>
                          <m:t> </m:t>
                        </m:r>
                        <m:r>
                          <a:rPr lang="en-US" sz="1200" b="0" i="1" smtClean="0">
                            <a:latin typeface="Cambria Math"/>
                            <a:cs typeface="B Koodak" pitchFamily="2" charset="-78"/>
                          </a:rPr>
                          <m:t>𝐴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cs typeface="B Koodak" pitchFamily="2" charset="-78"/>
                          </a:rPr>
                          <m:t>𝑤</m:t>
                        </m:r>
                      </m:sub>
                      <m:sup/>
                    </m:sSubSup>
                    <m:r>
                      <a:rPr lang="fa-IR" sz="1200" b="0" i="0" smtClean="0">
                        <a:latin typeface="Cambria Math"/>
                        <a:cs typeface="B Koodak" pitchFamily="2" charset="-78"/>
                      </a:rPr>
                      <m:t>و</m:t>
                    </m:r>
                    <m:r>
                      <a:rPr lang="fa-IR" sz="1200" b="0" i="0" smtClean="0">
                        <a:latin typeface="Cambria Math"/>
                        <a:cs typeface="B Koodak" pitchFamily="2" charset="-78"/>
                      </a:rPr>
                      <m:t> </m:t>
                    </m:r>
                    <m:sSup>
                      <m:sSupPr>
                        <m:ctrlPr>
                          <a:rPr lang="fa-IR" sz="1200" i="1" smtClean="0"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fa-IR" sz="1200" i="1">
                                <a:latin typeface="Cambria Math" panose="02040503050406030204" pitchFamily="18" charset="0"/>
                                <a:cs typeface="B Koodak" pitchFamily="2" charset="-78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latin typeface="Cambria Math"/>
                                <a:cs typeface="B Koodak" pitchFamily="2" charset="-78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  <a:cs typeface="B Koodak" pitchFamily="2" charset="-78"/>
                              </a:rPr>
                              <m:t>𝑤</m:t>
                            </m:r>
                          </m:sub>
                          <m:sup>
                            <m:r>
                              <a:rPr lang="fa-IR" sz="1200" b="0" i="1" smtClean="0">
                                <a:latin typeface="Cambria Math"/>
                                <a:cs typeface="B Koodak" pitchFamily="2" charset="-78"/>
                              </a:rPr>
                              <m:t> </m:t>
                            </m:r>
                          </m:sup>
                        </m:sSubSup>
                      </m:e>
                      <m:sup>
                        <m:r>
                          <a:rPr lang="en-US" sz="1200" b="0" i="1" smtClean="0">
                            <a:latin typeface="Cambria Math"/>
                            <a:cs typeface="B Koodak" pitchFamily="2" charset="-78"/>
                          </a:rPr>
                          <m:t>∗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" y="4766666"/>
                <a:ext cx="3391507" cy="310085"/>
              </a:xfrm>
              <a:prstGeom prst="rect">
                <a:avLst/>
              </a:prstGeom>
              <a:blipFill rotWithShape="1">
                <a:blip r:embed="rId16"/>
                <a:stretch>
                  <a:fillRect r="-18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226584"/>
              </p:ext>
            </p:extLst>
          </p:nvPr>
        </p:nvGraphicFramePr>
        <p:xfrm>
          <a:off x="624840" y="3467640"/>
          <a:ext cx="2499360" cy="104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" name="Equation" r:id="rId17" imgW="2184120" imgH="914400" progId="Equation.DSMT4">
                  <p:embed/>
                </p:oleObj>
              </mc:Choice>
              <mc:Fallback>
                <p:oleObj name="Equation" r:id="rId17" imgW="2184120" imgH="914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" y="3467640"/>
                        <a:ext cx="2499360" cy="1046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562857" y="5257800"/>
            <a:ext cx="3453383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27386"/>
              </p:ext>
            </p:extLst>
          </p:nvPr>
        </p:nvGraphicFramePr>
        <p:xfrm>
          <a:off x="4651248" y="5293233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" name="Equation" r:id="rId19" imgW="2095500" imgH="457200" progId="Equation.DSMT4">
                  <p:embed/>
                </p:oleObj>
              </mc:Choice>
              <mc:Fallback>
                <p:oleObj name="Equation" r:id="rId19" imgW="209550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248" y="5293233"/>
                        <a:ext cx="3276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2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7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85497"/>
              </p:ext>
            </p:extLst>
          </p:nvPr>
        </p:nvGraphicFramePr>
        <p:xfrm>
          <a:off x="1143000" y="1282056"/>
          <a:ext cx="3710998" cy="624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8" name="Equation" r:id="rId3" imgW="2717640" imgH="457200" progId="Equation.DSMT4">
                  <p:embed/>
                </p:oleObj>
              </mc:Choice>
              <mc:Fallback>
                <p:oleObj name="Equation" r:id="rId3" imgW="271764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82056"/>
                        <a:ext cx="3710998" cy="624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791200" y="1058918"/>
            <a:ext cx="2819400" cy="998482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8100000" scaled="1"/>
            <a:tileRect/>
          </a:gra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48600" y="1082001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5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یادآوری</a:t>
            </a:r>
            <a:endParaRPr lang="en-US" sz="15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01014"/>
              </p:ext>
            </p:extLst>
          </p:nvPr>
        </p:nvGraphicFramePr>
        <p:xfrm>
          <a:off x="5943600" y="1591687"/>
          <a:ext cx="2170318" cy="38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9" name="Equation" r:id="rId5" imgW="1638000" imgH="291960" progId="Equation.DSMT4">
                  <p:embed/>
                </p:oleObj>
              </mc:Choice>
              <mc:Fallback>
                <p:oleObj name="Equation" r:id="rId5" imgW="1638000" imgH="291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91687"/>
                        <a:ext cx="2170318" cy="386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95800" y="44958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 smtClean="0">
                <a:cs typeface="B Koodak" pitchFamily="2" charset="-78"/>
              </a:rPr>
              <a:t>ویژگی های تبدیل فوریه :</a:t>
            </a:r>
          </a:p>
          <a:p>
            <a:pPr algn="r" rtl="1"/>
            <a:endParaRPr lang="fa-IR" sz="1400" dirty="0" smtClean="0">
              <a:cs typeface="B Koodak" pitchFamily="2" charset="-78"/>
            </a:endParaRPr>
          </a:p>
          <a:p>
            <a:pPr marL="400050" indent="-400050" algn="r" rtl="1">
              <a:buFont typeface="+mj-lt"/>
              <a:buAutoNum type="romanUcPeriod"/>
            </a:pPr>
            <a:r>
              <a:rPr lang="fa-IR" sz="1400" dirty="0" smtClean="0">
                <a:cs typeface="B Koodak" pitchFamily="2" charset="-78"/>
              </a:rPr>
              <a:t>مشخص نمودن باند فرکانسی.</a:t>
            </a:r>
          </a:p>
          <a:p>
            <a:pPr marL="342900" indent="-342900" algn="r" rtl="1">
              <a:buFont typeface="+mj-lt"/>
              <a:buAutoNum type="romanUcPeriod"/>
            </a:pPr>
            <a:r>
              <a:rPr lang="fa-IR" sz="1400" dirty="0" smtClean="0">
                <a:cs typeface="B Koodak" pitchFamily="2" charset="-78"/>
              </a:rPr>
              <a:t>حذف نویز در رکورد زلزله</a:t>
            </a:r>
          </a:p>
          <a:p>
            <a:pPr marL="342900" indent="-342900" algn="r" rtl="1">
              <a:buFont typeface="+mj-lt"/>
              <a:buAutoNum type="romanUcPeriod"/>
            </a:pPr>
            <a:r>
              <a:rPr lang="fa-IR" sz="1400" dirty="0" smtClean="0">
                <a:cs typeface="B Koodak" pitchFamily="2" charset="-78"/>
              </a:rPr>
              <a:t>مساحت زیر نمودار بیانگر انرزی جذب شده میباشد :</a:t>
            </a:r>
            <a:endParaRPr lang="en-US" sz="1400" dirty="0">
              <a:cs typeface="B Koodak" pitchFamily="2" charset="-78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67607"/>
              </p:ext>
            </p:extLst>
          </p:nvPr>
        </p:nvGraphicFramePr>
        <p:xfrm>
          <a:off x="4953000" y="5791200"/>
          <a:ext cx="1524001" cy="64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" name="Equation" r:id="rId7" imgW="1117440" imgH="469800" progId="Equation.DSMT4">
                  <p:embed/>
                </p:oleObj>
              </mc:Choice>
              <mc:Fallback>
                <p:oleObj name="Equation" r:id="rId7" imgW="111744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91200"/>
                        <a:ext cx="1524001" cy="640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23899" y="5029200"/>
            <a:ext cx="3287609" cy="55399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    </a:t>
            </a:r>
            <a:r>
              <a:rPr lang="en-US" sz="1500" dirty="0" smtClean="0">
                <a:cs typeface="B Koodak" pitchFamily="2" charset="-78"/>
              </a:rPr>
              <a:t>“</a:t>
            </a:r>
            <a:r>
              <a:rPr lang="en-US" sz="1500" dirty="0" err="1" smtClean="0">
                <a:cs typeface="B Koodak" pitchFamily="2" charset="-78"/>
              </a:rPr>
              <a:t>i</a:t>
            </a:r>
            <a:r>
              <a:rPr lang="en-US" sz="1500" dirty="0" smtClean="0">
                <a:cs typeface="B Koodak" pitchFamily="2" charset="-78"/>
              </a:rPr>
              <a:t>”</a:t>
            </a:r>
            <a:r>
              <a:rPr lang="fa-IR" sz="1500" dirty="0" smtClean="0">
                <a:cs typeface="B Koodak" pitchFamily="2" charset="-78"/>
              </a:rPr>
              <a:t> اختلاف فاز بین </a:t>
            </a:r>
            <a:r>
              <a:rPr lang="en-US" sz="1500" dirty="0" smtClean="0">
                <a:cs typeface="B Koodak" pitchFamily="2" charset="-78"/>
              </a:rPr>
              <a:t>sin</a:t>
            </a:r>
            <a:r>
              <a:rPr lang="fa-IR" sz="1500" dirty="0" smtClean="0">
                <a:cs typeface="B Koodak" pitchFamily="2" charset="-78"/>
              </a:rPr>
              <a:t> و </a:t>
            </a:r>
            <a:r>
              <a:rPr lang="en-US" sz="1500" dirty="0" err="1" smtClean="0">
                <a:cs typeface="B Koodak" pitchFamily="2" charset="-78"/>
              </a:rPr>
              <a:t>cos</a:t>
            </a:r>
            <a:r>
              <a:rPr lang="fa-IR" sz="1500" dirty="0" smtClean="0">
                <a:cs typeface="B Koodak" pitchFamily="2" charset="-78"/>
              </a:rPr>
              <a:t> را نشان میدهد، یعنی برآیند آنها نقطه ای در صفحه است. </a:t>
            </a:r>
            <a:endParaRPr lang="en-US" sz="1500" dirty="0"/>
          </a:p>
        </p:txBody>
      </p:sp>
      <p:sp>
        <p:nvSpPr>
          <p:cNvPr id="11264" name="Right Arrow 11263"/>
          <p:cNvSpPr/>
          <p:nvPr/>
        </p:nvSpPr>
        <p:spPr>
          <a:xfrm>
            <a:off x="4011509" y="3029235"/>
            <a:ext cx="685800" cy="685800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FT</a:t>
            </a:r>
            <a:endParaRPr lang="en-US" dirty="0"/>
          </a:p>
        </p:txBody>
      </p:sp>
      <p:pic>
        <p:nvPicPr>
          <p:cNvPr id="11287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14" y="2248471"/>
            <a:ext cx="3285587" cy="224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2117629"/>
            <a:ext cx="3207449" cy="22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12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483350"/>
              </p:ext>
            </p:extLst>
          </p:nvPr>
        </p:nvGraphicFramePr>
        <p:xfrm>
          <a:off x="1116013" y="1366838"/>
          <a:ext cx="379253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1" name="Equation" r:id="rId3" imgW="2489040" imgH="469800" progId="Equation.DSMT4">
                  <p:embed/>
                </p:oleObj>
              </mc:Choice>
              <mc:Fallback>
                <p:oleObj name="Equation" r:id="rId3" imgW="2489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66838"/>
                        <a:ext cx="3792537" cy="71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040540"/>
              </p:ext>
            </p:extLst>
          </p:nvPr>
        </p:nvGraphicFramePr>
        <p:xfrm>
          <a:off x="877888" y="2314575"/>
          <a:ext cx="44386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" name="Equation" r:id="rId5" imgW="3047760" imgH="469800" progId="Equation.DSMT4">
                  <p:embed/>
                </p:oleObj>
              </mc:Choice>
              <mc:Fallback>
                <p:oleObj name="Equation" r:id="rId5" imgW="304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888" y="2314575"/>
                        <a:ext cx="443865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13952"/>
              </p:ext>
            </p:extLst>
          </p:nvPr>
        </p:nvGraphicFramePr>
        <p:xfrm>
          <a:off x="612648" y="3691914"/>
          <a:ext cx="3591430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3" name="Equation" r:id="rId7" imgW="2527200" imgH="482400" progId="Equation.DSMT4">
                  <p:embed/>
                </p:oleObj>
              </mc:Choice>
              <mc:Fallback>
                <p:oleObj name="Equation" r:id="rId7" imgW="2527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648" y="3691914"/>
                        <a:ext cx="3591430" cy="6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19005"/>
              </p:ext>
            </p:extLst>
          </p:nvPr>
        </p:nvGraphicFramePr>
        <p:xfrm>
          <a:off x="723899" y="5403487"/>
          <a:ext cx="3549957" cy="68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4" name="Equation" r:id="rId9" imgW="2489040" imgH="482400" progId="Equation.DSMT4">
                  <p:embed/>
                </p:oleObj>
              </mc:Choice>
              <mc:Fallback>
                <p:oleObj name="Equation" r:id="rId9" imgW="2489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899" y="5403487"/>
                        <a:ext cx="3549957" cy="688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65760"/>
              </p:ext>
            </p:extLst>
          </p:nvPr>
        </p:nvGraphicFramePr>
        <p:xfrm>
          <a:off x="4578656" y="3691914"/>
          <a:ext cx="4077797" cy="64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5" name="Equation" r:id="rId11" imgW="3047760" imgH="482400" progId="Equation.DSMT4">
                  <p:embed/>
                </p:oleObj>
              </mc:Choice>
              <mc:Fallback>
                <p:oleObj name="Equation" r:id="rId11" imgW="30477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8656" y="3691914"/>
                        <a:ext cx="4077797" cy="64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64776"/>
              </p:ext>
            </p:extLst>
          </p:nvPr>
        </p:nvGraphicFramePr>
        <p:xfrm>
          <a:off x="4659432" y="5410200"/>
          <a:ext cx="4006841" cy="64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6" name="Equation" r:id="rId13" imgW="3009600" imgH="482400" progId="Equation.DSMT4">
                  <p:embed/>
                </p:oleObj>
              </mc:Choice>
              <mc:Fallback>
                <p:oleObj name="Equation" r:id="rId13" imgW="3009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59432" y="5410200"/>
                        <a:ext cx="4006841" cy="64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935699" y="1058918"/>
            <a:ext cx="27061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 smtClean="0">
                <a:cs typeface="B Koodak" pitchFamily="2" charset="-78"/>
              </a:rPr>
              <a:t>تبدیل فوریه و معکوسش در حالت کلی :</a:t>
            </a:r>
            <a:endParaRPr lang="en-US" sz="1500" dirty="0"/>
          </a:p>
        </p:txBody>
      </p:sp>
      <p:sp>
        <p:nvSpPr>
          <p:cNvPr id="18" name="Rectangle 17"/>
          <p:cNvSpPr/>
          <p:nvPr/>
        </p:nvSpPr>
        <p:spPr>
          <a:xfrm>
            <a:off x="6108823" y="3124200"/>
            <a:ext cx="25330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>
                <a:cs typeface="B Koodak" pitchFamily="2" charset="-78"/>
              </a:rPr>
              <a:t>تبدیل </a:t>
            </a:r>
            <a:r>
              <a:rPr lang="fa-IR" sz="1500" dirty="0" smtClean="0">
                <a:cs typeface="B Koodak" pitchFamily="2" charset="-78"/>
              </a:rPr>
              <a:t>فوریه کسینوسی </a:t>
            </a:r>
            <a:r>
              <a:rPr lang="fa-IR" sz="1500" dirty="0">
                <a:cs typeface="B Koodak" pitchFamily="2" charset="-78"/>
              </a:rPr>
              <a:t>و </a:t>
            </a:r>
            <a:r>
              <a:rPr lang="fa-IR" sz="1500" dirty="0" smtClean="0">
                <a:cs typeface="B Koodak" pitchFamily="2" charset="-78"/>
              </a:rPr>
              <a:t>معکوسش : 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4273857" y="384431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381947" y="552907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B Koodak" pitchFamily="2" charset="-78"/>
              </a:rPr>
              <a:t>;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205003" y="4648200"/>
            <a:ext cx="2436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500" dirty="0">
                <a:cs typeface="B Koodak" pitchFamily="2" charset="-78"/>
              </a:rPr>
              <a:t>تبدیل </a:t>
            </a:r>
            <a:r>
              <a:rPr lang="fa-IR" sz="1500" dirty="0" smtClean="0">
                <a:cs typeface="B Koodak" pitchFamily="2" charset="-78"/>
              </a:rPr>
              <a:t>فوریه سینوسی </a:t>
            </a:r>
            <a:r>
              <a:rPr lang="fa-IR" sz="1500" dirty="0">
                <a:cs typeface="B Koodak" pitchFamily="2" charset="-78"/>
              </a:rPr>
              <a:t>و </a:t>
            </a:r>
            <a:r>
              <a:rPr lang="fa-IR" sz="1500" dirty="0" smtClean="0">
                <a:cs typeface="B Koodak" pitchFamily="2" charset="-78"/>
              </a:rPr>
              <a:t>معکوسش :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910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215366"/>
            <a:ext cx="530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3">
                    <a:lumMod val="75000"/>
                  </a:schemeClr>
                </a:solidFill>
                <a:latin typeface="A Armita Black" pitchFamily="2" charset="-78"/>
                <a:cs typeface="B Koodak" pitchFamily="2" charset="-78"/>
              </a:rPr>
              <a:t>ویژگی های تبدیل فوریه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 Armita Black" pitchFamily="2" charset="-78"/>
              </a:rPr>
              <a:t>Property of Fourier Transform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+mj-lt"/>
              <a:cs typeface="A Armita Black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8486"/>
              </p:ext>
            </p:extLst>
          </p:nvPr>
        </p:nvGraphicFramePr>
        <p:xfrm>
          <a:off x="1212341" y="2085837"/>
          <a:ext cx="4957573" cy="4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8" name="Equation" r:id="rId3" imgW="2349360" imgH="203040" progId="Equation.DSMT4">
                  <p:embed/>
                </p:oleObj>
              </mc:Choice>
              <mc:Fallback>
                <p:oleObj name="Equation" r:id="rId3" imgW="234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341" y="2085837"/>
                        <a:ext cx="4957573" cy="4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33805"/>
              </p:ext>
            </p:extLst>
          </p:nvPr>
        </p:nvGraphicFramePr>
        <p:xfrm>
          <a:off x="1216914" y="2771637"/>
          <a:ext cx="2209800" cy="62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9" name="Equation" r:id="rId5" imgW="1117440" imgH="317160" progId="Equation.DSMT4">
                  <p:embed/>
                </p:oleObj>
              </mc:Choice>
              <mc:Fallback>
                <p:oleObj name="Equation" r:id="rId5" imgW="11174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914" y="2771637"/>
                        <a:ext cx="2209800" cy="627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70753"/>
              </p:ext>
            </p:extLst>
          </p:nvPr>
        </p:nvGraphicFramePr>
        <p:xfrm>
          <a:off x="1178814" y="3533636"/>
          <a:ext cx="2651760" cy="631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0" name="Equation" r:id="rId7" imgW="1866600" imgH="444240" progId="Equation.DSMT4">
                  <p:embed/>
                </p:oleObj>
              </mc:Choice>
              <mc:Fallback>
                <p:oleObj name="Equation" r:id="rId7" imgW="1866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78814" y="3533636"/>
                        <a:ext cx="2651760" cy="631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175738"/>
              </p:ext>
            </p:extLst>
          </p:nvPr>
        </p:nvGraphicFramePr>
        <p:xfrm>
          <a:off x="1178814" y="4448037"/>
          <a:ext cx="2057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" name="Equation" r:id="rId9" imgW="1371600" imgH="317160" progId="Equation.DSMT4">
                  <p:embed/>
                </p:oleObj>
              </mc:Choice>
              <mc:Fallback>
                <p:oleObj name="Equation" r:id="rId9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8814" y="4448037"/>
                        <a:ext cx="20574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50495"/>
              </p:ext>
            </p:extLst>
          </p:nvPr>
        </p:nvGraphicFramePr>
        <p:xfrm>
          <a:off x="1178814" y="5286237"/>
          <a:ext cx="332071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2" name="Equation" r:id="rId11" imgW="1752480" imgH="241200" progId="Equation.DSMT4">
                  <p:embed/>
                </p:oleObj>
              </mc:Choice>
              <mc:Fallback>
                <p:oleObj name="Equation" r:id="rId11" imgW="1752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78814" y="5286237"/>
                        <a:ext cx="332071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2564" y="202182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564" y="284783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2564" y="360983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564" y="444803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564" y="521085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3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1795" y="121715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Proof 1 :</a:t>
            </a:r>
            <a:endParaRPr lang="en-US" u="sng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22509"/>
              </p:ext>
            </p:extLst>
          </p:nvPr>
        </p:nvGraphicFramePr>
        <p:xfrm>
          <a:off x="1094363" y="1828800"/>
          <a:ext cx="6154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8" name="Equation" r:id="rId3" imgW="4559040" imgH="507960" progId="Equation.DSMT4">
                  <p:embed/>
                </p:oleObj>
              </mc:Choice>
              <mc:Fallback>
                <p:oleObj name="Equation" r:id="rId3" imgW="4559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363" y="1828800"/>
                        <a:ext cx="615473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857500" y="1828800"/>
            <a:ext cx="381000" cy="609600"/>
          </a:xfrm>
          <a:prstGeom prst="rect">
            <a:avLst/>
          </a:prstGeom>
          <a:noFill/>
          <a:ln>
            <a:solidFill>
              <a:srgbClr val="FEC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1828800"/>
            <a:ext cx="1714500" cy="690372"/>
          </a:xfrm>
          <a:prstGeom prst="rect">
            <a:avLst/>
          </a:prstGeom>
          <a:noFill/>
          <a:ln>
            <a:solidFill>
              <a:srgbClr val="FEC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34584" y="1824228"/>
            <a:ext cx="1690116" cy="6812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1748028"/>
            <a:ext cx="457200" cy="771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14311"/>
              </p:ext>
            </p:extLst>
          </p:nvPr>
        </p:nvGraphicFramePr>
        <p:xfrm>
          <a:off x="1121795" y="2743200"/>
          <a:ext cx="1697605" cy="29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9" name="Equation" r:id="rId5" imgW="1168200" imgH="203040" progId="Equation.DSMT4">
                  <p:embed/>
                </p:oleObj>
              </mc:Choice>
              <mc:Fallback>
                <p:oleObj name="Equation" r:id="rId5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1795" y="2743200"/>
                        <a:ext cx="1697605" cy="29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235686" y="3505200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Proof 2 :</a:t>
            </a:r>
            <a:endParaRPr lang="en-US" u="sng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20330"/>
              </p:ext>
            </p:extLst>
          </p:nvPr>
        </p:nvGraphicFramePr>
        <p:xfrm>
          <a:off x="1127891" y="4038600"/>
          <a:ext cx="305829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0" name="Equation" r:id="rId7" imgW="2095200" imgH="469800" progId="Equation.DSMT4">
                  <p:embed/>
                </p:oleObj>
              </mc:Choice>
              <mc:Fallback>
                <p:oleObj name="Equation" r:id="rId7" imgW="2095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891" y="4038600"/>
                        <a:ext cx="305829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7945"/>
              </p:ext>
            </p:extLst>
          </p:nvPr>
        </p:nvGraphicFramePr>
        <p:xfrm>
          <a:off x="5128260" y="4070866"/>
          <a:ext cx="2914043" cy="62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" name="Equation" r:id="rId9" imgW="2501640" imgH="533160" progId="Equation.DSMT4">
                  <p:embed/>
                </p:oleObj>
              </mc:Choice>
              <mc:Fallback>
                <p:oleObj name="Equation" r:id="rId9" imgW="25016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8260" y="4070866"/>
                        <a:ext cx="2914043" cy="62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hevron 21"/>
          <p:cNvSpPr/>
          <p:nvPr/>
        </p:nvSpPr>
        <p:spPr>
          <a:xfrm>
            <a:off x="4495800" y="4191000"/>
            <a:ext cx="304800" cy="3810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79596"/>
              </p:ext>
            </p:extLst>
          </p:nvPr>
        </p:nvGraphicFramePr>
        <p:xfrm>
          <a:off x="1235686" y="5029200"/>
          <a:ext cx="4275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2" name="Equation" r:id="rId11" imgW="3288960" imgH="507960" progId="Equation.DSMT4">
                  <p:embed/>
                </p:oleObj>
              </mc:Choice>
              <mc:Fallback>
                <p:oleObj name="Equation" r:id="rId11" imgW="32889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35686" y="5029200"/>
                        <a:ext cx="42751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lowchart: Document 23"/>
          <p:cNvSpPr/>
          <p:nvPr/>
        </p:nvSpPr>
        <p:spPr>
          <a:xfrm>
            <a:off x="7124700" y="5029200"/>
            <a:ext cx="1676400" cy="1295400"/>
          </a:xfrm>
          <a:prstGeom prst="flowChartDocumen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96200" y="5105400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در مهندسی :</a:t>
            </a:r>
            <a:endParaRPr lang="en-US" sz="160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554782"/>
              </p:ext>
            </p:extLst>
          </p:nvPr>
        </p:nvGraphicFramePr>
        <p:xfrm>
          <a:off x="7227034" y="5647944"/>
          <a:ext cx="1037936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3" name="Equation" r:id="rId13" imgW="787320" imgH="279360" progId="Equation.DSMT4">
                  <p:embed/>
                </p:oleObj>
              </mc:Choice>
              <mc:Fallback>
                <p:oleObj name="Equation" r:id="rId13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27034" y="5647944"/>
                        <a:ext cx="1037936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137053"/>
              </p:ext>
            </p:extLst>
          </p:nvPr>
        </p:nvGraphicFramePr>
        <p:xfrm>
          <a:off x="1260296" y="6004561"/>
          <a:ext cx="1009647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4" name="Equation" r:id="rId15" imgW="672840" imgH="203040" progId="Equation.DSMT4">
                  <p:embed/>
                </p:oleObj>
              </mc:Choice>
              <mc:Fallback>
                <p:oleObj name="Equation" r:id="rId15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60296" y="6004561"/>
                        <a:ext cx="1009647" cy="30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905000" y="5114544"/>
            <a:ext cx="147066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496701" y="4775990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913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7" grpId="0"/>
      <p:bldP spid="22" grpId="0" animBg="1"/>
      <p:bldP spid="24" grpId="0" animBg="1"/>
      <p:bldP spid="25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0939" y="1061966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Proof 3 :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6138000" y="1240273"/>
            <a:ext cx="27286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از تعریف تبدیل فوریه کسینوسی داریم :</a:t>
            </a:r>
            <a:endParaRPr lang="en-US" sz="150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08195"/>
              </p:ext>
            </p:extLst>
          </p:nvPr>
        </p:nvGraphicFramePr>
        <p:xfrm>
          <a:off x="1219200" y="1749884"/>
          <a:ext cx="2724150" cy="67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3" name="Equation" r:id="rId3" imgW="1942920" imgH="482400" progId="Equation.DSMT4">
                  <p:embed/>
                </p:oleObj>
              </mc:Choice>
              <mc:Fallback>
                <p:oleObj name="Equation" r:id="rId3" imgW="1942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749884"/>
                        <a:ext cx="2724150" cy="676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88467"/>
              </p:ext>
            </p:extLst>
          </p:nvPr>
        </p:nvGraphicFramePr>
        <p:xfrm>
          <a:off x="4953000" y="1795199"/>
          <a:ext cx="2590800" cy="64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4" name="Equation" r:id="rId5" imgW="2145960" imgH="533160" progId="Equation.DSMT4">
                  <p:embed/>
                </p:oleObj>
              </mc:Choice>
              <mc:Fallback>
                <p:oleObj name="Equation" r:id="rId5" imgW="21459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1795199"/>
                        <a:ext cx="2590800" cy="643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hevron 12"/>
          <p:cNvSpPr/>
          <p:nvPr/>
        </p:nvSpPr>
        <p:spPr>
          <a:xfrm>
            <a:off x="4267200" y="1926633"/>
            <a:ext cx="304800" cy="3810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54306"/>
              </p:ext>
            </p:extLst>
          </p:nvPr>
        </p:nvGraphicFramePr>
        <p:xfrm>
          <a:off x="838200" y="2774936"/>
          <a:ext cx="4292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5" name="Equation" r:id="rId7" imgW="3301920" imgH="507960" progId="Equation.DSMT4">
                  <p:embed/>
                </p:oleObj>
              </mc:Choice>
              <mc:Fallback>
                <p:oleObj name="Equation" r:id="rId7" imgW="3301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2774936"/>
                        <a:ext cx="4292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143002" y="2851136"/>
            <a:ext cx="129540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70057" y="2467440"/>
                <a:ext cx="7986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𝒇</m:t>
                      </m:r>
                      <m:r>
                        <a:rPr lang="en-US" sz="1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(</m:t>
                      </m:r>
                      <m:r>
                        <a:rPr lang="en-US" sz="1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cs typeface="B Koodak" pitchFamily="2" charset="-78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chemeClr val="accent3">
                      <a:lumMod val="75000"/>
                    </a:schemeClr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57" y="2467440"/>
                <a:ext cx="79861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83687"/>
              </p:ext>
            </p:extLst>
          </p:nvPr>
        </p:nvGraphicFramePr>
        <p:xfrm>
          <a:off x="5831168" y="2783854"/>
          <a:ext cx="2329344" cy="52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6" name="Equation" r:id="rId10" imgW="1955520" imgH="444240" progId="Equation.DSMT4">
                  <p:embed/>
                </p:oleObj>
              </mc:Choice>
              <mc:Fallback>
                <p:oleObj name="Equation" r:id="rId10" imgW="1955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1168" y="2783854"/>
                        <a:ext cx="2329344" cy="52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257800" y="3078777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88851" y="3733695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Proof 4 :</a:t>
            </a:r>
            <a:endParaRPr lang="en-US" u="sng" dirty="0"/>
          </a:p>
        </p:txBody>
      </p:sp>
      <p:sp>
        <p:nvSpPr>
          <p:cNvPr id="22" name="Rectangle 21"/>
          <p:cNvSpPr/>
          <p:nvPr/>
        </p:nvSpPr>
        <p:spPr>
          <a:xfrm>
            <a:off x="6195912" y="3912002"/>
            <a:ext cx="27286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از تعریف تبدیل فوریه </a:t>
            </a:r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سینوسی </a:t>
            </a:r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داریم :</a:t>
            </a:r>
            <a:endParaRPr lang="en-US" sz="1500" dirty="0">
              <a:solidFill>
                <a:schemeClr val="accent6">
                  <a:lumMod val="50000"/>
                </a:schemeClr>
              </a:solidFill>
              <a:cs typeface="B Koodak" pitchFamily="2" charset="-78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93266"/>
              </p:ext>
            </p:extLst>
          </p:nvPr>
        </p:nvGraphicFramePr>
        <p:xfrm>
          <a:off x="1371599" y="4478810"/>
          <a:ext cx="2590801" cy="65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7" name="Equation" r:id="rId12" imgW="1917360" imgH="482400" progId="Equation.DSMT4">
                  <p:embed/>
                </p:oleObj>
              </mc:Choice>
              <mc:Fallback>
                <p:oleObj name="Equation" r:id="rId12" imgW="1917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1599" y="4478810"/>
                        <a:ext cx="2590801" cy="65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hevron 23"/>
          <p:cNvSpPr/>
          <p:nvPr/>
        </p:nvSpPr>
        <p:spPr>
          <a:xfrm>
            <a:off x="4419600" y="4572000"/>
            <a:ext cx="304800" cy="38100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43297"/>
              </p:ext>
            </p:extLst>
          </p:nvPr>
        </p:nvGraphicFramePr>
        <p:xfrm>
          <a:off x="5151001" y="4419600"/>
          <a:ext cx="2498271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8" name="Equation" r:id="rId14" imgW="2057400" imgH="533160" progId="Equation.DSMT4">
                  <p:embed/>
                </p:oleObj>
              </mc:Choice>
              <mc:Fallback>
                <p:oleObj name="Equation" r:id="rId14" imgW="2057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51001" y="4419600"/>
                        <a:ext cx="2498271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99012"/>
              </p:ext>
            </p:extLst>
          </p:nvPr>
        </p:nvGraphicFramePr>
        <p:xfrm>
          <a:off x="990600" y="5486400"/>
          <a:ext cx="4038600" cy="621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9" name="Equation" r:id="rId16" imgW="3301920" imgH="507960" progId="Equation.DSMT4">
                  <p:embed/>
                </p:oleObj>
              </mc:Choice>
              <mc:Fallback>
                <p:oleObj name="Equation" r:id="rId16" imgW="3301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90600" y="5486400"/>
                        <a:ext cx="4038600" cy="621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5205984" y="5791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5406"/>
              </p:ext>
            </p:extLst>
          </p:nvPr>
        </p:nvGraphicFramePr>
        <p:xfrm>
          <a:off x="5943600" y="5579533"/>
          <a:ext cx="1828800" cy="4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0" name="Equation" r:id="rId18" imgW="1371600" imgH="317160" progId="Equation.DSMT4">
                  <p:embed/>
                </p:oleObj>
              </mc:Choice>
              <mc:Fallback>
                <p:oleObj name="Equation" r:id="rId18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43600" y="5579533"/>
                        <a:ext cx="1828800" cy="42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2213964" y="5570636"/>
            <a:ext cx="1053492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23004" y="526285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210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6" grpId="0"/>
      <p:bldP spid="21" grpId="0"/>
      <p:bldP spid="22" grpId="0"/>
      <p:bldP spid="24" grpId="0" animBg="1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38" y="1065163"/>
            <a:ext cx="8651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705600" y="1755761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ثابت کنید :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851866"/>
              </p:ext>
            </p:extLst>
          </p:nvPr>
        </p:nvGraphicFramePr>
        <p:xfrm>
          <a:off x="1752600" y="2309724"/>
          <a:ext cx="2286000" cy="56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2" name="Equation" r:id="rId4" imgW="1282680" imgH="317160" progId="Equation.DSMT4">
                  <p:embed/>
                </p:oleObj>
              </mc:Choice>
              <mc:Fallback>
                <p:oleObj name="Equation" r:id="rId4" imgW="1282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2309724"/>
                        <a:ext cx="2286000" cy="56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24004"/>
              </p:ext>
            </p:extLst>
          </p:nvPr>
        </p:nvGraphicFramePr>
        <p:xfrm>
          <a:off x="1752600" y="3200400"/>
          <a:ext cx="2642616" cy="56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" name="Equation" r:id="rId6" imgW="1485720" imgH="317160" progId="Equation.DSMT4">
                  <p:embed/>
                </p:oleObj>
              </mc:Choice>
              <mc:Fallback>
                <p:oleObj name="Equation" r:id="rId6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3200400"/>
                        <a:ext cx="2642616" cy="56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67226"/>
              </p:ext>
            </p:extLst>
          </p:nvPr>
        </p:nvGraphicFramePr>
        <p:xfrm>
          <a:off x="1722394" y="4191000"/>
          <a:ext cx="28770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4" name="Equation" r:id="rId8" imgW="1968480" imgH="330120" progId="Equation.DSMT4">
                  <p:embed/>
                </p:oleObj>
              </mc:Choice>
              <mc:Fallback>
                <p:oleObj name="Equation" r:id="rId8" imgW="19684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2394" y="4191000"/>
                        <a:ext cx="287703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04676"/>
              </p:ext>
            </p:extLst>
          </p:nvPr>
        </p:nvGraphicFramePr>
        <p:xfrm>
          <a:off x="1752600" y="5168900"/>
          <a:ext cx="274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5" name="Equation" r:id="rId10" imgW="1828800" imgH="330120" progId="Equation.DSMT4">
                  <p:embed/>
                </p:oleObj>
              </mc:Choice>
              <mc:Fallback>
                <p:oleObj name="Equation" r:id="rId10" imgW="1828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2600" y="5168900"/>
                        <a:ext cx="2743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8804" y="2362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98804" y="4191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98804" y="3276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98804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48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322862"/>
            <a:ext cx="265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تبدیل فوریه 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Fourier</a:t>
            </a:r>
            <a:r>
              <a:rPr lang="en-US" sz="14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Transform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0939" y="1061966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Proof 5 :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2286000" y="965956"/>
            <a:ext cx="6400800" cy="2415427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8100000" scaled="1"/>
            <a:tileRect/>
          </a:gra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1858" y="1040630"/>
            <a:ext cx="844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یادآوری</a:t>
            </a:r>
            <a:endParaRPr lang="en-US" sz="14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0" y="1154299"/>
                <a:ext cx="1905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𝑓</m:t>
                    </m:r>
                    <m:r>
                      <a:rPr lang="en-US" sz="1200" i="1">
                        <a:latin typeface="Cambria Math"/>
                      </a:rPr>
                      <m:t>∗</m:t>
                    </m:r>
                    <m:r>
                      <a:rPr lang="en-US" sz="12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𝐶𝑜𝑛𝑣𝑜𝑙𝑢𝑡𝑖𝑜𝑛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154299"/>
                <a:ext cx="1905000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44208" y="1143013"/>
                <a:ext cx="1616964" cy="299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F.g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fa-IR" sz="12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fa-IR" sz="1200" b="0" i="1" smtClean="0">
                        <a:latin typeface="Cambria Math"/>
                        <a:ea typeface="Cambria Math"/>
                      </a:rPr>
                      <m:t>نداریم</m:t>
                    </m:r>
                    <m:r>
                      <a:rPr lang="fa-IR" sz="1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a-IR" sz="1200" b="0" i="1" smtClean="0">
                        <a:latin typeface="Cambria Math"/>
                        <a:ea typeface="Cambria Math"/>
                      </a:rPr>
                      <m:t>عدد</m:t>
                    </m:r>
                    <m:r>
                      <a:rPr lang="fa-IR" sz="1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a-IR" sz="1200" b="0" i="1" smtClean="0">
                        <a:latin typeface="Cambria Math"/>
                        <a:ea typeface="Cambria Math"/>
                      </a:rPr>
                      <m:t>یک</m:t>
                    </m:r>
                  </m:oMath>
                </a14:m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208" y="1143013"/>
                <a:ext cx="1616964" cy="299569"/>
              </a:xfrm>
              <a:prstGeom prst="rect">
                <a:avLst/>
              </a:prstGeom>
              <a:blipFill rotWithShape="1"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62400" y="1138911"/>
                <a:ext cx="2904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138911"/>
                <a:ext cx="29046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6400" y="1348407"/>
                <a:ext cx="2799120" cy="53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/>
                        </a:rPr>
                        <m:t>𝑓</m:t>
                      </m:r>
                      <m:r>
                        <a:rPr lang="en-US" sz="1300" b="0" i="1" smtClean="0">
                          <a:latin typeface="Cambria Math"/>
                        </a:rPr>
                        <m:t>∗</m:t>
                      </m:r>
                      <m:r>
                        <a:rPr lang="en-US" sz="1300" b="0" i="1" smtClean="0">
                          <a:latin typeface="Cambria Math"/>
                        </a:rPr>
                        <m:t>𝑔</m:t>
                      </m:r>
                      <m:r>
                        <a:rPr lang="en-US" sz="13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13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3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3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3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3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3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3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3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348407"/>
                <a:ext cx="2799120" cy="534505"/>
              </a:xfrm>
              <a:prstGeom prst="rect">
                <a:avLst/>
              </a:prstGeom>
              <a:blipFill rotWithShape="1">
                <a:blip r:embed="rId7"/>
                <a:stretch>
                  <a:fillRect t="-146591" b="-2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13" y="1882912"/>
            <a:ext cx="1644848" cy="120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04" y="2040266"/>
            <a:ext cx="2223064" cy="123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69" y="1981201"/>
            <a:ext cx="1997931" cy="10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172473"/>
              </p:ext>
            </p:extLst>
          </p:nvPr>
        </p:nvGraphicFramePr>
        <p:xfrm>
          <a:off x="1041247" y="3609841"/>
          <a:ext cx="2835076" cy="61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0" name="Equation" r:id="rId11" imgW="2120760" imgH="457200" progId="Equation.DSMT4">
                  <p:embed/>
                </p:oleObj>
              </mc:Choice>
              <mc:Fallback>
                <p:oleObj name="Equation" r:id="rId11" imgW="21207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247" y="3609841"/>
                        <a:ext cx="2835076" cy="611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59540"/>
              </p:ext>
            </p:extLst>
          </p:nvPr>
        </p:nvGraphicFramePr>
        <p:xfrm>
          <a:off x="5016698" y="3619891"/>
          <a:ext cx="2681055" cy="58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" name="Equation" r:id="rId13" imgW="2095200" imgH="457200" progId="Equation.DSMT4">
                  <p:embed/>
                </p:oleObj>
              </mc:Choice>
              <mc:Fallback>
                <p:oleObj name="Equation" r:id="rId13" imgW="20952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698" y="3619891"/>
                        <a:ext cx="2681055" cy="584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331255" y="3730752"/>
                <a:ext cx="303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55" y="3730752"/>
                <a:ext cx="30328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51711"/>
              </p:ext>
            </p:extLst>
          </p:nvPr>
        </p:nvGraphicFramePr>
        <p:xfrm>
          <a:off x="1029668" y="4398198"/>
          <a:ext cx="4614719" cy="63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" name="Equation" r:id="rId16" imgW="3340080" imgH="457200" progId="Equation.DSMT4">
                  <p:embed/>
                </p:oleObj>
              </mc:Choice>
              <mc:Fallback>
                <p:oleObj name="Equation" r:id="rId16" imgW="33400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668" y="4398198"/>
                        <a:ext cx="4614719" cy="631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36371"/>
              </p:ext>
            </p:extLst>
          </p:nvPr>
        </p:nvGraphicFramePr>
        <p:xfrm>
          <a:off x="1018828" y="5220804"/>
          <a:ext cx="4038753" cy="56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3" name="Equation" r:id="rId18" imgW="3251160" imgH="457200" progId="Equation.DSMT4">
                  <p:embed/>
                </p:oleObj>
              </mc:Choice>
              <mc:Fallback>
                <p:oleObj name="Equation" r:id="rId18" imgW="3251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828" y="5220804"/>
                        <a:ext cx="4038753" cy="56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19174"/>
              </p:ext>
            </p:extLst>
          </p:nvPr>
        </p:nvGraphicFramePr>
        <p:xfrm>
          <a:off x="3740180" y="5943600"/>
          <a:ext cx="4193764" cy="66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4" name="Equation" r:id="rId20" imgW="2895480" imgH="457200" progId="Equation.DSMT4">
                  <p:embed/>
                </p:oleObj>
              </mc:Choice>
              <mc:Fallback>
                <p:oleObj name="Equation" r:id="rId20" imgW="2895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80" y="5943600"/>
                        <a:ext cx="4193764" cy="662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614409" y="5220804"/>
            <a:ext cx="1219199" cy="57039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898931" y="5187276"/>
            <a:ext cx="194746" cy="6039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491168" y="4555501"/>
                <a:ext cx="10856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68" y="4555501"/>
                <a:ext cx="1085682" cy="63658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Arc 18441"/>
          <p:cNvSpPr/>
          <p:nvPr/>
        </p:nvSpPr>
        <p:spPr>
          <a:xfrm rot="19978135">
            <a:off x="2240861" y="5146793"/>
            <a:ext cx="3029118" cy="1221756"/>
          </a:xfrm>
          <a:prstGeom prst="arc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46" name="Curved Connector 18445"/>
          <p:cNvCxnSpPr>
            <a:stCxn id="86" idx="0"/>
          </p:cNvCxnSpPr>
          <p:nvPr/>
        </p:nvCxnSpPr>
        <p:spPr>
          <a:xfrm rot="5400000" flipH="1" flipV="1">
            <a:off x="5537416" y="4319166"/>
            <a:ext cx="326999" cy="1409223"/>
          </a:xfrm>
          <a:prstGeom prst="curved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81" grpId="0"/>
      <p:bldP spid="85" grpId="0" animBg="1"/>
      <p:bldP spid="86" grpId="0" animBg="1"/>
      <p:bldP spid="87" grpId="0"/>
      <p:bldP spid="184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663" y="316540"/>
            <a:ext cx="2232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معادله انتگرالی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068056" y="900684"/>
            <a:ext cx="822960" cy="4572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kasteh_Beta" pitchFamily="2" charset="-78"/>
                <a:cs typeface="Shekasteh_Beta" pitchFamily="2" charset="-78"/>
              </a:rPr>
              <a:t>مثال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ekasteh_Beta" pitchFamily="2" charset="-78"/>
              <a:cs typeface="Shekasteh_Bet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8914" y="1216265"/>
            <a:ext cx="984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ثابت کنید : </a:t>
            </a:r>
            <a:endParaRPr lang="en-US" sz="16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205"/>
              </p:ext>
            </p:extLst>
          </p:nvPr>
        </p:nvGraphicFramePr>
        <p:xfrm>
          <a:off x="1136893" y="1291537"/>
          <a:ext cx="3822214" cy="65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5" name="Equation" r:id="rId4" imgW="2895480" imgH="495000" progId="Equation.DSMT4">
                  <p:embed/>
                </p:oleObj>
              </mc:Choice>
              <mc:Fallback>
                <p:oleObj name="Equation" r:id="rId4" imgW="289548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893" y="1291537"/>
                        <a:ext cx="3822214" cy="65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133621" y="26991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b="1" u="sng" dirty="0" smtClean="0">
                <a:ln/>
                <a:solidFill>
                  <a:schemeClr val="accent3"/>
                </a:solidFill>
                <a:cs typeface="B Morvarid" pitchFamily="2" charset="-78"/>
              </a:rPr>
              <a:t>حل :</a:t>
            </a:r>
            <a:endParaRPr lang="en-US" b="1" u="sng" dirty="0">
              <a:ln/>
              <a:solidFill>
                <a:schemeClr val="accent3"/>
              </a:solidFill>
              <a:cs typeface="B Morvarid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1988" y="2745277"/>
            <a:ext cx="27013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معادله انتگرالی با استفاده از کانولوشن : 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5323332" y="1713791"/>
            <a:ext cx="28194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56718"/>
              </p:ext>
            </p:extLst>
          </p:nvPr>
        </p:nvGraphicFramePr>
        <p:xfrm>
          <a:off x="5323332" y="1849391"/>
          <a:ext cx="1744662" cy="57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6" name="Equation" r:id="rId6" imgW="1307880" imgH="431640" progId="Equation.DSMT4">
                  <p:embed/>
                </p:oleObj>
              </mc:Choice>
              <mc:Fallback>
                <p:oleObj name="Equation" r:id="rId6" imgW="130788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332" y="1849391"/>
                        <a:ext cx="1744662" cy="575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323277" y="1730293"/>
            <a:ext cx="8194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5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راهنمایی :</a:t>
            </a:r>
            <a:endParaRPr lang="en-US" sz="15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464447"/>
              </p:ext>
            </p:extLst>
          </p:nvPr>
        </p:nvGraphicFramePr>
        <p:xfrm>
          <a:off x="2965693" y="2098810"/>
          <a:ext cx="1143000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7" name="Equation" r:id="rId8" imgW="952200" imgH="393480" progId="Equation.DSMT4">
                  <p:embed/>
                </p:oleObj>
              </mc:Choice>
              <mc:Fallback>
                <p:oleObj name="Equation" r:id="rId8" imgW="9522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693" y="2098810"/>
                        <a:ext cx="1143000" cy="472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230238"/>
              </p:ext>
            </p:extLst>
          </p:nvPr>
        </p:nvGraphicFramePr>
        <p:xfrm>
          <a:off x="1213093" y="2177832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" name="Equation" r:id="rId10" imgW="825480" imgH="253800" progId="Equation.DSMT4">
                  <p:embed/>
                </p:oleObj>
              </mc:Choice>
              <mc:Fallback>
                <p:oleObj name="Equation" r:id="rId10" imgW="8254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093" y="2177832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96306" y="2177832"/>
                <a:ext cx="2904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06" y="2177832"/>
                <a:ext cx="290464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619723" y="3437843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از طرفین تبدیل فوریه میگیریم </a:t>
            </a:r>
            <a:endParaRPr lang="en-US" sz="14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706943"/>
              </p:ext>
            </p:extLst>
          </p:nvPr>
        </p:nvGraphicFramePr>
        <p:xfrm>
          <a:off x="190722" y="3254958"/>
          <a:ext cx="2716677" cy="646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9" name="Equation" r:id="rId13" imgW="2082600" imgH="495000" progId="Equation.DSMT4">
                  <p:embed/>
                </p:oleObj>
              </mc:Choice>
              <mc:Fallback>
                <p:oleObj name="Equation" r:id="rId13" imgW="2082600" imgH="495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22" y="3254958"/>
                        <a:ext cx="2716677" cy="646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3086323" y="359173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95365"/>
              </p:ext>
            </p:extLst>
          </p:nvPr>
        </p:nvGraphicFramePr>
        <p:xfrm>
          <a:off x="6346996" y="3313044"/>
          <a:ext cx="2540972" cy="55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0" name="Equation" r:id="rId15" imgW="1968480" imgH="431640" progId="Equation.DSMT4">
                  <p:embed/>
                </p:oleObj>
              </mc:Choice>
              <mc:Fallback>
                <p:oleObj name="Equation" r:id="rId15" imgW="196848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996" y="3313044"/>
                        <a:ext cx="2540972" cy="557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5702344" y="359173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5752"/>
              </p:ext>
            </p:extLst>
          </p:nvPr>
        </p:nvGraphicFramePr>
        <p:xfrm>
          <a:off x="723900" y="4119491"/>
          <a:ext cx="5805753" cy="60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1" name="Equation" r:id="rId17" imgW="4140000" imgH="431640" progId="Equation.DSMT4">
                  <p:embed/>
                </p:oleObj>
              </mc:Choice>
              <mc:Fallback>
                <p:oleObj name="Equation" r:id="rId17" imgW="414000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119491"/>
                        <a:ext cx="5805753" cy="605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456" name="Straight Connector 19455"/>
          <p:cNvCxnSpPr/>
          <p:nvPr/>
        </p:nvCxnSpPr>
        <p:spPr>
          <a:xfrm flipH="1">
            <a:off x="5742432" y="4161447"/>
            <a:ext cx="329184" cy="228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7" name="5-Point Star 19456"/>
          <p:cNvSpPr/>
          <p:nvPr/>
        </p:nvSpPr>
        <p:spPr>
          <a:xfrm>
            <a:off x="5209032" y="3932847"/>
            <a:ext cx="228600" cy="228600"/>
          </a:xfrm>
          <a:prstGeom prst="star5">
            <a:avLst/>
          </a:prstGeom>
          <a:solidFill>
            <a:srgbClr val="FFC000"/>
          </a:solidFill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6996714" y="1730293"/>
            <a:ext cx="228600" cy="228600"/>
          </a:xfrm>
          <a:prstGeom prst="star5">
            <a:avLst/>
          </a:prstGeom>
          <a:solidFill>
            <a:srgbClr val="FFC000"/>
          </a:solidFill>
          <a:ln w="31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786318" y="4161447"/>
            <a:ext cx="329184" cy="2286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2" name="Object 194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68813"/>
              </p:ext>
            </p:extLst>
          </p:nvPr>
        </p:nvGraphicFramePr>
        <p:xfrm>
          <a:off x="800856" y="5053285"/>
          <a:ext cx="3390900" cy="54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2" name="Equation" r:id="rId19" imgW="2616120" imgH="419040" progId="Equation.DSMT4">
                  <p:embed/>
                </p:oleObj>
              </mc:Choice>
              <mc:Fallback>
                <p:oleObj name="Equation" r:id="rId19" imgW="261612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56" y="5053285"/>
                        <a:ext cx="3390900" cy="543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Rectangle 19470"/>
          <p:cNvSpPr/>
          <p:nvPr/>
        </p:nvSpPr>
        <p:spPr>
          <a:xfrm>
            <a:off x="8179614" y="4707902"/>
            <a:ext cx="575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u="sng" dirty="0" smtClean="0">
                <a:ln/>
                <a:solidFill>
                  <a:schemeClr val="accent6">
                    <a:lumMod val="75000"/>
                  </a:schemeClr>
                </a:solidFill>
                <a:cs typeface="B Morvarid" pitchFamily="2" charset="-78"/>
              </a:rPr>
              <a:t>راه 1 )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76923" y="6007106"/>
            <a:ext cx="2847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u="sng" dirty="0" smtClean="0">
                <a:ln/>
                <a:solidFill>
                  <a:schemeClr val="accent6">
                    <a:lumMod val="75000"/>
                  </a:schemeClr>
                </a:solidFill>
                <a:cs typeface="B Morvarid" pitchFamily="2" charset="-78"/>
              </a:rPr>
              <a:t>راه 2 )</a:t>
            </a:r>
            <a:r>
              <a:rPr lang="fa-IR" sz="1400" dirty="0" smtClean="0">
                <a:ln/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  </a:t>
            </a:r>
            <a:r>
              <a:rPr lang="fa-IR" sz="14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cs typeface="B Koodak" pitchFamily="2" charset="-78"/>
              </a:rPr>
              <a:t>با استفاده از تعریف تبدیل معکوس :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73" name="Right Arrow 19472"/>
          <p:cNvSpPr/>
          <p:nvPr/>
        </p:nvSpPr>
        <p:spPr>
          <a:xfrm>
            <a:off x="4463204" y="5124706"/>
            <a:ext cx="917448" cy="4854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I.F.T</a:t>
            </a:r>
            <a:endParaRPr lang="en-US" dirty="0"/>
          </a:p>
        </p:txBody>
      </p:sp>
      <p:graphicFrame>
        <p:nvGraphicFramePr>
          <p:cNvPr id="19474" name="Object 194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43936"/>
              </p:ext>
            </p:extLst>
          </p:nvPr>
        </p:nvGraphicFramePr>
        <p:xfrm>
          <a:off x="5595514" y="5046456"/>
          <a:ext cx="2377965" cy="62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3" name="Equation" r:id="rId21" imgW="1879560" imgH="495000" progId="Equation.DSMT4">
                  <p:embed/>
                </p:oleObj>
              </mc:Choice>
              <mc:Fallback>
                <p:oleObj name="Equation" r:id="rId21" imgW="1879560" imgH="495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514" y="5046456"/>
                        <a:ext cx="2377965" cy="62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4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741923"/>
              </p:ext>
            </p:extLst>
          </p:nvPr>
        </p:nvGraphicFramePr>
        <p:xfrm>
          <a:off x="907542" y="5867400"/>
          <a:ext cx="4008882" cy="6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4" name="Equation" r:id="rId23" imgW="3047760" imgH="469800" progId="Equation.DSMT4">
                  <p:embed/>
                </p:oleObj>
              </mc:Choice>
              <mc:Fallback>
                <p:oleObj name="Equation" r:id="rId23" imgW="3047760" imgH="469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42" y="5867400"/>
                        <a:ext cx="4008882" cy="617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7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1" grpId="0"/>
      <p:bldP spid="25" grpId="0"/>
      <p:bldP spid="19457" grpId="0" animBg="1"/>
      <p:bldP spid="36" grpId="0" animBg="1"/>
      <p:bldP spid="19471" grpId="0"/>
      <p:bldP spid="52" grpId="0"/>
      <p:bldP spid="194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7928" y="1629364"/>
            <a:ext cx="3106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1) با استفاده از معادله انتگرالی اثبات کنید: 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38" y="1065163"/>
            <a:ext cx="8651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9224" y="3224260"/>
            <a:ext cx="3055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2) تبدیل فوریه توابع زیر را بدست آورید: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313040"/>
            <a:ext cx="2232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معادله انتگرالی تبدیل فوریه</a:t>
            </a:r>
            <a:endParaRPr lang="en-US" sz="1200" dirty="0">
              <a:solidFill>
                <a:schemeClr val="bg1"/>
              </a:solidFill>
              <a:cs typeface="A Armita Black" pitchFamily="2" charset="-7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22838"/>
              </p:ext>
            </p:extLst>
          </p:nvPr>
        </p:nvGraphicFramePr>
        <p:xfrm>
          <a:off x="915924" y="1967918"/>
          <a:ext cx="3422594" cy="108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" name="Equation" r:id="rId4" imgW="2247840" imgH="711000" progId="Equation.DSMT4">
                  <p:embed/>
                </p:oleObj>
              </mc:Choice>
              <mc:Fallback>
                <p:oleObj name="Equation" r:id="rId4" imgW="224784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24" y="1967918"/>
                        <a:ext cx="3422594" cy="1082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407142"/>
              </p:ext>
            </p:extLst>
          </p:nvPr>
        </p:nvGraphicFramePr>
        <p:xfrm>
          <a:off x="914400" y="3562814"/>
          <a:ext cx="2616200" cy="218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Equation" r:id="rId6" imgW="1828800" imgH="1523880" progId="Equation.DSMT4">
                  <p:embed/>
                </p:oleObj>
              </mc:Choice>
              <mc:Fallback>
                <p:oleObj name="Equation" r:id="rId6" imgW="1828800" imgH="1523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62814"/>
                        <a:ext cx="2616200" cy="2181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4200" y="1613916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تابع متعامد : ضرب داخلی دو تابع در یکه برهم عمود باشد.                یعنی صفر شود.  </a:t>
            </a:r>
            <a:endParaRPr lang="en-US" sz="1600" dirty="0">
              <a:cs typeface="B Koodak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1787878"/>
            <a:ext cx="487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4840" y="2542032"/>
                <a:ext cx="5055178" cy="79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 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" y="2542032"/>
                <a:ext cx="5055178" cy="7904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loud 19"/>
          <p:cNvSpPr/>
          <p:nvPr/>
        </p:nvSpPr>
        <p:spPr>
          <a:xfrm>
            <a:off x="5506847" y="3306580"/>
            <a:ext cx="3147499" cy="1319506"/>
          </a:xfrm>
          <a:prstGeom prst="cloud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85197" y="3527752"/>
            <a:ext cx="2590800" cy="87716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oodak" pitchFamily="2" charset="-78"/>
              </a:rPr>
              <a:t>W</a:t>
            </a:r>
            <a:r>
              <a:rPr lang="fa-I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oodak" pitchFamily="2" charset="-78"/>
              </a:rPr>
              <a:t> : ضریب وزنی که تعادل را   ایجاد میکند و طبق تابع مورد نظر مشخص است.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0459" y="4953000"/>
                <a:ext cx="4950138" cy="711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&gt;</m:t>
                      </m:r>
                      <m:r>
                        <a:rPr lang="fa-IR" sz="2400" b="0" i="1" smtClean="0">
                          <a:latin typeface="Cambria Math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fa-I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a-I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a-IR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fa-IR" sz="2400" b="0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59" y="4953000"/>
                <a:ext cx="4950138" cy="7119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Document 1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17" name="Straight Connector 16"/>
          <p:cNvCxnSpPr>
            <a:stCxn id="18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812" y="290522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0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nut 4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6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Discrete   Fourier  Transform</a:t>
            </a:r>
            <a:endParaRPr lang="en-US" sz="1050" dirty="0">
              <a:solidFill>
                <a:schemeClr val="bg1"/>
              </a:solidFill>
              <a:cs typeface="A Armita Black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042189"/>
            <a:ext cx="22445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5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بازنویسی تابعی که ضابطه ندارد :</a:t>
            </a:r>
            <a:endParaRPr lang="en-US" sz="15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" y="1204142"/>
            <a:ext cx="4895078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Table 7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00902"/>
                  </p:ext>
                </p:extLst>
              </p:nvPr>
            </p:nvGraphicFramePr>
            <p:xfrm>
              <a:off x="5905500" y="1480214"/>
              <a:ext cx="2514600" cy="2621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57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dirty="0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Table 7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3100902"/>
                  </p:ext>
                </p:extLst>
              </p:nvPr>
            </p:nvGraphicFramePr>
            <p:xfrm>
              <a:off x="5905500" y="1480214"/>
              <a:ext cx="2514600" cy="271653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57300"/>
                    <a:gridCol w="12573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85" t="-1538" r="-100485" b="-5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85" t="-1538" r="-485" b="-592308"/>
                          </a:stretch>
                        </a:blipFill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85" t="-101538" r="-100485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85" t="-101538" r="-485" b="-492308"/>
                          </a:stretch>
                        </a:blipFill>
                      </a:tcPr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85" t="-204688" r="-1004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85" t="-204688" r="-485" b="-4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85" t="-393846" r="-1004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85" t="-393846" r="-485" b="-2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85" t="-586154" r="-10048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00485" t="-586154" r="-485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71615"/>
              </p:ext>
            </p:extLst>
          </p:nvPr>
        </p:nvGraphicFramePr>
        <p:xfrm>
          <a:off x="920496" y="4953000"/>
          <a:ext cx="387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8" name="Equation" r:id="rId6" imgW="2323800" imgH="228600" progId="Equation.DSMT4">
                  <p:embed/>
                </p:oleObj>
              </mc:Choice>
              <mc:Fallback>
                <p:oleObj name="Equation" r:id="rId6" imgW="2323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96" y="4953000"/>
                        <a:ext cx="387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70755"/>
              </p:ext>
            </p:extLst>
          </p:nvPr>
        </p:nvGraphicFramePr>
        <p:xfrm>
          <a:off x="914400" y="56388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9" name="Equation" r:id="rId8" imgW="2438280" imgH="457200" progId="Equation.DSMT4">
                  <p:embed/>
                </p:oleObj>
              </mc:Choice>
              <mc:Fallback>
                <p:oleObj name="Equation" r:id="rId8" imgW="24382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68657"/>
              </p:ext>
            </p:extLst>
          </p:nvPr>
        </p:nvGraphicFramePr>
        <p:xfrm>
          <a:off x="5029200" y="5638800"/>
          <a:ext cx="242611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0" name="Equation" r:id="rId10" imgW="1790640" imgH="393480" progId="Equation.DSMT4">
                  <p:embed/>
                </p:oleObj>
              </mc:Choice>
              <mc:Fallback>
                <p:oleObj name="Equation" r:id="rId10" imgW="17906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638800"/>
                        <a:ext cx="242611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89672"/>
              </p:ext>
            </p:extLst>
          </p:nvPr>
        </p:nvGraphicFramePr>
        <p:xfrm>
          <a:off x="932687" y="4267200"/>
          <a:ext cx="95794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1" name="Equation" r:id="rId12" imgW="558720" imgH="266400" progId="Equation.DSMT4">
                  <p:embed/>
                </p:oleObj>
              </mc:Choice>
              <mc:Fallback>
                <p:oleObj name="Equation" r:id="rId12" imgW="55872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87" y="4267200"/>
                        <a:ext cx="95794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426768" y="5715000"/>
                <a:ext cx="2904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68" y="5715000"/>
                <a:ext cx="290464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75876"/>
              </p:ext>
            </p:extLst>
          </p:nvPr>
        </p:nvGraphicFramePr>
        <p:xfrm>
          <a:off x="914400" y="1217825"/>
          <a:ext cx="3550444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3" imgW="2400120" imgH="457200" progId="Equation.DSMT4">
                  <p:embed/>
                </p:oleObj>
              </mc:Choice>
              <mc:Fallback>
                <p:oleObj name="Equation" r:id="rId3" imgW="2400120" imgH="4572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7825"/>
                        <a:ext cx="3550444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owchart: Document 2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nut 5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56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dirty="0" smtClean="0">
                <a:solidFill>
                  <a:schemeClr val="bg1"/>
                </a:solidFill>
                <a:latin typeface="A Armita Black" pitchFamily="2" charset="-78"/>
                <a:cs typeface="A Armita Black" pitchFamily="2" charset="-78"/>
              </a:rPr>
              <a:t>Discrete   Fourier  Transform</a:t>
            </a:r>
            <a:endParaRPr lang="en-US" sz="1050" dirty="0">
              <a:solidFill>
                <a:schemeClr val="bg1"/>
              </a:solidFill>
              <a:cs typeface="A Armita Blac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8200" y="1905000"/>
                <a:ext cx="3991862" cy="34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400" dirty="0" smtClean="0">
                    <a:solidFill>
                      <a:schemeClr val="accent6">
                        <a:lumMod val="50000"/>
                      </a:schemeClr>
                    </a:solidFill>
                    <a:cs typeface="B Koodak" pitchFamily="2" charset="-78"/>
                  </a:rPr>
                  <a:t>پس از یک مرحله انتگرال گیری، انتگرال را تبدیل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sz="1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B Koodak" pitchFamily="2" charset="-78"/>
                          </a:rPr>
                        </m:ctrlPr>
                      </m:naryPr>
                      <m:sub/>
                      <m:sup/>
                      <m:e>
                        <m:r>
                          <a:rPr lang="fa-IR" sz="1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B Koodak" pitchFamily="2" charset="-78"/>
                          </a:rPr>
                          <m:t>به</m:t>
                        </m:r>
                      </m:e>
                    </m:nary>
                  </m:oMath>
                </a14:m>
                <a:r>
                  <a:rPr lang="fa-IR" sz="1400" dirty="0" smtClean="0">
                    <a:solidFill>
                      <a:schemeClr val="accent6">
                        <a:lumMod val="50000"/>
                      </a:schemeClr>
                    </a:solidFill>
                    <a:cs typeface="B Koodak" pitchFamily="2" charset="-78"/>
                  </a:rPr>
                  <a:t>  میکنیم :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905000"/>
                <a:ext cx="3991862" cy="346377"/>
              </a:xfrm>
              <a:prstGeom prst="rect">
                <a:avLst/>
              </a:prstGeom>
              <a:blipFill rotWithShape="1">
                <a:blip r:embed="rId5"/>
                <a:stretch>
                  <a:fillRect t="-91071" r="-612" b="-1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425111"/>
              </p:ext>
            </p:extLst>
          </p:nvPr>
        </p:nvGraphicFramePr>
        <p:xfrm>
          <a:off x="914400" y="2438399"/>
          <a:ext cx="3581400" cy="64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6" imgW="2679480" imgH="482400" progId="Equation.DSMT4">
                  <p:embed/>
                </p:oleObj>
              </mc:Choice>
              <mc:Fallback>
                <p:oleObj name="Equation" r:id="rId6" imgW="26794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399"/>
                        <a:ext cx="3581400" cy="645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806528" y="3276600"/>
            <a:ext cx="59859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در این حالت دوبار شمارنده داریم یکبار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k</a:t>
            </a:r>
            <a:r>
              <a:rPr lang="fa-IR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به ازای حالت اول و سپس نتایج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n</a:t>
            </a:r>
            <a:r>
              <a:rPr lang="fa-IR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 بار باهم جمع میشوند.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solidFill>
                  <a:schemeClr val="accent6">
                    <a:lumMod val="50000"/>
                  </a:schemeClr>
                </a:solidFill>
                <a:cs typeface="B Koodak" pitchFamily="2" charset="-78"/>
              </a:rPr>
              <a:t>و درنهایت نتیجه به صورت یک جدول و نمودار خواهد بود.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012201"/>
                  </p:ext>
                </p:extLst>
              </p:nvPr>
            </p:nvGraphicFramePr>
            <p:xfrm>
              <a:off x="624840" y="4343400"/>
              <a:ext cx="312420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𝑭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𝑵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3012201"/>
                  </p:ext>
                </p:extLst>
              </p:nvPr>
            </p:nvGraphicFramePr>
            <p:xfrm>
              <a:off x="624840" y="4343400"/>
              <a:ext cx="3124200" cy="152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2100"/>
                    <a:gridCol w="15621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91" t="-1587" r="-100000" b="-3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00391" t="-1587" b="-309524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91" t="-103226" r="-100000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00391" t="-103226" b="-214516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: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391" t="-304839" r="-100000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00391" t="-304839" b="-129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90" y="4191000"/>
            <a:ext cx="3463482" cy="19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77000" y="1459028"/>
                <a:ext cx="2389632" cy="418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dirty="0" smtClean="0">
                    <a:solidFill>
                      <a:schemeClr val="accent5">
                        <a:lumMod val="75000"/>
                      </a:schemeClr>
                    </a:solidFill>
                    <a:cs typeface="B Koodak" pitchFamily="2" charset="-78"/>
                  </a:rPr>
                  <a:t>ویژگی های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  <a:cs typeface="B Koodak" pitchFamily="2" charset="-78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i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𝑛</m:t>
                    </m:r>
                    <m:r>
                      <a:rPr lang="fa-IR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fa-IR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و</m:t>
                    </m:r>
                    <m:r>
                      <a:rPr lang="fa-IR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B Koodak" pitchFamily="2" charset="-78"/>
                      </a:rPr>
                      <m:t>𝑐𝑜𝑠</m:t>
                    </m:r>
                  </m:oMath>
                </a14:m>
                <a:r>
                  <a:rPr lang="fa-IR" dirty="0" smtClean="0">
                    <a:solidFill>
                      <a:schemeClr val="accent5">
                        <a:lumMod val="75000"/>
                      </a:schemeClr>
                    </a:solidFill>
                    <a:cs typeface="B Koodak" pitchFamily="2" charset="-78"/>
                  </a:rPr>
                  <a:t>  :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59028"/>
                <a:ext cx="2389632" cy="418961"/>
              </a:xfrm>
              <a:prstGeom prst="rect">
                <a:avLst/>
              </a:prstGeom>
              <a:blipFill rotWithShape="1">
                <a:blip r:embed="rId2"/>
                <a:stretch>
                  <a:fillRect t="-5797" r="-2041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380" y="2057400"/>
                <a:ext cx="3321230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057400"/>
                <a:ext cx="3321230" cy="714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2250" y="3078480"/>
                <a:ext cx="4380815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    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0" y="3078480"/>
                <a:ext cx="4380815" cy="7148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8314" y="4191000"/>
                <a:ext cx="4328685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    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4" y="4191000"/>
                <a:ext cx="4328685" cy="7148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2250" y="5257800"/>
                <a:ext cx="4500912" cy="71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0" y="5257800"/>
                <a:ext cx="4500912" cy="714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34340" y="223017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fa-IR" dirty="0" smtClean="0"/>
              <a:t>(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" y="325125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fa-IR" dirty="0" smtClean="0"/>
              <a:t>(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" y="436377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fa-IR" dirty="0" smtClean="0"/>
              <a:t>(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" y="543057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fa-IR" dirty="0" smtClean="0"/>
              <a:t>(</a:t>
            </a:r>
            <a:endParaRPr lang="en-US" dirty="0"/>
          </a:p>
        </p:txBody>
      </p:sp>
      <p:sp>
        <p:nvSpPr>
          <p:cNvPr id="20" name="Flowchart: Document 19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2" name="Straight Connector 21"/>
          <p:cNvCxnSpPr>
            <a:stCxn id="23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nut 22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8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7800" y="1586484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600" dirty="0" smtClean="0">
                    <a:cs typeface="B Koodak" pitchFamily="2" charset="-78"/>
                  </a:rPr>
                  <a:t>فرض 1 :     </a:t>
                </a:r>
                <a:r>
                  <a:rPr lang="en-US" sz="1600" dirty="0" smtClean="0">
                    <a:cs typeface="B Koodak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2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𝜋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  &amp;  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B Koodak" pitchFamily="2" charset="-78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B Koodak" pitchFamily="2" charset="-78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B Koodak" pitchFamily="2" charset="-78"/>
                          </a:rPr>
                          <m:t>𝑝</m:t>
                        </m:r>
                      </m:e>
                    </m:d>
                  </m:oMath>
                </a14:m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586484"/>
                <a:ext cx="3352800" cy="338554"/>
              </a:xfrm>
              <a:prstGeom prst="rect">
                <a:avLst/>
              </a:prstGeom>
              <a:blipFill rotWithShape="1">
                <a:blip r:embed="rId2"/>
                <a:stretch>
                  <a:fillRect t="-1786" r="-9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1000" y="2133600"/>
                <a:ext cx="4464748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</a:rPr>
                            <m:t>𝑛𝑥</m:t>
                          </m:r>
                          <m:r>
                            <a:rPr lang="en-US" i="1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4464748" cy="847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715000" y="298120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از طرفین سری فوریه انتگرال میگیریم :</a:t>
            </a:r>
            <a:endParaRPr lang="en-US" sz="1600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1000" y="3436228"/>
                <a:ext cx="6629400" cy="84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a-I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⁡(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)]</m:t>
                                  </m:r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36228"/>
                <a:ext cx="6629400" cy="8476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1000" y="4800600"/>
                <a:ext cx="2546210" cy="690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i="1">
                              <a:latin typeface="Cambria Math"/>
                            </a:rPr>
                            <m:t>−</m:t>
                          </m:r>
                          <m:r>
                            <a:rPr lang="fa-IR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π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0600"/>
                <a:ext cx="2546210" cy="6905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45746" y="4892022"/>
                <a:ext cx="2926653" cy="890052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sz="2400" i="1">
                              <a:latin typeface="Cambria Math"/>
                            </a:rPr>
                            <m:t>−</m:t>
                          </m:r>
                          <m:r>
                            <a:rPr lang="fa-IR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46" y="4892022"/>
                <a:ext cx="2926653" cy="890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Document 18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21" name="Straight Connector 20"/>
          <p:cNvCxnSpPr>
            <a:stCxn id="22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8-Point Star 22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4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74720" y="1289751"/>
                <a:ext cx="541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600" dirty="0" smtClean="0">
                    <a:cs typeface="B Koodak" pitchFamily="2" charset="-78"/>
                  </a:rPr>
                  <a:t>طرفین را در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cs typeface="B Koodak" pitchFamily="2" charset="-78"/>
                      </a:rPr>
                      <m:t>cos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⁡(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𝑚𝑥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)</m:t>
                    </m:r>
                  </m:oMath>
                </a14:m>
                <a:r>
                  <a:rPr lang="fa-IR" sz="1600" dirty="0" smtClean="0">
                    <a:cs typeface="B Koodak" pitchFamily="2" charset="-78"/>
                  </a:rPr>
                  <a:t> ضرب کرده . سپس انتگرال میگیریم :</a:t>
                </a:r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0" y="1289751"/>
                <a:ext cx="5410200" cy="338554"/>
              </a:xfrm>
              <a:prstGeom prst="rect">
                <a:avLst/>
              </a:prstGeom>
              <a:blipFill rotWithShape="1">
                <a:blip r:embed="rId2"/>
                <a:stretch>
                  <a:fillRect t="-1818" r="-4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160" y="2101932"/>
                <a:ext cx="8973312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sz="1200" i="1">
                              <a:latin typeface="Cambria Math"/>
                            </a:rPr>
                            <m:t>−</m:t>
                          </m:r>
                          <m:r>
                            <a:rPr lang="fa-IR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/>
                        </a:rPr>
                        <m:t>.</m:t>
                      </m:r>
                      <m:r>
                        <a:rPr lang="en-US" sz="1200" i="1">
                          <a:latin typeface="Cambria Math"/>
                        </a:rPr>
                        <m:t>𝑑𝑥</m:t>
                      </m:r>
                      <m:r>
                        <a:rPr lang="en-US" sz="12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2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2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unc>
                                        <m:func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 b="0" i="0" smtClean="0">
                                                  <a:latin typeface="Cambria Math"/>
                                                </a:rPr>
                                                <m:t>mx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1200" b="0" i="0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𝑛𝑥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200" i="1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d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sz="1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[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.</m:t>
                                      </m:r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func>
                                            <m:func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>
                                                  <a:latin typeface="Cambria Math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200">
                                                      <a:latin typeface="Cambria Math"/>
                                                    </a:rPr>
                                                    <m:t>mx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lang="en-US" sz="1200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200" b="0" i="1" smtClean="0"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𝑛𝑥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2101932"/>
                <a:ext cx="8973312" cy="595932"/>
              </a:xfrm>
              <a:prstGeom prst="rect">
                <a:avLst/>
              </a:prstGeom>
              <a:blipFill rotWithShape="1">
                <a:blip r:embed="rId3"/>
                <a:stretch>
                  <a:fillRect l="-6114" t="-114286" b="-17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837944" y="2033039"/>
            <a:ext cx="12862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2033039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2472" y="1689913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685341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9352" y="3962399"/>
                <a:ext cx="8930640" cy="637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3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sz="1300" i="1">
                              <a:latin typeface="Cambria Math"/>
                            </a:rPr>
                            <m:t>−</m:t>
                          </m:r>
                          <m:r>
                            <a:rPr lang="fa-IR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sz="13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3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</m:e>
                      </m:func>
                      <m:r>
                        <a:rPr lang="en-US" sz="1300" i="1">
                          <a:latin typeface="Cambria Math"/>
                        </a:rPr>
                        <m:t>.</m:t>
                      </m:r>
                      <m:r>
                        <a:rPr lang="en-US" sz="1300" i="1">
                          <a:latin typeface="Cambria Math"/>
                        </a:rPr>
                        <m:t>𝑑𝑥</m:t>
                      </m:r>
                      <m:r>
                        <a:rPr lang="en-US" sz="13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i="1">
                              <a:latin typeface="Cambria Math"/>
                            </a:rPr>
                            <m:t>−</m:t>
                          </m:r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3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3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3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i="1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300" i="1">
                              <a:latin typeface="Cambria Math"/>
                            </a:rPr>
                            <m:t>.</m:t>
                          </m:r>
                          <m:r>
                            <a:rPr lang="en-US" sz="13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1300" i="1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i="1">
                              <a:latin typeface="Cambria Math"/>
                            </a:rPr>
                            <m:t>−</m:t>
                          </m:r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3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30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3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3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300" b="0" i="1" smtClean="0">
                                      <a:latin typeface="Cambria Math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unc>
                                        <m:func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 b="0" i="0" smtClean="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300">
                                                  <a:latin typeface="Cambria Math"/>
                                                </a:rPr>
                                                <m:t>mx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13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3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300" i="1">
                                              <a:latin typeface="Cambria Math"/>
                                            </a:rPr>
                                            <m:t>𝑛𝑥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300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300" i="1">
                                      <a:latin typeface="Cambria Math"/>
                                    </a:rPr>
                                    <m:t>.</m:t>
                                  </m:r>
                                  <m:func>
                                    <m:func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unc>
                                        <m:func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30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300">
                                                  <a:latin typeface="Cambria Math"/>
                                                </a:rPr>
                                                <m:t>mx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13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300" i="1">
                                          <a:latin typeface="Cambria Math"/>
                                        </a:rPr>
                                        <m:t>𝑠𝑖𝑛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300" i="1">
                                              <a:latin typeface="Cambria Math"/>
                                            </a:rPr>
                                            <m:t>𝑛𝑥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300" i="1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d>
                          <m:r>
                            <a:rPr lang="en-US" sz="1300" i="1">
                              <a:latin typeface="Cambria Math"/>
                            </a:rPr>
                            <m:t>𝑑𝑥</m:t>
                          </m:r>
                          <m:r>
                            <a:rPr lang="en-US" sz="13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3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3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3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3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" y="3962399"/>
                <a:ext cx="8930640" cy="6378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86200" y="3200400"/>
                <a:ext cx="5105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fa-IR" sz="1600" dirty="0" smtClean="0">
                    <a:cs typeface="B Koodak" pitchFamily="2" charset="-78"/>
                  </a:rPr>
                  <a:t>طرفین را در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/>
                        <a:cs typeface="B Koodak" pitchFamily="2" charset="-78"/>
                      </a:rPr>
                      <m:t>s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/>
                        <a:cs typeface="B Koodak" pitchFamily="2" charset="-78"/>
                      </a:rPr>
                      <m:t>in</m:t>
                    </m:r>
                    <m:r>
                      <a:rPr lang="en-US" sz="1600" i="1">
                        <a:latin typeface="Cambria Math"/>
                        <a:cs typeface="B Koodak" pitchFamily="2" charset="-78"/>
                      </a:rPr>
                      <m:t>⁡(</m:t>
                    </m:r>
                    <m:r>
                      <a:rPr lang="en-US" sz="1600" i="1">
                        <a:latin typeface="Cambria Math"/>
                        <a:cs typeface="B Koodak" pitchFamily="2" charset="-78"/>
                      </a:rPr>
                      <m:t>𝑚𝑥</m:t>
                    </m:r>
                    <m:r>
                      <a:rPr lang="en-US" sz="1600" i="1">
                        <a:latin typeface="Cambria Math"/>
                        <a:cs typeface="B Koodak" pitchFamily="2" charset="-78"/>
                      </a:rPr>
                      <m:t>)</m:t>
                    </m:r>
                  </m:oMath>
                </a14:m>
                <a:r>
                  <a:rPr lang="fa-IR" sz="1600" dirty="0">
                    <a:cs typeface="B Koodak" pitchFamily="2" charset="-78"/>
                  </a:rPr>
                  <a:t> ضرب کرده . سپس انتگرال میگیریم :</a:t>
                </a:r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00400"/>
                <a:ext cx="510540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1786" r="-5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4495800" y="3962399"/>
            <a:ext cx="12862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10328" y="3619273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owchart: Merge 28"/>
          <p:cNvSpPr/>
          <p:nvPr/>
        </p:nvSpPr>
        <p:spPr>
          <a:xfrm>
            <a:off x="8534400" y="1752600"/>
            <a:ext cx="457200" cy="421968"/>
          </a:xfrm>
          <a:prstGeom prst="flowChartMerg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1</a:t>
            </a:r>
          </a:p>
        </p:txBody>
      </p:sp>
      <p:sp>
        <p:nvSpPr>
          <p:cNvPr id="30" name="Flowchart: Merge 29"/>
          <p:cNvSpPr/>
          <p:nvPr/>
        </p:nvSpPr>
        <p:spPr>
          <a:xfrm>
            <a:off x="8458200" y="3619273"/>
            <a:ext cx="457200" cy="421968"/>
          </a:xfrm>
          <a:prstGeom prst="flowChartMerg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  <a:p>
            <a:pPr algn="ctr"/>
            <a:r>
              <a:rPr lang="en-US" dirty="0" smtClean="0"/>
              <a:t>2</a:t>
            </a:r>
          </a:p>
        </p:txBody>
      </p:sp>
      <p:sp>
        <p:nvSpPr>
          <p:cNvPr id="31" name="Pentagon 30"/>
          <p:cNvSpPr/>
          <p:nvPr/>
        </p:nvSpPr>
        <p:spPr>
          <a:xfrm>
            <a:off x="476250" y="5334000"/>
            <a:ext cx="361950" cy="3048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9640" y="5141113"/>
                <a:ext cx="3390900" cy="69057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i="1">
                              <a:latin typeface="Cambria Math"/>
                            </a:rPr>
                            <m:t>−</m:t>
                          </m:r>
                          <m:r>
                            <a:rPr lang="fa-IR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5141113"/>
                <a:ext cx="3390900" cy="6905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entagon 32"/>
          <p:cNvSpPr/>
          <p:nvPr/>
        </p:nvSpPr>
        <p:spPr>
          <a:xfrm>
            <a:off x="4910328" y="5334000"/>
            <a:ext cx="361950" cy="3048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52288" y="5141113"/>
                <a:ext cx="3134961" cy="69057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i="1">
                              <a:latin typeface="Cambria Math"/>
                            </a:rPr>
                            <m:t>−</m:t>
                          </m:r>
                          <m:r>
                            <a:rPr lang="fa-IR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288" y="5141113"/>
                <a:ext cx="3134961" cy="6905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1371600" y="5638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19200" y="5943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29656" y="5638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77256" y="5943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5800" y="53017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42" name="Straight Connector 41"/>
          <p:cNvCxnSpPr>
            <a:stCxn id="43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onut 42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02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3" grpId="0"/>
      <p:bldP spid="24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1792" y="5257799"/>
            <a:ext cx="78105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Koodak" pitchFamily="2" charset="-78"/>
              </a:rPr>
              <a:t>   اگر کران ها در بازه تناوب </a:t>
            </a:r>
            <a:r>
              <a:rPr lang="en-US" dirty="0" smtClean="0">
                <a:cs typeface="B Koodak" pitchFamily="2" charset="-78"/>
              </a:rPr>
              <a:t>sin</a:t>
            </a:r>
            <a:r>
              <a:rPr lang="fa-IR" dirty="0" smtClean="0">
                <a:cs typeface="B Koodak" pitchFamily="2" charset="-78"/>
              </a:rPr>
              <a:t> و </a:t>
            </a:r>
            <a:r>
              <a:rPr lang="en-US" dirty="0" err="1" smtClean="0">
                <a:cs typeface="B Koodak" pitchFamily="2" charset="-78"/>
              </a:rPr>
              <a:t>cos</a:t>
            </a:r>
            <a:r>
              <a:rPr lang="fa-IR" dirty="0" smtClean="0">
                <a:cs typeface="B Koodak" pitchFamily="2" charset="-78"/>
              </a:rPr>
              <a:t> نبودند، یعنی تابع متناوب اما بازه غیر متناوب، با یک تغییر متغییر کرانها و خود تابع، به تناوب میرسیم.</a:t>
            </a:r>
            <a:endParaRPr lang="en-US" dirty="0"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274362"/>
                <a:ext cx="3676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dirty="0" smtClean="0">
                    <a:solidFill>
                      <a:schemeClr val="accent5">
                        <a:lumMod val="75000"/>
                      </a:schemeClr>
                    </a:solidFill>
                    <a:cs typeface="B Koodak" pitchFamily="2" charset="-78"/>
                  </a:rPr>
                  <a:t>به طور کلی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2</m:t>
                    </m:r>
                    <m:r>
                      <a:rPr lang="en-US" sz="1600" b="0" i="1" smtClean="0">
                        <a:latin typeface="Cambria Math"/>
                        <a:cs typeface="B Koodak" pitchFamily="2" charset="-78"/>
                      </a:rPr>
                      <m:t>𝑙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  &amp;  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𝑓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B Koodak" pitchFamily="2" charset="-78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  <a:cs typeface="B Koodak" pitchFamily="2" charset="-78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B Koodak" pitchFamily="2" charset="-78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B Koodak" pitchFamily="2" charset="-78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B Koodak" pitchFamily="2" charset="-78"/>
                          </a:rPr>
                          <m:t>𝑝</m:t>
                        </m:r>
                      </m:e>
                    </m:d>
                  </m:oMath>
                </a14:m>
                <a:endParaRPr lang="en-US" sz="1600" dirty="0">
                  <a:cs typeface="B Koodak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74362"/>
                <a:ext cx="367665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4918" r="-132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52600" y="1905000"/>
                <a:ext cx="4890570" cy="847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05000"/>
                <a:ext cx="4890570" cy="847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28700" y="3048000"/>
                <a:ext cx="2438400" cy="720647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048000"/>
                <a:ext cx="2438400" cy="7206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5850" y="3048000"/>
                <a:ext cx="3257550" cy="720647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50" y="3048000"/>
                <a:ext cx="3257550" cy="7206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41142" y="4248912"/>
                <a:ext cx="2971800" cy="720647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a-IR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42" y="4248912"/>
                <a:ext cx="2971800" cy="7206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Document 14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17" name="Straight Connector 16"/>
          <p:cNvCxnSpPr>
            <a:stCxn id="18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nut 17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8-Point Star 18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0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13499" y="1120474"/>
            <a:ext cx="16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latin typeface="Arial" pitchFamily="34" charset="0"/>
                <a:cs typeface="B Koodak" pitchFamily="2" charset="-78"/>
              </a:rPr>
              <a:t>اگر </a:t>
            </a:r>
            <a:r>
              <a:rPr lang="en-US" sz="1600" dirty="0" smtClean="0">
                <a:latin typeface="Arial" pitchFamily="34" charset="0"/>
                <a:cs typeface="B Koodak" pitchFamily="2" charset="-78"/>
              </a:rPr>
              <a:t>f(x)</a:t>
            </a:r>
            <a:r>
              <a:rPr lang="fa-IR" sz="1600" dirty="0" smtClean="0">
                <a:latin typeface="Arial" pitchFamily="34" charset="0"/>
                <a:cs typeface="B Koodak" pitchFamily="2" charset="-78"/>
              </a:rPr>
              <a:t> زوج باشد :</a:t>
            </a:r>
            <a:endParaRPr lang="en-US" sz="1600" dirty="0">
              <a:latin typeface="Arial" pitchFamily="34" charset="0"/>
              <a:cs typeface="B Koodak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5746" y="1591580"/>
                <a:ext cx="1464888" cy="3385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(−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46" y="1591580"/>
                <a:ext cx="146488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5750" y="1815283"/>
                <a:ext cx="2967415" cy="585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0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815283"/>
                <a:ext cx="2967415" cy="585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79501" y="4495801"/>
            <a:ext cx="1687499" cy="10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84282" y="1243584"/>
                <a:ext cx="836832" cy="47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1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1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1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1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1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1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282" y="1243584"/>
                <a:ext cx="836832" cy="476412"/>
              </a:xfrm>
              <a:prstGeom prst="rect">
                <a:avLst/>
              </a:prstGeom>
              <a:blipFill rotWithShape="1">
                <a:blip r:embed="rId5"/>
                <a:stretch>
                  <a:fillRect l="-57971" t="-134615" r="-28261" b="-20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37399" y="1741744"/>
                <a:ext cx="1756057" cy="6510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99" y="1741744"/>
                <a:ext cx="1756057" cy="6510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hevron 18"/>
          <p:cNvSpPr/>
          <p:nvPr/>
        </p:nvSpPr>
        <p:spPr>
          <a:xfrm>
            <a:off x="3186733" y="1960912"/>
            <a:ext cx="241034" cy="3048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83007" y="4573300"/>
                <a:ext cx="5009000" cy="585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7" y="4573300"/>
                <a:ext cx="5009000" cy="585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9501" y="3957749"/>
                <a:ext cx="1699504" cy="511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2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2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2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2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01" y="3957749"/>
                <a:ext cx="1699504" cy="511422"/>
              </a:xfrm>
              <a:prstGeom prst="rect">
                <a:avLst/>
              </a:prstGeom>
              <a:blipFill>
                <a:blip r:embed="rId8"/>
                <a:stretch>
                  <a:fillRect l="-32374" t="-140476" b="-2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1219200" y="1753981"/>
            <a:ext cx="766997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537711" y="4505837"/>
                <a:ext cx="2951577" cy="6456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600" i="1">
                          <a:latin typeface="Cambria Math"/>
                        </a:rPr>
                        <m:t>.</m:t>
                      </m:r>
                      <m:r>
                        <a:rPr lang="en-US" sz="16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11" y="4505837"/>
                <a:ext cx="2951577" cy="6456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hevron 29"/>
          <p:cNvSpPr/>
          <p:nvPr/>
        </p:nvSpPr>
        <p:spPr>
          <a:xfrm>
            <a:off x="5008155" y="4676282"/>
            <a:ext cx="241034" cy="3048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3094040"/>
            <a:ext cx="4274275" cy="58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sp>
        <p:nvSpPr>
          <p:cNvPr id="34" name="Chevron 33"/>
          <p:cNvSpPr/>
          <p:nvPr/>
        </p:nvSpPr>
        <p:spPr>
          <a:xfrm>
            <a:off x="5630401" y="3217668"/>
            <a:ext cx="241034" cy="30480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75453" y="3185402"/>
                <a:ext cx="91114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453" y="3185402"/>
                <a:ext cx="91114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43311" y="2512192"/>
                <a:ext cx="1705019" cy="47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11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sup>
                        <m:e>
                          <m: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1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11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1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1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1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1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sz="11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11" y="2512192"/>
                <a:ext cx="1705019" cy="476412"/>
              </a:xfrm>
              <a:prstGeom prst="rect">
                <a:avLst/>
              </a:prstGeom>
              <a:blipFill rotWithShape="1">
                <a:blip r:embed="rId11"/>
                <a:stretch>
                  <a:fillRect l="-21147" t="-134615" b="-20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979501" y="3003524"/>
            <a:ext cx="16874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660" y="3062230"/>
                <a:ext cx="5354704" cy="585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a-IR" sz="1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latin typeface="Cambria Math"/>
                            </a:rPr>
                            <m:t>.</m:t>
                          </m:r>
                          <m:r>
                            <a:rPr lang="en-US" sz="1400" i="1">
                              <a:latin typeface="Cambria Math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" y="3062230"/>
                <a:ext cx="5354704" cy="5858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6981" y="5562600"/>
                <a:ext cx="3408882" cy="847604"/>
              </a:xfrm>
              <a:prstGeom prst="rect">
                <a:avLst/>
              </a:prstGeom>
              <a:gradFill flip="none" rotWithShape="1">
                <a:gsLst>
                  <a:gs pos="0">
                    <a:srgbClr val="F7E4FC">
                      <a:shade val="30000"/>
                      <a:satMod val="115000"/>
                    </a:srgbClr>
                  </a:gs>
                  <a:gs pos="50000">
                    <a:srgbClr val="F7E4FC">
                      <a:shade val="67500"/>
                      <a:satMod val="115000"/>
                    </a:srgbClr>
                  </a:gs>
                  <a:gs pos="100000">
                    <a:srgbClr val="F7E4FC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81" y="5562600"/>
                <a:ext cx="3408882" cy="8476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606950" y="5817125"/>
            <a:ext cx="270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cs typeface="B Koodak" pitchFamily="2" charset="-78"/>
              </a:rPr>
              <a:t>سری فوریه در حالت زوج،کسینوسی :</a:t>
            </a:r>
            <a:endParaRPr lang="en-US" sz="1600" dirty="0">
              <a:cs typeface="B Koodak" pitchFamily="2" charset="-78"/>
            </a:endParaRPr>
          </a:p>
        </p:txBody>
      </p:sp>
      <p:sp>
        <p:nvSpPr>
          <p:cNvPr id="31" name="Flowchart: Document 30"/>
          <p:cNvSpPr/>
          <p:nvPr/>
        </p:nvSpPr>
        <p:spPr>
          <a:xfrm>
            <a:off x="152400" y="152400"/>
            <a:ext cx="8839200" cy="685800"/>
          </a:xfrm>
          <a:prstGeom prst="flowChart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34584" y="267032"/>
            <a:ext cx="3456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Badr" pitchFamily="2" charset="-78"/>
              </a:rPr>
              <a:t>ریاضیات عالی مهندسی، آنالیز فوریه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Badr" pitchFamily="2" charset="-78"/>
            </a:endParaRPr>
          </a:p>
        </p:txBody>
      </p:sp>
      <p:cxnSp>
        <p:nvCxnSpPr>
          <p:cNvPr id="38" name="Straight Connector 37"/>
          <p:cNvCxnSpPr>
            <a:stCxn id="39" idx="4"/>
          </p:cNvCxnSpPr>
          <p:nvPr/>
        </p:nvCxnSpPr>
        <p:spPr>
          <a:xfrm>
            <a:off x="381000" y="562840"/>
            <a:ext cx="0" cy="337844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onut 38"/>
          <p:cNvSpPr/>
          <p:nvPr/>
        </p:nvSpPr>
        <p:spPr>
          <a:xfrm>
            <a:off x="285750" y="371335"/>
            <a:ext cx="190500" cy="191505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8-Point Star 39"/>
          <p:cNvSpPr/>
          <p:nvPr/>
        </p:nvSpPr>
        <p:spPr>
          <a:xfrm>
            <a:off x="38100" y="900684"/>
            <a:ext cx="685800" cy="685800"/>
          </a:xfrm>
          <a:prstGeom prst="star8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37160" y="1058918"/>
            <a:ext cx="4876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0" y="29781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Armita Black" pitchFamily="2" charset="-78"/>
                <a:cs typeface="A Armita Black" pitchFamily="2" charset="-78"/>
              </a:rPr>
              <a:t>سری فوریه   </a:t>
            </a:r>
            <a:r>
              <a:rPr lang="en-US" sz="16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 Armita Black" pitchFamily="2" charset="-78"/>
              </a:rPr>
              <a:t>Fourier series</a:t>
            </a:r>
            <a:endParaRPr lang="en-US" sz="16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 Armita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/>
          <a:srcRect l="16547" t="4540" r="16546" b="13631"/>
          <a:stretch/>
        </p:blipFill>
        <p:spPr>
          <a:xfrm>
            <a:off x="7086600" y="2015372"/>
            <a:ext cx="1828800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 animBg="1"/>
      <p:bldP spid="19" grpId="0" animBg="1"/>
      <p:bldP spid="20" grpId="0"/>
      <p:bldP spid="21" grpId="0"/>
      <p:bldP spid="29" grpId="0" animBg="1"/>
      <p:bldP spid="30" grpId="0" animBg="1"/>
      <p:bldP spid="34" grpId="0" animBg="1"/>
      <p:bldP spid="35" grpId="0" animBg="1"/>
      <p:bldP spid="36" grpId="0"/>
      <p:bldP spid="10" grpId="0"/>
      <p:bldP spid="26" grpId="0" animBg="1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3407</TotalTime>
  <Words>1976</Words>
  <Application>Microsoft Office PowerPoint</Application>
  <PresentationFormat>On-screen Show (4:3)</PresentationFormat>
  <Paragraphs>546</Paragraphs>
  <Slides>41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 Armita Black</vt:lpstr>
      <vt:lpstr>Arabic Typesetting</vt:lpstr>
      <vt:lpstr>Arial</vt:lpstr>
      <vt:lpstr>B Badr</vt:lpstr>
      <vt:lpstr>B Homa</vt:lpstr>
      <vt:lpstr>B Koodak</vt:lpstr>
      <vt:lpstr>B Morvarid</vt:lpstr>
      <vt:lpstr>B Traffic</vt:lpstr>
      <vt:lpstr>Calibri</vt:lpstr>
      <vt:lpstr>Cambria Math</vt:lpstr>
      <vt:lpstr>Century Gothic</vt:lpstr>
      <vt:lpstr>Courier New</vt:lpstr>
      <vt:lpstr>Palatino Linotype</vt:lpstr>
      <vt:lpstr>Shekasteh_Beta</vt:lpstr>
      <vt:lpstr>Times New Roman</vt:lpstr>
      <vt:lpstr>Wingdings</vt:lpstr>
      <vt:lpstr>Executive</vt:lpstr>
      <vt:lpstr>Equation</vt:lpstr>
      <vt:lpstr>ریاضیات عالی مهندسی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Iman Khodakarami</cp:lastModifiedBy>
  <cp:revision>311</cp:revision>
  <dcterms:created xsi:type="dcterms:W3CDTF">2020-10-17T17:49:07Z</dcterms:created>
  <dcterms:modified xsi:type="dcterms:W3CDTF">2020-11-16T14:54:09Z</dcterms:modified>
</cp:coreProperties>
</file>