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49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14.wmf"/><Relationship Id="rId7" Type="http://schemas.openxmlformats.org/officeDocument/2006/relationships/image" Target="../media/image52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37.wmf"/><Relationship Id="rId5" Type="http://schemas.openxmlformats.org/officeDocument/2006/relationships/image" Target="../media/image51.wmf"/><Relationship Id="rId10" Type="http://schemas.openxmlformats.org/officeDocument/2006/relationships/image" Target="../media/image55.wmf"/><Relationship Id="rId4" Type="http://schemas.openxmlformats.org/officeDocument/2006/relationships/image" Target="../media/image35.wmf"/><Relationship Id="rId9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30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37.wmf"/><Relationship Id="rId1" Type="http://schemas.openxmlformats.org/officeDocument/2006/relationships/image" Target="../media/image81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37.wmf"/><Relationship Id="rId1" Type="http://schemas.openxmlformats.org/officeDocument/2006/relationships/image" Target="../media/image81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1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14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11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7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8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41699"/>
          </a:xfrm>
        </p:spPr>
        <p:txBody>
          <a:bodyPr>
            <a:noAutofit/>
          </a:bodyPr>
          <a:lstStyle>
            <a:lvl1pPr algn="r" rtl="1">
              <a:defRPr sz="2800">
                <a:cs typeface="B Traffic" panose="00000400000000000000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>
            <a:normAutofit/>
          </a:bodyPr>
          <a:lstStyle>
            <a:lvl1pPr algn="r" rtl="1">
              <a:defRPr sz="1400">
                <a:cs typeface="B Nazanin" panose="00000400000000000000" pitchFamily="2" charset="-78"/>
              </a:defRPr>
            </a:lvl1pPr>
            <a:lvl2pPr algn="r" rtl="1">
              <a:defRPr sz="1400">
                <a:cs typeface="B Nazanin" panose="00000400000000000000" pitchFamily="2" charset="-78"/>
              </a:defRPr>
            </a:lvl2pPr>
            <a:lvl3pPr algn="r" rtl="1">
              <a:defRPr sz="1400">
                <a:cs typeface="B Nazanin" panose="00000400000000000000" pitchFamily="2" charset="-78"/>
              </a:defRPr>
            </a:lvl3pPr>
            <a:lvl4pPr algn="r" rtl="1">
              <a:defRPr sz="1400">
                <a:cs typeface="B Nazanin" panose="00000400000000000000" pitchFamily="2" charset="-78"/>
              </a:defRPr>
            </a:lvl4pPr>
            <a:lvl5pPr algn="r" rtl="1">
              <a:defRPr sz="1400">
                <a:cs typeface="B Nazanin" panose="00000400000000000000" pitchFamily="2" charset="-78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874059"/>
            <a:ext cx="1051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1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9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9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0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6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4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8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7.wmf"/><Relationship Id="rId22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0.png"/><Relationship Id="rId4" Type="http://schemas.openxmlformats.org/officeDocument/2006/relationships/image" Target="../media/image56.wmf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30.wmf"/><Relationship Id="rId3" Type="http://schemas.openxmlformats.org/officeDocument/2006/relationships/image" Target="../media/image65.png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3.wmf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5.png"/><Relationship Id="rId7" Type="http://schemas.openxmlformats.org/officeDocument/2006/relationships/image" Target="../media/image68.wmf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84.wmf"/><Relationship Id="rId3" Type="http://schemas.openxmlformats.org/officeDocument/2006/relationships/oleObject" Target="../embeddings/oleObject66.bin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3.wmf"/><Relationship Id="rId5" Type="http://schemas.openxmlformats.org/officeDocument/2006/relationships/image" Target="../media/image85.png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81.wmf"/><Relationship Id="rId9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9.wmf"/><Relationship Id="rId3" Type="http://schemas.openxmlformats.org/officeDocument/2006/relationships/oleObject" Target="../embeddings/oleObject73.bin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8.wmf"/><Relationship Id="rId5" Type="http://schemas.openxmlformats.org/officeDocument/2006/relationships/image" Target="../media/image85.png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81.wmf"/><Relationship Id="rId9" Type="http://schemas.openxmlformats.org/officeDocument/2006/relationships/image" Target="../media/image8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9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5.pn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92.wmf"/><Relationship Id="rId10" Type="http://schemas.openxmlformats.org/officeDocument/2006/relationships/image" Target="../media/image94.wmf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99.jpe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94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9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4.wmf"/><Relationship Id="rId3" Type="http://schemas.openxmlformats.org/officeDocument/2006/relationships/image" Target="../media/image106.png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9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110.png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0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5.bin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2.wmf"/><Relationship Id="rId11" Type="http://schemas.openxmlformats.org/officeDocument/2006/relationships/image" Target="../media/image114.wmf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98.bin"/><Relationship Id="rId4" Type="http://schemas.openxmlformats.org/officeDocument/2006/relationships/image" Target="../media/image111.wmf"/><Relationship Id="rId9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20.wmf"/><Relationship Id="rId3" Type="http://schemas.openxmlformats.org/officeDocument/2006/relationships/image" Target="../media/image95.png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1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oleObject" Target="../embeddings/oleObject104.bin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8.wmf"/><Relationship Id="rId14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8.png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26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1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3.wmf"/><Relationship Id="rId3" Type="http://schemas.openxmlformats.org/officeDocument/2006/relationships/image" Target="../media/image26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2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Traffic" panose="00000400000000000000" pitchFamily="2" charset="-78"/>
              </a:rPr>
              <a:t>استاد درس: دکتر محمدایمان خداکرمی</a:t>
            </a:r>
          </a:p>
          <a:p>
            <a:r>
              <a:rPr lang="fa-IR" dirty="0" smtClean="0">
                <a:cs typeface="B Traffic" panose="00000400000000000000" pitchFamily="2" charset="-78"/>
              </a:rPr>
              <a:t>نیمسال اول 00-99</a:t>
            </a:r>
            <a:endParaRPr lang="en-US" dirty="0">
              <a:cs typeface="B Traffic" panose="000004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اصول مهندسی زلزله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7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الف- ارتعاش اجباری</a:t>
            </a:r>
            <a:r>
              <a:rPr lang="en-US" dirty="0" smtClean="0"/>
              <a:t> </a:t>
            </a:r>
            <a:r>
              <a:rPr lang="fa-IR" dirty="0" smtClean="0"/>
              <a:t> تحت بارکذاری هارمونیک 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fa-IR" dirty="0" smtClean="0"/>
              <a:t>الف-1: سیستم بدون میرایی (</a:t>
            </a:r>
            <a:r>
              <a:rPr lang="en-US" dirty="0" smtClean="0"/>
              <a:t>c=0</a:t>
            </a:r>
            <a:r>
              <a:rPr lang="fa-IR" dirty="0" smtClean="0"/>
              <a:t>)</a:t>
            </a:r>
            <a:endParaRPr lang="en-US" dirty="0"/>
          </a:p>
          <a:p>
            <a:pPr marL="457200" indent="0">
              <a:buNone/>
            </a:pPr>
            <a:r>
              <a:rPr lang="fa-IR" dirty="0" smtClean="0"/>
              <a:t>شرایط اولیه</a:t>
            </a:r>
            <a:r>
              <a:rPr lang="en-US" dirty="0" smtClean="0"/>
              <a:t>:</a:t>
            </a:r>
          </a:p>
          <a:p>
            <a:pPr marL="4572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1008056"/>
          <a:ext cx="29448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5" name="Equation" r:id="rId3" imgW="1739880" imgH="203040" progId="Equation.3">
                  <p:embed/>
                </p:oleObj>
              </mc:Choice>
              <mc:Fallback>
                <p:oleObj name="Equation" r:id="rId3" imgW="1739880" imgH="2030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08056"/>
                        <a:ext cx="2944812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764124"/>
              </p:ext>
            </p:extLst>
          </p:nvPr>
        </p:nvGraphicFramePr>
        <p:xfrm>
          <a:off x="538163" y="2532063"/>
          <a:ext cx="68326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6" name="Equation" r:id="rId5" imgW="4038480" imgH="203040" progId="Equation.3">
                  <p:embed/>
                </p:oleObj>
              </mc:Choice>
              <mc:Fallback>
                <p:oleObj name="Equation" r:id="rId5" imgW="4038480" imgH="2030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163" y="2532063"/>
                        <a:ext cx="6832600" cy="3444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880475" y="2550045"/>
          <a:ext cx="1106488" cy="65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" name="Equation" r:id="rId7" imgW="774360" imgH="457200" progId="Equation.3">
                  <p:embed/>
                </p:oleObj>
              </mc:Choice>
              <mc:Fallback>
                <p:oleObj name="Equation" r:id="rId7" imgW="77436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80475" y="2550045"/>
                        <a:ext cx="1106488" cy="65300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28800"/>
              </p:ext>
            </p:extLst>
          </p:nvPr>
        </p:nvGraphicFramePr>
        <p:xfrm>
          <a:off x="7876466" y="1701726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" name="Equation" r:id="rId9" imgW="533160" imgH="203040" progId="Equation.3">
                  <p:embed/>
                </p:oleObj>
              </mc:Choice>
              <mc:Fallback>
                <p:oleObj name="Equation" r:id="rId9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6466" y="1701726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59739"/>
              </p:ext>
            </p:extLst>
          </p:nvPr>
        </p:nvGraphicFramePr>
        <p:xfrm>
          <a:off x="538163" y="3091702"/>
          <a:ext cx="52244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9" name="Equation" r:id="rId11" imgW="3085920" imgH="228600" progId="Equation.3">
                  <p:embed/>
                </p:oleObj>
              </mc:Choice>
              <mc:Fallback>
                <p:oleObj name="Equation" r:id="rId11" imgW="308592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8163" y="3091702"/>
                        <a:ext cx="5224463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31109"/>
              </p:ext>
            </p:extLst>
          </p:nvPr>
        </p:nvGraphicFramePr>
        <p:xfrm>
          <a:off x="2365375" y="1150938"/>
          <a:ext cx="193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65375" y="1150938"/>
                        <a:ext cx="19367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96083"/>
              </p:ext>
            </p:extLst>
          </p:nvPr>
        </p:nvGraphicFramePr>
        <p:xfrm>
          <a:off x="409575" y="3727053"/>
          <a:ext cx="109442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" name="Equation" r:id="rId15" imgW="6464160" imgH="253800" progId="Equation.3">
                  <p:embed/>
                </p:oleObj>
              </mc:Choice>
              <mc:Fallback>
                <p:oleObj name="Equation" r:id="rId15" imgW="6464160" imgH="2538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9575" y="3727053"/>
                        <a:ext cx="10944225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112824"/>
              </p:ext>
            </p:extLst>
          </p:nvPr>
        </p:nvGraphicFramePr>
        <p:xfrm>
          <a:off x="505619" y="4376714"/>
          <a:ext cx="3719512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2" name="Equation" r:id="rId17" imgW="2197080" imgH="1422360" progId="Equation.3">
                  <p:embed/>
                </p:oleObj>
              </mc:Choice>
              <mc:Fallback>
                <p:oleObj name="Equation" r:id="rId17" imgW="2197080" imgH="142236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5619" y="4376714"/>
                        <a:ext cx="3719512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15021"/>
              </p:ext>
            </p:extLst>
          </p:nvPr>
        </p:nvGraphicFramePr>
        <p:xfrm>
          <a:off x="5387101" y="4713779"/>
          <a:ext cx="4978730" cy="114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3" name="Equation" r:id="rId19" imgW="3263760" imgH="749160" progId="Equation.3">
                  <p:embed/>
                </p:oleObj>
              </mc:Choice>
              <mc:Fallback>
                <p:oleObj name="Equation" r:id="rId19" imgW="326376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87101" y="4713779"/>
                        <a:ext cx="4978730" cy="1142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7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79333"/>
              </p:ext>
            </p:extLst>
          </p:nvPr>
        </p:nvGraphicFramePr>
        <p:xfrm>
          <a:off x="838200" y="1028883"/>
          <a:ext cx="4978730" cy="114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" name="Equation" r:id="rId3" imgW="3263760" imgH="749160" progId="Equation.3">
                  <p:embed/>
                </p:oleObj>
              </mc:Choice>
              <mc:Fallback>
                <p:oleObj name="Equation" r:id="rId3" imgW="3263760" imgH="7491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28883"/>
                        <a:ext cx="4978730" cy="1142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95300"/>
              </p:ext>
            </p:extLst>
          </p:nvPr>
        </p:nvGraphicFramePr>
        <p:xfrm>
          <a:off x="838200" y="2393919"/>
          <a:ext cx="532765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" name="Equation" r:id="rId5" imgW="3848040" imgH="1269720" progId="Equation.3">
                  <p:embed/>
                </p:oleObj>
              </mc:Choice>
              <mc:Fallback>
                <p:oleObj name="Equation" r:id="rId5" imgW="3848040" imgH="126972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393919"/>
                        <a:ext cx="5327650" cy="175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33803"/>
              </p:ext>
            </p:extLst>
          </p:nvPr>
        </p:nvGraphicFramePr>
        <p:xfrm>
          <a:off x="838200" y="4151282"/>
          <a:ext cx="66436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" name="Equation" r:id="rId7" imgW="4356000" imgH="774360" progId="Equation.3">
                  <p:embed/>
                </p:oleObj>
              </mc:Choice>
              <mc:Fallback>
                <p:oleObj name="Equation" r:id="rId7" imgW="4356000" imgH="7743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4151282"/>
                        <a:ext cx="6643688" cy="11811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349922" y="4039737"/>
            <a:ext cx="2238233" cy="1473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0688" y="4042009"/>
            <a:ext cx="3862967" cy="1473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61243"/>
              </p:ext>
            </p:extLst>
          </p:nvPr>
        </p:nvGraphicFramePr>
        <p:xfrm>
          <a:off x="8184367" y="1137882"/>
          <a:ext cx="3384913" cy="12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" name="Equation" r:id="rId9" imgW="2019240" imgH="749160" progId="Equation.3">
                  <p:embed/>
                </p:oleObj>
              </mc:Choice>
              <mc:Fallback>
                <p:oleObj name="Equation" r:id="rId9" imgW="201924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84367" y="1137882"/>
                        <a:ext cx="3384913" cy="1256037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63647"/>
              </p:ext>
            </p:extLst>
          </p:nvPr>
        </p:nvGraphicFramePr>
        <p:xfrm>
          <a:off x="8289925" y="2965617"/>
          <a:ext cx="306387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" name="Equation" r:id="rId11" imgW="1828800" imgH="1803240" progId="Equation.3">
                  <p:embed/>
                </p:oleObj>
              </mc:Choice>
              <mc:Fallback>
                <p:oleObj name="Equation" r:id="rId11" imgW="1828800" imgH="180324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89925" y="2965617"/>
                        <a:ext cx="3063875" cy="302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9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84842"/>
              </p:ext>
            </p:extLst>
          </p:nvPr>
        </p:nvGraphicFramePr>
        <p:xfrm>
          <a:off x="838200" y="1051044"/>
          <a:ext cx="5085899" cy="211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2" name="Equation" r:id="rId3" imgW="4241520" imgH="1498320" progId="Equation.3">
                  <p:embed/>
                </p:oleObj>
              </mc:Choice>
              <mc:Fallback>
                <p:oleObj name="Equation" r:id="rId3" imgW="4241520" imgH="149832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51044"/>
                        <a:ext cx="5085899" cy="2119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19183"/>
              </p:ext>
            </p:extLst>
          </p:nvPr>
        </p:nvGraphicFramePr>
        <p:xfrm>
          <a:off x="377599" y="3414424"/>
          <a:ext cx="6007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" name="Equation" r:id="rId5" imgW="3149280" imgH="1549080" progId="Equation.3">
                  <p:embed/>
                </p:oleObj>
              </mc:Choice>
              <mc:Fallback>
                <p:oleObj name="Equation" r:id="rId5" imgW="3149280" imgH="154908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599" y="3414424"/>
                        <a:ext cx="60071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051" y="2110624"/>
            <a:ext cx="5254387" cy="381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57767" y="4572001"/>
            <a:ext cx="1956179" cy="941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287904" y="2019869"/>
            <a:ext cx="4490114" cy="1897038"/>
          </a:xfrm>
          <a:custGeom>
            <a:avLst/>
            <a:gdLst>
              <a:gd name="connsiteX0" fmla="*/ 0 w 4490114"/>
              <a:gd name="connsiteY0" fmla="*/ 1897038 h 1897038"/>
              <a:gd name="connsiteX1" fmla="*/ 1856096 w 4490114"/>
              <a:gd name="connsiteY1" fmla="*/ 1105468 h 1897038"/>
              <a:gd name="connsiteX2" fmla="*/ 4490114 w 4490114"/>
              <a:gd name="connsiteY2" fmla="*/ 0 h 189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0114" h="1897038">
                <a:moveTo>
                  <a:pt x="0" y="1897038"/>
                </a:moveTo>
                <a:lnTo>
                  <a:pt x="1856096" y="1105468"/>
                </a:lnTo>
                <a:lnTo>
                  <a:pt x="449011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74257" y="3971499"/>
            <a:ext cx="4708477" cy="2033516"/>
          </a:xfrm>
          <a:custGeom>
            <a:avLst/>
            <a:gdLst>
              <a:gd name="connsiteX0" fmla="*/ 0 w 4708477"/>
              <a:gd name="connsiteY0" fmla="*/ 0 h 2033516"/>
              <a:gd name="connsiteX1" fmla="*/ 2156346 w 4708477"/>
              <a:gd name="connsiteY1" fmla="*/ 928047 h 2033516"/>
              <a:gd name="connsiteX2" fmla="*/ 4708477 w 4708477"/>
              <a:gd name="connsiteY2" fmla="*/ 2033516 h 20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8477" h="2033516">
                <a:moveTo>
                  <a:pt x="0" y="0"/>
                </a:moveTo>
                <a:lnTo>
                  <a:pt x="2156346" y="928047"/>
                </a:lnTo>
                <a:lnTo>
                  <a:pt x="4708477" y="203351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الف- ارتعاش اجباری</a:t>
            </a:r>
            <a:r>
              <a:rPr lang="en-US" dirty="0" smtClean="0"/>
              <a:t> </a:t>
            </a:r>
            <a:r>
              <a:rPr lang="fa-IR" dirty="0" smtClean="0"/>
              <a:t> تحت بارکذاری هارمونیک 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fa-IR" dirty="0" smtClean="0"/>
              <a:t>الف-1: سیستم میرا (</a:t>
            </a:r>
            <a:r>
              <a:rPr lang="en-US" dirty="0" smtClean="0"/>
              <a:t>        </a:t>
            </a:r>
            <a:r>
              <a:rPr lang="fa-IR" dirty="0" smtClean="0"/>
              <a:t>)</a:t>
            </a:r>
            <a:endParaRPr lang="en-US" dirty="0"/>
          </a:p>
          <a:p>
            <a:pPr marL="457200" indent="0">
              <a:buNone/>
            </a:pPr>
            <a:r>
              <a:rPr lang="fa-IR" dirty="0" smtClean="0"/>
              <a:t>شرایط اولیه</a:t>
            </a:r>
            <a:r>
              <a:rPr lang="en-US" dirty="0" smtClean="0"/>
              <a:t>:</a:t>
            </a:r>
          </a:p>
          <a:p>
            <a:pPr marL="4572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98859"/>
              </p:ext>
            </p:extLst>
          </p:nvPr>
        </p:nvGraphicFramePr>
        <p:xfrm>
          <a:off x="838200" y="1008056"/>
          <a:ext cx="29448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6" name="Equation" r:id="rId3" imgW="1739880" imgH="203040" progId="Equation.3">
                  <p:embed/>
                </p:oleObj>
              </mc:Choice>
              <mc:Fallback>
                <p:oleObj name="Equation" r:id="rId3" imgW="1739880" imgH="2030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08056"/>
                        <a:ext cx="2944812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7656"/>
              </p:ext>
            </p:extLst>
          </p:nvPr>
        </p:nvGraphicFramePr>
        <p:xfrm>
          <a:off x="409575" y="2501185"/>
          <a:ext cx="73914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7" name="Equation" r:id="rId5" imgW="4368600" imgH="203040" progId="Equation.3">
                  <p:embed/>
                </p:oleObj>
              </mc:Choice>
              <mc:Fallback>
                <p:oleObj name="Equation" r:id="rId5" imgW="4368600" imgH="2030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501185"/>
                        <a:ext cx="7391400" cy="3444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880475" y="2550045"/>
          <a:ext cx="1106488" cy="65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8" name="Equation" r:id="rId7" imgW="774360" imgH="457200" progId="Equation.3">
                  <p:embed/>
                </p:oleObj>
              </mc:Choice>
              <mc:Fallback>
                <p:oleObj name="Equation" r:id="rId7" imgW="77436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80475" y="2550045"/>
                        <a:ext cx="1106488" cy="65300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876466" y="1701726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9" name="Equation" r:id="rId9" imgW="533160" imgH="203040" progId="Equation.3">
                  <p:embed/>
                </p:oleObj>
              </mc:Choice>
              <mc:Fallback>
                <p:oleObj name="Equation" r:id="rId9" imgW="533160" imgH="2030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6466" y="1701726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258248"/>
              </p:ext>
            </p:extLst>
          </p:nvPr>
        </p:nvGraphicFramePr>
        <p:xfrm>
          <a:off x="409575" y="3055040"/>
          <a:ext cx="5999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0" name="Equation" r:id="rId11" imgW="3543120" imgH="228600" progId="Equation.3">
                  <p:embed/>
                </p:oleObj>
              </mc:Choice>
              <mc:Fallback>
                <p:oleObj name="Equation" r:id="rId11" imgW="3543120" imgH="228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9575" y="3055040"/>
                        <a:ext cx="5999162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365375" y="1150938"/>
          <a:ext cx="193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1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65375" y="1150938"/>
                        <a:ext cx="19367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217218"/>
              </p:ext>
            </p:extLst>
          </p:nvPr>
        </p:nvGraphicFramePr>
        <p:xfrm>
          <a:off x="709613" y="3533775"/>
          <a:ext cx="1034256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2" name="Equation" r:id="rId15" imgW="6108480" imgH="482400" progId="Equation.3">
                  <p:embed/>
                </p:oleObj>
              </mc:Choice>
              <mc:Fallback>
                <p:oleObj name="Equation" r:id="rId15" imgW="6108480" imgH="4824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9613" y="3533775"/>
                        <a:ext cx="1034256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033377"/>
              </p:ext>
            </p:extLst>
          </p:nvPr>
        </p:nvGraphicFramePr>
        <p:xfrm>
          <a:off x="648413" y="4640363"/>
          <a:ext cx="3116263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3" name="Equation" r:id="rId17" imgW="1841400" imgH="1295280" progId="Equation.3">
                  <p:embed/>
                </p:oleObj>
              </mc:Choice>
              <mc:Fallback>
                <p:oleObj name="Equation" r:id="rId17" imgW="1841400" imgH="129528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8413" y="4640363"/>
                        <a:ext cx="3116263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23104"/>
              </p:ext>
            </p:extLst>
          </p:nvPr>
        </p:nvGraphicFramePr>
        <p:xfrm>
          <a:off x="4959350" y="4742657"/>
          <a:ext cx="63944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4" name="Equation" r:id="rId19" imgW="4190760" imgH="228600" progId="Equation.3">
                  <p:embed/>
                </p:oleObj>
              </mc:Choice>
              <mc:Fallback>
                <p:oleObj name="Equation" r:id="rId19" imgW="419076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59350" y="4742657"/>
                        <a:ext cx="6394450" cy="3476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81940"/>
              </p:ext>
            </p:extLst>
          </p:nvPr>
        </p:nvGraphicFramePr>
        <p:xfrm>
          <a:off x="9121122" y="2030676"/>
          <a:ext cx="342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5" name="Equation" r:id="rId21" imgW="342720" imgH="177480" progId="Equation.3">
                  <p:embed/>
                </p:oleObj>
              </mc:Choice>
              <mc:Fallback>
                <p:oleObj name="Equation" r:id="rId21" imgW="342720" imgH="1774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121122" y="2030676"/>
                        <a:ext cx="3429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9242567" y="4566490"/>
            <a:ext cx="2238233" cy="687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73333" y="4540033"/>
            <a:ext cx="3862967" cy="881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96989"/>
              </p:ext>
            </p:extLst>
          </p:nvPr>
        </p:nvGraphicFramePr>
        <p:xfrm>
          <a:off x="616743" y="1123156"/>
          <a:ext cx="5267326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" name="Equation" r:id="rId3" imgW="3454200" imgH="304560" progId="Equation.3">
                  <p:embed/>
                </p:oleObj>
              </mc:Choice>
              <mc:Fallback>
                <p:oleObj name="Equation" r:id="rId3" imgW="3454200" imgH="3045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743" y="1123156"/>
                        <a:ext cx="5267326" cy="4635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77180"/>
              </p:ext>
            </p:extLst>
          </p:nvPr>
        </p:nvGraphicFramePr>
        <p:xfrm>
          <a:off x="744538" y="1903413"/>
          <a:ext cx="66833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" name="Equation" r:id="rId5" imgW="3949560" imgH="545760" progId="Equation.3">
                  <p:embed/>
                </p:oleObj>
              </mc:Choice>
              <mc:Fallback>
                <p:oleObj name="Equation" r:id="rId5" imgW="3949560" imgH="54576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538" y="1903413"/>
                        <a:ext cx="668337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520645"/>
              </p:ext>
            </p:extLst>
          </p:nvPr>
        </p:nvGraphicFramePr>
        <p:xfrm>
          <a:off x="715963" y="3028950"/>
          <a:ext cx="242252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" name="Equation" r:id="rId7" imgW="2019240" imgH="1269720" progId="Equation.3">
                  <p:embed/>
                </p:oleObj>
              </mc:Choice>
              <mc:Fallback>
                <p:oleObj name="Equation" r:id="rId7" imgW="2019240" imgH="126972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5963" y="3028950"/>
                        <a:ext cx="2422525" cy="179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795993"/>
            <a:ext cx="5517107" cy="38100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6755642" y="2884990"/>
            <a:ext cx="5322627" cy="1782544"/>
          </a:xfrm>
          <a:custGeom>
            <a:avLst/>
            <a:gdLst>
              <a:gd name="connsiteX0" fmla="*/ 0 w 5322627"/>
              <a:gd name="connsiteY0" fmla="*/ 1782544 h 1782544"/>
              <a:gd name="connsiteX1" fmla="*/ 1282889 w 5322627"/>
              <a:gd name="connsiteY1" fmla="*/ 649780 h 1782544"/>
              <a:gd name="connsiteX2" fmla="*/ 3152633 w 5322627"/>
              <a:gd name="connsiteY2" fmla="*/ 76574 h 1782544"/>
              <a:gd name="connsiteX3" fmla="*/ 5322627 w 5322627"/>
              <a:gd name="connsiteY3" fmla="*/ 21983 h 178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2627" h="1782544">
                <a:moveTo>
                  <a:pt x="0" y="1782544"/>
                </a:moveTo>
                <a:cubicBezTo>
                  <a:pt x="378725" y="1358326"/>
                  <a:pt x="757450" y="934108"/>
                  <a:pt x="1282889" y="649780"/>
                </a:cubicBezTo>
                <a:cubicBezTo>
                  <a:pt x="1808328" y="365452"/>
                  <a:pt x="2479343" y="181207"/>
                  <a:pt x="3152633" y="76574"/>
                </a:cubicBezTo>
                <a:cubicBezTo>
                  <a:pt x="3825923" y="-28059"/>
                  <a:pt x="4574275" y="-3038"/>
                  <a:pt x="5322627" y="21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69290" y="4708478"/>
            <a:ext cx="5240740" cy="1834316"/>
          </a:xfrm>
          <a:custGeom>
            <a:avLst/>
            <a:gdLst>
              <a:gd name="connsiteX0" fmla="*/ 0 w 5240740"/>
              <a:gd name="connsiteY0" fmla="*/ 0 h 1834316"/>
              <a:gd name="connsiteX1" fmla="*/ 1009934 w 5240740"/>
              <a:gd name="connsiteY1" fmla="*/ 941695 h 1834316"/>
              <a:gd name="connsiteX2" fmla="*/ 2852382 w 5240740"/>
              <a:gd name="connsiteY2" fmla="*/ 1719618 h 1834316"/>
              <a:gd name="connsiteX3" fmla="*/ 5240740 w 5240740"/>
              <a:gd name="connsiteY3" fmla="*/ 1815152 h 18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40" h="1834316">
                <a:moveTo>
                  <a:pt x="0" y="0"/>
                </a:moveTo>
                <a:cubicBezTo>
                  <a:pt x="267268" y="327546"/>
                  <a:pt x="534537" y="655092"/>
                  <a:pt x="1009934" y="941695"/>
                </a:cubicBezTo>
                <a:cubicBezTo>
                  <a:pt x="1485331" y="1228298"/>
                  <a:pt x="2147248" y="1574042"/>
                  <a:pt x="2852382" y="1719618"/>
                </a:cubicBezTo>
                <a:cubicBezTo>
                  <a:pt x="3557516" y="1865194"/>
                  <a:pt x="4399128" y="1840173"/>
                  <a:pt x="5240740" y="18151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178" y="2855645"/>
            <a:ext cx="5442456" cy="39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مثال- سیستم یک درجه آزاد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45"/>
          <a:stretch/>
        </p:blipFill>
        <p:spPr>
          <a:xfrm>
            <a:off x="955342" y="1249300"/>
            <a:ext cx="3016156" cy="205751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96631"/>
              </p:ext>
            </p:extLst>
          </p:nvPr>
        </p:nvGraphicFramePr>
        <p:xfrm>
          <a:off x="5287748" y="1249300"/>
          <a:ext cx="1740849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7" name="Equation" r:id="rId4" imgW="1015920" imgH="1320480" progId="Equation.3">
                  <p:embed/>
                </p:oleObj>
              </mc:Choice>
              <mc:Fallback>
                <p:oleObj name="Equation" r:id="rId4" imgW="1015920" imgH="1320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7748" y="1249300"/>
                        <a:ext cx="1740849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131580"/>
              </p:ext>
            </p:extLst>
          </p:nvPr>
        </p:nvGraphicFramePr>
        <p:xfrm>
          <a:off x="7880375" y="1249300"/>
          <a:ext cx="37401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8" name="Equation" r:id="rId6" imgW="2209680" imgH="431640" progId="Equation.3">
                  <p:embed/>
                </p:oleObj>
              </mc:Choice>
              <mc:Fallback>
                <p:oleObj name="Equation" r:id="rId6" imgW="2209680" imgH="431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80375" y="1249300"/>
                        <a:ext cx="374015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601803"/>
              </p:ext>
            </p:extLst>
          </p:nvPr>
        </p:nvGraphicFramePr>
        <p:xfrm>
          <a:off x="5994400" y="4210050"/>
          <a:ext cx="58435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" name="Equation" r:id="rId8" imgW="3085920" imgH="228600" progId="Equation.3">
                  <p:embed/>
                </p:oleObj>
              </mc:Choice>
              <mc:Fallback>
                <p:oleObj name="Equation" r:id="rId8" imgW="3085920" imgH="228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4400" y="4210050"/>
                        <a:ext cx="5843588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50628"/>
              </p:ext>
            </p:extLst>
          </p:nvPr>
        </p:nvGraphicFramePr>
        <p:xfrm>
          <a:off x="7880375" y="2278056"/>
          <a:ext cx="35909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" name="Equation" r:id="rId10" imgW="2120760" imgH="965160" progId="Equation.3">
                  <p:embed/>
                </p:oleObj>
              </mc:Choice>
              <mc:Fallback>
                <p:oleObj name="Equation" r:id="rId10" imgW="2120760" imgH="96516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80375" y="2278056"/>
                        <a:ext cx="3590925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51293"/>
              </p:ext>
            </p:extLst>
          </p:nvPr>
        </p:nvGraphicFramePr>
        <p:xfrm>
          <a:off x="2647276" y="1067053"/>
          <a:ext cx="6037771" cy="91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1" name="Equation" r:id="rId12" imgW="3187440" imgH="482400" progId="Equation.3">
                  <p:embed/>
                </p:oleObj>
              </mc:Choice>
              <mc:Fallback>
                <p:oleObj name="Equation" r:id="rId12" imgW="3187440" imgH="4824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7276" y="1067053"/>
                        <a:ext cx="6037771" cy="914085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873" y="3306813"/>
            <a:ext cx="4499911" cy="33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مثال- سیستم یک درجه آزاد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45"/>
          <a:stretch/>
        </p:blipFill>
        <p:spPr>
          <a:xfrm>
            <a:off x="955342" y="1249300"/>
            <a:ext cx="3016156" cy="205751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92521"/>
              </p:ext>
            </p:extLst>
          </p:nvPr>
        </p:nvGraphicFramePr>
        <p:xfrm>
          <a:off x="5222875" y="1249363"/>
          <a:ext cx="18700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" name="Equation" r:id="rId4" imgW="1091880" imgH="1320480" progId="Equation.3">
                  <p:embed/>
                </p:oleObj>
              </mc:Choice>
              <mc:Fallback>
                <p:oleObj name="Equation" r:id="rId4" imgW="1091880" imgH="132048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2875" y="1249363"/>
                        <a:ext cx="1870075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22000"/>
              </p:ext>
            </p:extLst>
          </p:nvPr>
        </p:nvGraphicFramePr>
        <p:xfrm>
          <a:off x="7816850" y="1249363"/>
          <a:ext cx="38687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" name="Equation" r:id="rId6" imgW="2286000" imgH="431640" progId="Equation.3">
                  <p:embed/>
                </p:oleObj>
              </mc:Choice>
              <mc:Fallback>
                <p:oleObj name="Equation" r:id="rId6" imgW="2286000" imgH="43164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6850" y="1249363"/>
                        <a:ext cx="386873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566863"/>
              </p:ext>
            </p:extLst>
          </p:nvPr>
        </p:nvGraphicFramePr>
        <p:xfrm>
          <a:off x="6562725" y="4100513"/>
          <a:ext cx="54832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" name="Equation" r:id="rId8" imgW="2895480" imgH="228600" progId="Equation.3">
                  <p:embed/>
                </p:oleObj>
              </mc:Choice>
              <mc:Fallback>
                <p:oleObj name="Equation" r:id="rId8" imgW="2895480" imgH="2286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62725" y="4100513"/>
                        <a:ext cx="5483225" cy="43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836062"/>
              </p:ext>
            </p:extLst>
          </p:nvPr>
        </p:nvGraphicFramePr>
        <p:xfrm>
          <a:off x="7945438" y="2278063"/>
          <a:ext cx="34607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" name="Equation" r:id="rId10" imgW="2044440" imgH="965160" progId="Equation.3">
                  <p:embed/>
                </p:oleObj>
              </mc:Choice>
              <mc:Fallback>
                <p:oleObj name="Equation" r:id="rId10" imgW="2044440" imgH="96516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45438" y="2278063"/>
                        <a:ext cx="3460750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445" y="3564650"/>
            <a:ext cx="3243950" cy="32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تعیین سختی سیسیتم های سازه ای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8173" y="1455255"/>
            <a:ext cx="0" cy="16513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3106634"/>
            <a:ext cx="4310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0474" y="1457530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6394" y="1336970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87103" y="1375638"/>
            <a:ext cx="9553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1209" y="1375181"/>
            <a:ext cx="9553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51470" y="1371287"/>
            <a:ext cx="9553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61577" y="1439333"/>
            <a:ext cx="379619" cy="1662545"/>
          </a:xfrm>
          <a:custGeom>
            <a:avLst/>
            <a:gdLst>
              <a:gd name="connsiteX0" fmla="*/ 19078 w 379619"/>
              <a:gd name="connsiteY0" fmla="*/ 1662545 h 1662545"/>
              <a:gd name="connsiteX1" fmla="*/ 32932 w 379619"/>
              <a:gd name="connsiteY1" fmla="*/ 1011382 h 1662545"/>
              <a:gd name="connsiteX2" fmla="*/ 323878 w 379619"/>
              <a:gd name="connsiteY2" fmla="*/ 471055 h 1662545"/>
              <a:gd name="connsiteX3" fmla="*/ 379296 w 379619"/>
              <a:gd name="connsiteY3" fmla="*/ 0 h 16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19" h="1662545">
                <a:moveTo>
                  <a:pt x="19078" y="1662545"/>
                </a:moveTo>
                <a:cubicBezTo>
                  <a:pt x="605" y="1436254"/>
                  <a:pt x="-17868" y="1209964"/>
                  <a:pt x="32932" y="1011382"/>
                </a:cubicBezTo>
                <a:cubicBezTo>
                  <a:pt x="83732" y="812800"/>
                  <a:pt x="266151" y="639619"/>
                  <a:pt x="323878" y="471055"/>
                </a:cubicBezTo>
                <a:cubicBezTo>
                  <a:pt x="381605" y="302491"/>
                  <a:pt x="380450" y="151245"/>
                  <a:pt x="379296" y="0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13688"/>
              </p:ext>
            </p:extLst>
          </p:nvPr>
        </p:nvGraphicFramePr>
        <p:xfrm>
          <a:off x="561886" y="3396359"/>
          <a:ext cx="918646" cy="59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0" name="Equation" r:id="rId3" imgW="609480" imgH="393480" progId="Equation.3">
                  <p:embed/>
                </p:oleObj>
              </mc:Choice>
              <mc:Fallback>
                <p:oleObj name="Equation" r:id="rId3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886" y="3396359"/>
                        <a:ext cx="918646" cy="59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3294903" y="1455251"/>
            <a:ext cx="0" cy="16513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57204" y="1457526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3124" y="1336966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103833" y="1375634"/>
            <a:ext cx="9553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37939" y="1375177"/>
            <a:ext cx="9553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68200" y="1371283"/>
            <a:ext cx="9553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663122"/>
              </p:ext>
            </p:extLst>
          </p:nvPr>
        </p:nvGraphicFramePr>
        <p:xfrm>
          <a:off x="2825750" y="3396721"/>
          <a:ext cx="8223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1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5750" y="3396721"/>
                        <a:ext cx="82232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Isosceles Triangle 28"/>
          <p:cNvSpPr/>
          <p:nvPr/>
        </p:nvSpPr>
        <p:spPr>
          <a:xfrm>
            <a:off x="3197918" y="3101878"/>
            <a:ext cx="209263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297382" y="1467042"/>
            <a:ext cx="374073" cy="1620982"/>
          </a:xfrm>
          <a:custGeom>
            <a:avLst/>
            <a:gdLst>
              <a:gd name="connsiteX0" fmla="*/ 0 w 374073"/>
              <a:gd name="connsiteY0" fmla="*/ 1620982 h 1620982"/>
              <a:gd name="connsiteX1" fmla="*/ 304800 w 374073"/>
              <a:gd name="connsiteY1" fmla="*/ 1136073 h 1620982"/>
              <a:gd name="connsiteX2" fmla="*/ 374073 w 374073"/>
              <a:gd name="connsiteY2" fmla="*/ 0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073" h="1620982">
                <a:moveTo>
                  <a:pt x="0" y="1620982"/>
                </a:moveTo>
                <a:cubicBezTo>
                  <a:pt x="121227" y="1513609"/>
                  <a:pt x="242455" y="1406237"/>
                  <a:pt x="304800" y="1136073"/>
                </a:cubicBezTo>
                <a:cubicBezTo>
                  <a:pt x="367146" y="865909"/>
                  <a:pt x="370609" y="432954"/>
                  <a:pt x="374073" y="0"/>
                </a:cubicBezTo>
              </a:path>
            </a:pathLst>
          </a:custGeom>
          <a:ln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456211" y="1469101"/>
            <a:ext cx="0" cy="16513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873379"/>
              </p:ext>
            </p:extLst>
          </p:nvPr>
        </p:nvGraphicFramePr>
        <p:xfrm>
          <a:off x="5170778" y="3572933"/>
          <a:ext cx="5365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2" name="Equation" r:id="rId7" imgW="355320" imgH="177480" progId="Equation.3">
                  <p:embed/>
                </p:oleObj>
              </mc:Choice>
              <mc:Fallback>
                <p:oleObj name="Equation" r:id="rId7" imgW="355320" imgH="17748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0778" y="3572933"/>
                        <a:ext cx="53657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Isosceles Triangle 37"/>
          <p:cNvSpPr/>
          <p:nvPr/>
        </p:nvSpPr>
        <p:spPr>
          <a:xfrm>
            <a:off x="5359226" y="3115728"/>
            <a:ext cx="209263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10800000">
            <a:off x="5331514" y="1360092"/>
            <a:ext cx="256193" cy="1762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248289" y="1267687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0"/>
            <a:endCxn id="38" idx="0"/>
          </p:cNvCxnSpPr>
          <p:nvPr/>
        </p:nvCxnSpPr>
        <p:spPr>
          <a:xfrm>
            <a:off x="5463858" y="31157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0"/>
          </p:cNvCxnSpPr>
          <p:nvPr/>
        </p:nvCxnSpPr>
        <p:spPr>
          <a:xfrm flipV="1">
            <a:off x="5463858" y="1536303"/>
            <a:ext cx="521306" cy="157942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509164" y="1467042"/>
            <a:ext cx="762000" cy="1787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7368143" y="3254273"/>
            <a:ext cx="209263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10800000">
            <a:off x="8130122" y="1346233"/>
            <a:ext cx="256193" cy="1762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8046897" y="1253828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488504" y="1522444"/>
            <a:ext cx="1198296" cy="174568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35179"/>
              </p:ext>
            </p:extLst>
          </p:nvPr>
        </p:nvGraphicFramePr>
        <p:xfrm>
          <a:off x="6724650" y="3576108"/>
          <a:ext cx="14716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" name="Equation" r:id="rId9" imgW="977760" imgH="393480" progId="Equation.3">
                  <p:embed/>
                </p:oleObj>
              </mc:Choice>
              <mc:Fallback>
                <p:oleObj name="Equation" r:id="rId9" imgW="977760" imgH="39348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24650" y="3576108"/>
                        <a:ext cx="147161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/>
          <p:cNvCxnSpPr/>
          <p:nvPr/>
        </p:nvCxnSpPr>
        <p:spPr>
          <a:xfrm flipV="1">
            <a:off x="10028327" y="1453186"/>
            <a:ext cx="762000" cy="1787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>
            <a:off x="9887306" y="3240417"/>
            <a:ext cx="209263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729972" y="1352549"/>
            <a:ext cx="256193" cy="1762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10808115" y="1421520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0007667" y="1032244"/>
            <a:ext cx="782660" cy="222203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32769"/>
              </p:ext>
            </p:extLst>
          </p:nvPr>
        </p:nvGraphicFramePr>
        <p:xfrm>
          <a:off x="9263063" y="3561821"/>
          <a:ext cx="14335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" name="Equation" r:id="rId11" imgW="952200" imgH="393480" progId="Equation.3">
                  <p:embed/>
                </p:oleObj>
              </mc:Choice>
              <mc:Fallback>
                <p:oleObj name="Equation" r:id="rId11" imgW="952200" imgH="393480" progId="Equation.3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63063" y="3561821"/>
                        <a:ext cx="1433512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/>
          <p:nvPr/>
        </p:nvCxnSpPr>
        <p:spPr>
          <a:xfrm>
            <a:off x="1104349" y="4567900"/>
            <a:ext cx="0" cy="16513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435898"/>
              </p:ext>
            </p:extLst>
          </p:nvPr>
        </p:nvGraphicFramePr>
        <p:xfrm>
          <a:off x="1307029" y="5405490"/>
          <a:ext cx="7477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" name="Equation" r:id="rId13" imgW="495000" imgH="393480" progId="Equation.3">
                  <p:embed/>
                </p:oleObj>
              </mc:Choice>
              <mc:Fallback>
                <p:oleObj name="Equation" r:id="rId13" imgW="495000" imgH="39348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07029" y="5405490"/>
                        <a:ext cx="74771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Isosceles Triangle 64"/>
          <p:cNvSpPr/>
          <p:nvPr/>
        </p:nvSpPr>
        <p:spPr>
          <a:xfrm>
            <a:off x="1007364" y="6214527"/>
            <a:ext cx="209263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10800000">
            <a:off x="945786" y="4441954"/>
            <a:ext cx="256193" cy="1762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862561" y="4349549"/>
            <a:ext cx="43104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0"/>
            <a:endCxn id="65" idx="0"/>
          </p:cNvCxnSpPr>
          <p:nvPr/>
        </p:nvCxnSpPr>
        <p:spPr>
          <a:xfrm>
            <a:off x="1111996" y="62145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0"/>
          </p:cNvCxnSpPr>
          <p:nvPr/>
        </p:nvCxnSpPr>
        <p:spPr>
          <a:xfrm flipH="1" flipV="1">
            <a:off x="1104349" y="4226670"/>
            <a:ext cx="7647" cy="198785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794354" y="4772556"/>
            <a:ext cx="457200" cy="184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3794354" y="3988858"/>
            <a:ext cx="1376424" cy="78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200750" y="4022726"/>
            <a:ext cx="1376424" cy="78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251548" y="5834590"/>
            <a:ext cx="1376424" cy="78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568489" y="4033797"/>
            <a:ext cx="0" cy="1842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70778" y="4022726"/>
            <a:ext cx="397711" cy="11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431523" y="5489097"/>
            <a:ext cx="3326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</a:t>
            </a:r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28814"/>
              </p:ext>
            </p:extLst>
          </p:nvPr>
        </p:nvGraphicFramePr>
        <p:xfrm>
          <a:off x="6673326" y="4556904"/>
          <a:ext cx="3045874" cy="183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" name="Equation" r:id="rId15" imgW="1473120" imgH="888840" progId="Equation.3">
                  <p:embed/>
                </p:oleObj>
              </mc:Choice>
              <mc:Fallback>
                <p:oleObj name="Equation" r:id="rId15" imgW="1473120" imgH="88884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73326" y="4556904"/>
                        <a:ext cx="3045874" cy="183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محاسبه سختی سازه ها</a:t>
            </a:r>
            <a:endParaRPr lang="en-US" dirty="0"/>
          </a:p>
        </p:txBody>
      </p:sp>
      <p:pic>
        <p:nvPicPr>
          <p:cNvPr id="15362" name="Picture 2" descr="Role of compression diagonals in concentrically braced frames in moderate  seismicity: A full scale experimental study - ScienceDir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6"/>
          <a:stretch/>
        </p:blipFill>
        <p:spPr bwMode="auto">
          <a:xfrm>
            <a:off x="714375" y="1388533"/>
            <a:ext cx="6854825" cy="10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00136"/>
              </p:ext>
            </p:extLst>
          </p:nvPr>
        </p:nvGraphicFramePr>
        <p:xfrm>
          <a:off x="714375" y="3051112"/>
          <a:ext cx="1574800" cy="236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" name="Equation" r:id="rId4" imgW="711000" imgH="1015920" progId="Equation.3">
                  <p:embed/>
                </p:oleObj>
              </mc:Choice>
              <mc:Fallback>
                <p:oleObj name="Equation" r:id="rId4" imgW="711000" imgH="1015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375" y="3051112"/>
                        <a:ext cx="1574800" cy="2362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0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1018"/>
              </p:ext>
            </p:extLst>
          </p:nvPr>
        </p:nvGraphicFramePr>
        <p:xfrm>
          <a:off x="606188" y="3237600"/>
          <a:ext cx="3005138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0" name="Equation" r:id="rId3" imgW="1562040" imgH="1803240" progId="Equation.3">
                  <p:embed/>
                </p:oleObj>
              </mc:Choice>
              <mc:Fallback>
                <p:oleObj name="Equation" r:id="rId3" imgW="1562040" imgH="1803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188" y="3237600"/>
                        <a:ext cx="3005138" cy="347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73" y="1036234"/>
            <a:ext cx="3514725" cy="16192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195241"/>
              </p:ext>
            </p:extLst>
          </p:nvPr>
        </p:nvGraphicFramePr>
        <p:xfrm>
          <a:off x="5638800" y="3292167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1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292167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16187"/>
              </p:ext>
            </p:extLst>
          </p:nvPr>
        </p:nvGraphicFramePr>
        <p:xfrm>
          <a:off x="5529048" y="1159228"/>
          <a:ext cx="3944666" cy="207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" name="Equation" r:id="rId8" imgW="2361960" imgH="1244520" progId="Equation.3">
                  <p:embed/>
                </p:oleObj>
              </mc:Choice>
              <mc:Fallback>
                <p:oleObj name="Equation" r:id="rId8" imgW="2361960" imgH="1244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9048" y="1159228"/>
                        <a:ext cx="3944666" cy="2078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1992573" y="1304798"/>
            <a:ext cx="466239" cy="698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08757" y="1388940"/>
            <a:ext cx="429727" cy="456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74137"/>
              </p:ext>
            </p:extLst>
          </p:nvPr>
        </p:nvGraphicFramePr>
        <p:xfrm>
          <a:off x="5529048" y="3400117"/>
          <a:ext cx="5551488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3" name="Equation" r:id="rId10" imgW="3873240" imgH="952200" progId="Equation.3">
                  <p:embed/>
                </p:oleObj>
              </mc:Choice>
              <mc:Fallback>
                <p:oleObj name="Equation" r:id="rId10" imgW="3873240" imgH="952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9048" y="3400117"/>
                        <a:ext cx="5551488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20738"/>
              </p:ext>
            </p:extLst>
          </p:nvPr>
        </p:nvGraphicFramePr>
        <p:xfrm>
          <a:off x="5638800" y="5159653"/>
          <a:ext cx="4449043" cy="110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4" name="Equation" r:id="rId12" imgW="3479760" imgH="863280" progId="Equation.3">
                  <p:embed/>
                </p:oleObj>
              </mc:Choice>
              <mc:Fallback>
                <p:oleObj name="Equation" r:id="rId12" imgW="3479760" imgH="86328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8800" y="5159653"/>
                        <a:ext cx="4449043" cy="1104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6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478"/>
            <a:ext cx="10515600" cy="441699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تحلیل دینامیکی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نیروی دینامیکی: متغیر با زمان اندازه، جهت و راستا ------ محل اثر</a:t>
            </a:r>
          </a:p>
          <a:p>
            <a:r>
              <a:rPr lang="fa-IR" dirty="0" smtClean="0"/>
              <a:t>پاسخ سازه:  متغیر برحسب زمان تغییرمکان، سرعت و شتاب</a:t>
            </a:r>
          </a:p>
          <a:p>
            <a:endParaRPr lang="fa-IR" dirty="0"/>
          </a:p>
          <a:p>
            <a:r>
              <a:rPr lang="fa-IR" dirty="0" smtClean="0"/>
              <a:t>رابطه تعادل استاتیکی:          </a:t>
            </a:r>
          </a:p>
          <a:p>
            <a:r>
              <a:rPr lang="fa-IR" dirty="0" smtClean="0"/>
              <a:t>رابطه تعادل دینامیکی: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b="1" dirty="0" smtClean="0"/>
              <a:t>انواع نیروهای وارد بر سازه:</a:t>
            </a:r>
          </a:p>
          <a:p>
            <a:pPr marL="0" indent="0">
              <a:buNone/>
            </a:pPr>
            <a:r>
              <a:rPr lang="fa-IR" b="1" dirty="0" smtClean="0"/>
              <a:t>الف) نیروهای استاتیکی: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 smtClean="0"/>
              <a:t>بار مرده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 smtClean="0"/>
              <a:t>بارهای دائمی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 smtClean="0"/>
              <a:t>بارهای زنده</a:t>
            </a:r>
          </a:p>
          <a:p>
            <a:pPr marL="0" indent="0">
              <a:buNone/>
            </a:pPr>
            <a:r>
              <a:rPr lang="fa-IR" b="1" dirty="0" smtClean="0"/>
              <a:t>ب) نیروهای دینامیکی: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 smtClean="0"/>
              <a:t>نیروی دینامیکی هارمونیک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1128" y="1282890"/>
            <a:ext cx="3466532" cy="109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660711" y="1392072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196450" y="1421640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770496" y="585974"/>
            <a:ext cx="177420" cy="696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51128" y="2579427"/>
            <a:ext cx="0" cy="161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6450" y="4067033"/>
            <a:ext cx="4753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23833" y="2993332"/>
            <a:ext cx="4032625" cy="1593664"/>
          </a:xfrm>
          <a:custGeom>
            <a:avLst/>
            <a:gdLst>
              <a:gd name="connsiteX0" fmla="*/ 0 w 4032625"/>
              <a:gd name="connsiteY0" fmla="*/ 1060053 h 1593664"/>
              <a:gd name="connsiteX1" fmla="*/ 641445 w 4032625"/>
              <a:gd name="connsiteY1" fmla="*/ 9175 h 1593664"/>
              <a:gd name="connsiteX2" fmla="*/ 2142698 w 4032625"/>
              <a:gd name="connsiteY2" fmla="*/ 1592316 h 1593664"/>
              <a:gd name="connsiteX3" fmla="*/ 3807725 w 4032625"/>
              <a:gd name="connsiteY3" fmla="*/ 282131 h 1593664"/>
              <a:gd name="connsiteX4" fmla="*/ 3971498 w 4032625"/>
              <a:gd name="connsiteY4" fmla="*/ 172949 h 15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625" h="1593664">
                <a:moveTo>
                  <a:pt x="0" y="1060053"/>
                </a:moveTo>
                <a:cubicBezTo>
                  <a:pt x="142164" y="490259"/>
                  <a:pt x="284329" y="-79535"/>
                  <a:pt x="641445" y="9175"/>
                </a:cubicBezTo>
                <a:cubicBezTo>
                  <a:pt x="998561" y="97885"/>
                  <a:pt x="1614985" y="1546823"/>
                  <a:pt x="2142698" y="1592316"/>
                </a:cubicBezTo>
                <a:cubicBezTo>
                  <a:pt x="2670411" y="1637809"/>
                  <a:pt x="3502925" y="518692"/>
                  <a:pt x="3807725" y="282131"/>
                </a:cubicBezTo>
                <a:cubicBezTo>
                  <a:pt x="4112525" y="45570"/>
                  <a:pt x="4042011" y="109259"/>
                  <a:pt x="3971498" y="1729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415654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				       t	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266704"/>
              </p:ext>
            </p:extLst>
          </p:nvPr>
        </p:nvGraphicFramePr>
        <p:xfrm>
          <a:off x="7480682" y="2071427"/>
          <a:ext cx="68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Equation" r:id="rId3" imgW="685800" imgH="507960" progId="Equation.3">
                  <p:embed/>
                </p:oleObj>
              </mc:Choice>
              <mc:Fallback>
                <p:oleObj name="Equation" r:id="rId3" imgW="6858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0682" y="2071427"/>
                        <a:ext cx="685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579" y="4446979"/>
            <a:ext cx="4409524" cy="228571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777541" y="4790364"/>
            <a:ext cx="996286" cy="0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2055" y="4790364"/>
            <a:ext cx="0" cy="79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2744" y="4754082"/>
            <a:ext cx="0" cy="79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4446979"/>
            <a:ext cx="29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955613"/>
              </p:ext>
            </p:extLst>
          </p:nvPr>
        </p:nvGraphicFramePr>
        <p:xfrm>
          <a:off x="8993103" y="577469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Equation" r:id="rId6" imgW="507960" imgH="393480" progId="Equation.3">
                  <p:embed/>
                </p:oleObj>
              </mc:Choice>
              <mc:Fallback>
                <p:oleObj name="Equation" r:id="rId6" imgW="507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3103" y="5774693"/>
                        <a:ext cx="50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727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21931"/>
              </p:ext>
            </p:extLst>
          </p:nvPr>
        </p:nvGraphicFramePr>
        <p:xfrm>
          <a:off x="873125" y="1157003"/>
          <a:ext cx="7734347" cy="251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" name="Equation" r:id="rId3" imgW="3746160" imgH="1218960" progId="Equation.3">
                  <p:embed/>
                </p:oleObj>
              </mc:Choice>
              <mc:Fallback>
                <p:oleObj name="Equation" r:id="rId3" imgW="3746160" imgH="121896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125" y="1157003"/>
                        <a:ext cx="7734347" cy="251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52703"/>
              </p:ext>
            </p:extLst>
          </p:nvPr>
        </p:nvGraphicFramePr>
        <p:xfrm>
          <a:off x="873125" y="3616176"/>
          <a:ext cx="47958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" name="Equation" r:id="rId5" imgW="2831760" imgH="482400" progId="Equation.3">
                  <p:embed/>
                </p:oleObj>
              </mc:Choice>
              <mc:Fallback>
                <p:oleObj name="Equation" r:id="rId5" imgW="2831760" imgH="4824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125" y="3616176"/>
                        <a:ext cx="4795838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3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6188" y="3237600"/>
          <a:ext cx="3005138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9" name="Equation" r:id="rId3" imgW="1562040" imgH="1803240" progId="Equation.3">
                  <p:embed/>
                </p:oleObj>
              </mc:Choice>
              <mc:Fallback>
                <p:oleObj name="Equation" r:id="rId3" imgW="1562040" imgH="18032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188" y="3237600"/>
                        <a:ext cx="3005138" cy="347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73" y="1036234"/>
            <a:ext cx="3514725" cy="16192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38800" y="3292167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292167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29048" y="1159228"/>
          <a:ext cx="3944666" cy="207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" name="Equation" r:id="rId8" imgW="2361960" imgH="1244520" progId="Equation.3">
                  <p:embed/>
                </p:oleObj>
              </mc:Choice>
              <mc:Fallback>
                <p:oleObj name="Equation" r:id="rId8" imgW="2361960" imgH="124452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9048" y="1159228"/>
                        <a:ext cx="3944666" cy="2078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18090"/>
              </p:ext>
            </p:extLst>
          </p:nvPr>
        </p:nvGraphicFramePr>
        <p:xfrm>
          <a:off x="5471762" y="3350404"/>
          <a:ext cx="40592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" name="Equation" r:id="rId10" imgW="2831760" imgH="457200" progId="Equation.3">
                  <p:embed/>
                </p:oleObj>
              </mc:Choice>
              <mc:Fallback>
                <p:oleObj name="Equation" r:id="rId10" imgW="283176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762" y="3350404"/>
                        <a:ext cx="4059238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464869"/>
              </p:ext>
            </p:extLst>
          </p:nvPr>
        </p:nvGraphicFramePr>
        <p:xfrm>
          <a:off x="5471762" y="4420666"/>
          <a:ext cx="4449043" cy="110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" name="Equation" r:id="rId12" imgW="3479760" imgH="863280" progId="Equation.3">
                  <p:embed/>
                </p:oleObj>
              </mc:Choice>
              <mc:Fallback>
                <p:oleObj name="Equation" r:id="rId12" imgW="3479760" imgH="86328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71762" y="4420666"/>
                        <a:ext cx="4449043" cy="1104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3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87973"/>
              </p:ext>
            </p:extLst>
          </p:nvPr>
        </p:nvGraphicFramePr>
        <p:xfrm>
          <a:off x="1082675" y="1157288"/>
          <a:ext cx="7315200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" name="Equation" r:id="rId3" imgW="3543120" imgH="1218960" progId="Equation.3">
                  <p:embed/>
                </p:oleObj>
              </mc:Choice>
              <mc:Fallback>
                <p:oleObj name="Equation" r:id="rId3" imgW="3543120" imgH="121896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675" y="1157288"/>
                        <a:ext cx="7315200" cy="251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04748"/>
              </p:ext>
            </p:extLst>
          </p:nvPr>
        </p:nvGraphicFramePr>
        <p:xfrm>
          <a:off x="1141413" y="3616325"/>
          <a:ext cx="425926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" name="Equation" r:id="rId5" imgW="2514600" imgH="482400" progId="Equation.3">
                  <p:embed/>
                </p:oleObj>
              </mc:Choice>
              <mc:Fallback>
                <p:oleObj name="Equation" r:id="rId5" imgW="2514600" imgH="4824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1413" y="3616325"/>
                        <a:ext cx="425926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1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 یک درجه آزاد تحت ارتعاش</a:t>
            </a:r>
            <a:r>
              <a:rPr lang="en-US" dirty="0" smtClean="0"/>
              <a:t> </a:t>
            </a:r>
            <a:r>
              <a:rPr lang="fa-IR" dirty="0" smtClean="0"/>
              <a:t>پایه- حرکت انتقالی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555" y="1176552"/>
            <a:ext cx="3324225" cy="32766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03109"/>
              </p:ext>
            </p:extLst>
          </p:nvPr>
        </p:nvGraphicFramePr>
        <p:xfrm>
          <a:off x="838200" y="1068530"/>
          <a:ext cx="2627219" cy="51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" name="Equation" r:id="rId4" imgW="1231560" imgH="241200" progId="Equation.3">
                  <p:embed/>
                </p:oleObj>
              </mc:Choice>
              <mc:Fallback>
                <p:oleObj name="Equation" r:id="rId4" imgW="12315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068530"/>
                        <a:ext cx="2627219" cy="514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10703"/>
              </p:ext>
            </p:extLst>
          </p:nvPr>
        </p:nvGraphicFramePr>
        <p:xfrm>
          <a:off x="838200" y="2054676"/>
          <a:ext cx="4894263" cy="393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0" name="Equation" r:id="rId6" imgW="2070000" imgH="1663560" progId="Equation.3">
                  <p:embed/>
                </p:oleObj>
              </mc:Choice>
              <mc:Fallback>
                <p:oleObj name="Equation" r:id="rId6" imgW="2070000" imgH="166356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2054676"/>
                        <a:ext cx="4894263" cy="393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xplosion 2 6"/>
          <p:cNvSpPr/>
          <p:nvPr/>
        </p:nvSpPr>
        <p:spPr>
          <a:xfrm>
            <a:off x="3816824" y="3690865"/>
            <a:ext cx="2279176" cy="1705971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2045"/>
          <a:stretch/>
        </p:blipFill>
        <p:spPr>
          <a:xfrm>
            <a:off x="8337644" y="4543850"/>
            <a:ext cx="3016156" cy="205751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02255"/>
              </p:ext>
            </p:extLst>
          </p:nvPr>
        </p:nvGraphicFramePr>
        <p:xfrm>
          <a:off x="7690735" y="4848958"/>
          <a:ext cx="646909" cy="38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1" name="Equation" r:id="rId9" imgW="406080" imgH="241200" progId="Equation.3">
                  <p:embed/>
                </p:oleObj>
              </mc:Choice>
              <mc:Fallback>
                <p:oleObj name="Equation" r:id="rId9" imgW="4060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0735" y="4848958"/>
                        <a:ext cx="646909" cy="384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4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سیستم یک درجه آزاد تحت ارتعاش</a:t>
            </a:r>
            <a:r>
              <a:rPr lang="en-US" dirty="0"/>
              <a:t> </a:t>
            </a:r>
            <a:r>
              <a:rPr lang="fa-IR" dirty="0"/>
              <a:t>پایه- حرکت </a:t>
            </a:r>
            <a:r>
              <a:rPr lang="fa-IR" dirty="0" smtClean="0"/>
              <a:t>گهواره ای (</a:t>
            </a:r>
            <a:r>
              <a:rPr lang="en-US" dirty="0" smtClean="0"/>
              <a:t>Rocking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21506" name="Picture 2" descr="Rocking isolation of low‐rise frame structures founded on isolated footings  - Gelagoti - 2012 - Earthquake Engineering &amp;amp; Structural Dynamics -  Wiley Online Libra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2" t="17598" r="-26" b="45505"/>
          <a:stretch/>
        </p:blipFill>
        <p:spPr bwMode="auto">
          <a:xfrm>
            <a:off x="838200" y="1610435"/>
            <a:ext cx="3278662" cy="21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821180" y="1661160"/>
            <a:ext cx="350520" cy="1158240"/>
          </a:xfrm>
          <a:custGeom>
            <a:avLst/>
            <a:gdLst>
              <a:gd name="connsiteX0" fmla="*/ 350520 w 350520"/>
              <a:gd name="connsiteY0" fmla="*/ 0 h 1158240"/>
              <a:gd name="connsiteX1" fmla="*/ 259080 w 350520"/>
              <a:gd name="connsiteY1" fmla="*/ 480060 h 1158240"/>
              <a:gd name="connsiteX2" fmla="*/ 60960 w 350520"/>
              <a:gd name="connsiteY2" fmla="*/ 784860 h 1158240"/>
              <a:gd name="connsiteX3" fmla="*/ 0 w 35052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" h="1158240">
                <a:moveTo>
                  <a:pt x="350520" y="0"/>
                </a:moveTo>
                <a:cubicBezTo>
                  <a:pt x="328930" y="174625"/>
                  <a:pt x="307340" y="349250"/>
                  <a:pt x="259080" y="480060"/>
                </a:cubicBezTo>
                <a:cubicBezTo>
                  <a:pt x="210820" y="610870"/>
                  <a:pt x="104140" y="671830"/>
                  <a:pt x="60960" y="784860"/>
                </a:cubicBezTo>
                <a:cubicBezTo>
                  <a:pt x="17780" y="897890"/>
                  <a:pt x="8890" y="1028065"/>
                  <a:pt x="0" y="115824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86100" y="1661160"/>
            <a:ext cx="350520" cy="1158240"/>
          </a:xfrm>
          <a:custGeom>
            <a:avLst/>
            <a:gdLst>
              <a:gd name="connsiteX0" fmla="*/ 350520 w 350520"/>
              <a:gd name="connsiteY0" fmla="*/ 0 h 1158240"/>
              <a:gd name="connsiteX1" fmla="*/ 259080 w 350520"/>
              <a:gd name="connsiteY1" fmla="*/ 480060 h 1158240"/>
              <a:gd name="connsiteX2" fmla="*/ 60960 w 350520"/>
              <a:gd name="connsiteY2" fmla="*/ 784860 h 1158240"/>
              <a:gd name="connsiteX3" fmla="*/ 0 w 35052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" h="1158240">
                <a:moveTo>
                  <a:pt x="350520" y="0"/>
                </a:moveTo>
                <a:cubicBezTo>
                  <a:pt x="328930" y="174625"/>
                  <a:pt x="307340" y="349250"/>
                  <a:pt x="259080" y="480060"/>
                </a:cubicBezTo>
                <a:cubicBezTo>
                  <a:pt x="210820" y="610870"/>
                  <a:pt x="104140" y="671830"/>
                  <a:pt x="60960" y="784860"/>
                </a:cubicBezTo>
                <a:cubicBezTo>
                  <a:pt x="17780" y="897890"/>
                  <a:pt x="8890" y="1028065"/>
                  <a:pt x="0" y="115824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1700" y="1610435"/>
            <a:ext cx="1264920" cy="1040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02280" y="1508760"/>
            <a:ext cx="251460" cy="7620"/>
          </a:xfrm>
          <a:prstGeom prst="straightConnector1">
            <a:avLst/>
          </a:prstGeom>
          <a:ln>
            <a:headEnd type="stealth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08020" y="1508760"/>
            <a:ext cx="251460" cy="7620"/>
          </a:xfrm>
          <a:prstGeom prst="straightConnector1">
            <a:avLst/>
          </a:prstGeom>
          <a:ln>
            <a:headEnd type="stealth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02280" y="1264920"/>
            <a:ext cx="426720" cy="0"/>
          </a:xfrm>
          <a:prstGeom prst="straightConnector1">
            <a:avLst/>
          </a:prstGeom>
          <a:ln>
            <a:headEnd type="stealth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385180" y="1610435"/>
            <a:ext cx="9054" cy="1313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8309" y="1973655"/>
            <a:ext cx="23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02280" y="1249616"/>
            <a:ext cx="58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2280" y="1027296"/>
            <a:ext cx="58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86100" y="2819400"/>
            <a:ext cx="1684020" cy="25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25240" y="2924269"/>
            <a:ext cx="94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4625340" y="2924269"/>
            <a:ext cx="45719" cy="259080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53787"/>
              </p:ext>
            </p:extLst>
          </p:nvPr>
        </p:nvGraphicFramePr>
        <p:xfrm>
          <a:off x="4728210" y="2941003"/>
          <a:ext cx="227847" cy="1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8" name="Equation" r:id="rId4" imgW="342720" imgH="241200" progId="Equation.3">
                  <p:embed/>
                </p:oleObj>
              </mc:Choice>
              <mc:Fallback>
                <p:oleObj name="Equation" r:id="rId4" imgW="342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8210" y="2941003"/>
                        <a:ext cx="227847" cy="16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12006"/>
              </p:ext>
            </p:extLst>
          </p:nvPr>
        </p:nvGraphicFramePr>
        <p:xfrm>
          <a:off x="5128486" y="1189801"/>
          <a:ext cx="64706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9" name="Equation" r:id="rId6" imgW="3377880" imgH="533160" progId="Equation.3">
                  <p:embed/>
                </p:oleObj>
              </mc:Choice>
              <mc:Fallback>
                <p:oleObj name="Equation" r:id="rId6" imgW="3377880" imgH="53316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8486" y="1189801"/>
                        <a:ext cx="64706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24669"/>
              </p:ext>
            </p:extLst>
          </p:nvPr>
        </p:nvGraphicFramePr>
        <p:xfrm>
          <a:off x="5267325" y="2551113"/>
          <a:ext cx="5103813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0" name="Equation" r:id="rId8" imgW="2158920" imgH="1714320" progId="Equation.3">
                  <p:embed/>
                </p:oleObj>
              </mc:Choice>
              <mc:Fallback>
                <p:oleObj name="Equation" r:id="rId8" imgW="2158920" imgH="171432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7325" y="2551113"/>
                        <a:ext cx="5103813" cy="405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Explosion 2 28"/>
          <p:cNvSpPr/>
          <p:nvPr/>
        </p:nvSpPr>
        <p:spPr>
          <a:xfrm>
            <a:off x="8363811" y="4252724"/>
            <a:ext cx="2279176" cy="1705971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546789" y="1661160"/>
            <a:ext cx="2743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44351"/>
              </p:ext>
            </p:extLst>
          </p:nvPr>
        </p:nvGraphicFramePr>
        <p:xfrm>
          <a:off x="1451013" y="1342174"/>
          <a:ext cx="470223" cy="27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1" name="Equation" r:id="rId10" imgW="406080" imgH="241200" progId="Equation.3">
                  <p:embed/>
                </p:oleObj>
              </mc:Choice>
              <mc:Fallback>
                <p:oleObj name="Equation" r:id="rId10" imgW="406080" imgH="241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1013" y="1342174"/>
                        <a:ext cx="470223" cy="279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معادله ارتعاش سازه یک درجه آزاد تحت ارتعاش پیچشی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269"/>
          <a:stretch/>
        </p:blipFill>
        <p:spPr>
          <a:xfrm>
            <a:off x="838200" y="1351127"/>
            <a:ext cx="5161905" cy="302498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507475" y="2442949"/>
            <a:ext cx="11600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7474" y="2060812"/>
            <a:ext cx="1392072" cy="3684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4442347" y="2176816"/>
            <a:ext cx="116006" cy="4844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11565"/>
              </p:ext>
            </p:extLst>
          </p:nvPr>
        </p:nvGraphicFramePr>
        <p:xfrm>
          <a:off x="4631994" y="2191390"/>
          <a:ext cx="390382" cy="26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7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1994" y="2191390"/>
                        <a:ext cx="390382" cy="269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705970" y="4790364"/>
            <a:ext cx="2115403" cy="17605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9360" y="4790364"/>
            <a:ext cx="232012" cy="245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16656" y="6305265"/>
            <a:ext cx="232012" cy="245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05970" y="4797589"/>
            <a:ext cx="232012" cy="245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05970" y="6305265"/>
            <a:ext cx="232012" cy="245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76041"/>
              </p:ext>
            </p:extLst>
          </p:nvPr>
        </p:nvGraphicFramePr>
        <p:xfrm>
          <a:off x="6647231" y="1351127"/>
          <a:ext cx="303053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8" name="Equation" r:id="rId6" imgW="1638000" imgH="660240" progId="Equation.3">
                  <p:embed/>
                </p:oleObj>
              </mc:Choice>
              <mc:Fallback>
                <p:oleObj name="Equation" r:id="rId6" imgW="16380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7231" y="1351127"/>
                        <a:ext cx="3030538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 rot="20987131">
            <a:off x="1705969" y="4790364"/>
            <a:ext cx="2115403" cy="176056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63670" y="4616749"/>
            <a:ext cx="852986" cy="105389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6" idx="3"/>
          </p:cNvCxnSpPr>
          <p:nvPr/>
        </p:nvCxnSpPr>
        <p:spPr>
          <a:xfrm flipV="1">
            <a:off x="2763670" y="4913194"/>
            <a:ext cx="1057702" cy="7783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4113089">
            <a:off x="855385" y="4896229"/>
            <a:ext cx="1004209" cy="1269241"/>
          </a:xfrm>
          <a:prstGeom prst="arc">
            <a:avLst>
              <a:gd name="adj1" fmla="val 13803809"/>
              <a:gd name="adj2" fmla="val 0"/>
            </a:avLst>
          </a:prstGeom>
          <a:ln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32662" y="6428095"/>
            <a:ext cx="470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705366" y="5900739"/>
            <a:ext cx="0" cy="4733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50369"/>
              </p:ext>
            </p:extLst>
          </p:nvPr>
        </p:nvGraphicFramePr>
        <p:xfrm>
          <a:off x="3229079" y="5482895"/>
          <a:ext cx="487756" cy="5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9" name="Equation" r:id="rId8" imgW="177480" imgH="215640" progId="Equation.3">
                  <p:embed/>
                </p:oleObj>
              </mc:Choice>
              <mc:Fallback>
                <p:oleObj name="Equation" r:id="rId8" imgW="177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29079" y="5482895"/>
                        <a:ext cx="487756" cy="59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17052"/>
              </p:ext>
            </p:extLst>
          </p:nvPr>
        </p:nvGraphicFramePr>
        <p:xfrm>
          <a:off x="4131007" y="6177268"/>
          <a:ext cx="427346" cy="50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0" name="Equation" r:id="rId10" imgW="177480" imgH="228600" progId="Equation.3">
                  <p:embed/>
                </p:oleObj>
              </mc:Choice>
              <mc:Fallback>
                <p:oleObj name="Equation" r:id="rId10" imgW="177480" imgH="228600" progId="Equation.3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31007" y="6177268"/>
                        <a:ext cx="427346" cy="50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051843"/>
              </p:ext>
            </p:extLst>
          </p:nvPr>
        </p:nvGraphicFramePr>
        <p:xfrm>
          <a:off x="6598625" y="2736138"/>
          <a:ext cx="4740275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1" name="Equation" r:id="rId12" imgW="2692080" imgH="1511280" progId="Equation.3">
                  <p:embed/>
                </p:oleObj>
              </mc:Choice>
              <mc:Fallback>
                <p:oleObj name="Equation" r:id="rId12" imgW="2692080" imgH="1511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8625" y="2736138"/>
                        <a:ext cx="4740275" cy="266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6278"/>
              </p:ext>
            </p:extLst>
          </p:nvPr>
        </p:nvGraphicFramePr>
        <p:xfrm>
          <a:off x="6647231" y="5431428"/>
          <a:ext cx="10985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2" name="Equation" r:id="rId14" imgW="774360" imgH="914400" progId="Equation.3">
                  <p:embed/>
                </p:oleObj>
              </mc:Choice>
              <mc:Fallback>
                <p:oleObj name="Equation" r:id="rId14" imgW="774360" imgH="9144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47231" y="5431428"/>
                        <a:ext cx="10985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1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نیرو و جداسازی پی از ارتعاش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29" y="1037228"/>
            <a:ext cx="1801600" cy="333118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683298"/>
              </p:ext>
            </p:extLst>
          </p:nvPr>
        </p:nvGraphicFramePr>
        <p:xfrm>
          <a:off x="1386384" y="1143118"/>
          <a:ext cx="1391445" cy="29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Equation" r:id="rId4" imgW="1066680" imgH="228600" progId="Equation.3">
                  <p:embed/>
                </p:oleObj>
              </mc:Choice>
              <mc:Fallback>
                <p:oleObj name="Equation" r:id="rId4" imgW="1066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6384" y="1143118"/>
                        <a:ext cx="1391445" cy="2981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931621" y="4107976"/>
            <a:ext cx="0" cy="6414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3615" y="4749421"/>
            <a:ext cx="600502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R(t)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33101"/>
              </p:ext>
            </p:extLst>
          </p:nvPr>
        </p:nvGraphicFramePr>
        <p:xfrm>
          <a:off x="3845825" y="1292201"/>
          <a:ext cx="7132638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" name="Equation" r:id="rId6" imgW="2946240" imgH="1231560" progId="Equation.3">
                  <p:embed/>
                </p:oleObj>
              </mc:Choice>
              <mc:Fallback>
                <p:oleObj name="Equation" r:id="rId6" imgW="2946240" imgH="1231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5825" y="1292201"/>
                        <a:ext cx="7132638" cy="297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6229" y="1441284"/>
            <a:ext cx="7733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78483"/>
              </p:ext>
            </p:extLst>
          </p:nvPr>
        </p:nvGraphicFramePr>
        <p:xfrm>
          <a:off x="3845825" y="4572001"/>
          <a:ext cx="4106329" cy="189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" name="Equation" r:id="rId8" imgW="3200400" imgH="1473120" progId="Equation.3">
                  <p:embed/>
                </p:oleObj>
              </mc:Choice>
              <mc:Fallback>
                <p:oleObj name="Equation" r:id="rId8" imgW="3200400" imgH="1473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45825" y="4572001"/>
                        <a:ext cx="4106329" cy="1890215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232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نیرو و جداسازی پی از ارتعاش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27184"/>
              </p:ext>
            </p:extLst>
          </p:nvPr>
        </p:nvGraphicFramePr>
        <p:xfrm>
          <a:off x="4221163" y="1321557"/>
          <a:ext cx="7132637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" name="Equation" r:id="rId3" imgW="2946240" imgH="660240" progId="Equation.3">
                  <p:embed/>
                </p:oleObj>
              </mc:Choice>
              <mc:Fallback>
                <p:oleObj name="Equation" r:id="rId3" imgW="2946240" imgH="66024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1163" y="1321557"/>
                        <a:ext cx="7132637" cy="159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85541"/>
              </p:ext>
            </p:extLst>
          </p:nvPr>
        </p:nvGraphicFramePr>
        <p:xfrm>
          <a:off x="4099566" y="3333272"/>
          <a:ext cx="7856854" cy="112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5" name="Equation" r:id="rId5" imgW="4000320" imgH="571320" progId="Equation.3">
                  <p:embed/>
                </p:oleObj>
              </mc:Choice>
              <mc:Fallback>
                <p:oleObj name="Equation" r:id="rId5" imgW="4000320" imgH="57132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9566" y="3333272"/>
                        <a:ext cx="7856854" cy="1123450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8" y="1285473"/>
            <a:ext cx="1820650" cy="260952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34661"/>
              </p:ext>
            </p:extLst>
          </p:nvPr>
        </p:nvGraphicFramePr>
        <p:xfrm>
          <a:off x="1909454" y="2743047"/>
          <a:ext cx="17621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6" name="Equation" r:id="rId8" imgW="1168200" imgH="241200" progId="Equation.3">
                  <p:embed/>
                </p:oleObj>
              </mc:Choice>
              <mc:Fallback>
                <p:oleObj name="Equation" r:id="rId8" imgW="1168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9454" y="2743047"/>
                        <a:ext cx="176212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6672" y="1184767"/>
            <a:ext cx="5447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46670"/>
              </p:ext>
            </p:extLst>
          </p:nvPr>
        </p:nvGraphicFramePr>
        <p:xfrm>
          <a:off x="4176903" y="4869825"/>
          <a:ext cx="1714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" name="Equation" r:id="rId10" imgW="1714320" imgH="1041120" progId="Equation.3">
                  <p:embed/>
                </p:oleObj>
              </mc:Choice>
              <mc:Fallback>
                <p:oleObj name="Equation" r:id="rId10" imgW="1714320" imgH="1041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76903" y="4869825"/>
                        <a:ext cx="1714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706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3" y="985483"/>
            <a:ext cx="3324225" cy="32766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23199"/>
              </p:ext>
            </p:extLst>
          </p:nvPr>
        </p:nvGraphicFramePr>
        <p:xfrm>
          <a:off x="4981312" y="1313337"/>
          <a:ext cx="4711416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6" name="Equation" r:id="rId4" imgW="3098520" imgH="1371600" progId="Equation.3">
                  <p:embed/>
                </p:oleObj>
              </mc:Choice>
              <mc:Fallback>
                <p:oleObj name="Equation" r:id="rId4" imgW="3098520" imgH="1371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1312" y="1313337"/>
                        <a:ext cx="4711416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5058"/>
              </p:ext>
            </p:extLst>
          </p:nvPr>
        </p:nvGraphicFramePr>
        <p:xfrm>
          <a:off x="109182" y="4262083"/>
          <a:ext cx="4100512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7" name="Equation" r:id="rId6" imgW="2768400" imgH="761760" progId="Equation.3">
                  <p:embed/>
                </p:oleObj>
              </mc:Choice>
              <mc:Fallback>
                <p:oleObj name="Equation" r:id="rId6" imgW="2768400" imgH="76176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182" y="4262083"/>
                        <a:ext cx="4100512" cy="1128712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5912"/>
              </p:ext>
            </p:extLst>
          </p:nvPr>
        </p:nvGraphicFramePr>
        <p:xfrm>
          <a:off x="8107752" y="1155700"/>
          <a:ext cx="25590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8" name="Equation" r:id="rId8" imgW="1511280" imgH="685800" progId="Equation.3">
                  <p:embed/>
                </p:oleObj>
              </mc:Choice>
              <mc:Fallback>
                <p:oleObj name="Equation" r:id="rId8" imgW="1511280" imgH="6858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07752" y="1155700"/>
                        <a:ext cx="2559050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900486"/>
              </p:ext>
            </p:extLst>
          </p:nvPr>
        </p:nvGraphicFramePr>
        <p:xfrm>
          <a:off x="109182" y="5710669"/>
          <a:ext cx="4694711" cy="74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9" name="Equation" r:id="rId10" imgW="3162240" imgH="457200" progId="Equation.3">
                  <p:embed/>
                </p:oleObj>
              </mc:Choice>
              <mc:Fallback>
                <p:oleObj name="Equation" r:id="rId10" imgW="31622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182" y="5710669"/>
                        <a:ext cx="4694711" cy="741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12405"/>
              </p:ext>
            </p:extLst>
          </p:nvPr>
        </p:nvGraphicFramePr>
        <p:xfrm>
          <a:off x="4981312" y="3511361"/>
          <a:ext cx="6202363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0" name="Equation" r:id="rId12" imgW="3860640" imgH="1130040" progId="Equation.3">
                  <p:embed/>
                </p:oleObj>
              </mc:Choice>
              <mc:Fallback>
                <p:oleObj name="Equation" r:id="rId12" imgW="3860640" imgH="1130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81312" y="3511361"/>
                        <a:ext cx="6202363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676" y="365125"/>
            <a:ext cx="3009524" cy="366666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25363"/>
              </p:ext>
            </p:extLst>
          </p:nvPr>
        </p:nvGraphicFramePr>
        <p:xfrm>
          <a:off x="6446838" y="5580063"/>
          <a:ext cx="46402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1" name="Equation" r:id="rId15" imgW="3009600" imgH="431640" progId="Equation.3">
                  <p:embed/>
                </p:oleObj>
              </mc:Choice>
              <mc:Fallback>
                <p:oleObj name="Equation" r:id="rId15" imgW="3009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46838" y="5580063"/>
                        <a:ext cx="4640262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طیف پاسخ زلزله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9" y="1137437"/>
            <a:ext cx="2376346" cy="2342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57" y="3629719"/>
            <a:ext cx="1407958" cy="408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48061"/>
          <a:stretch/>
        </p:blipFill>
        <p:spPr>
          <a:xfrm>
            <a:off x="3534871" y="956805"/>
            <a:ext cx="3606348" cy="4882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436" y="4188244"/>
            <a:ext cx="3789544" cy="2415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060" y="1160490"/>
            <a:ext cx="4277303" cy="30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441699"/>
          </a:xfrm>
        </p:spPr>
        <p:txBody>
          <a:bodyPr/>
          <a:lstStyle/>
          <a:p>
            <a:r>
              <a:rPr lang="fa-IR" dirty="0" smtClean="0"/>
              <a:t>تحلیل دینامیکی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rtlCol="1"/>
          <a:lstStyle/>
          <a:p>
            <a:r>
              <a:rPr lang="fa-IR" dirty="0" smtClean="0"/>
              <a:t>نیروهای متناوب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dirty="0" smtClean="0"/>
              <a:t>نیروهای گذارا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dirty="0" smtClean="0"/>
              <a:t>نیروهای ضربه ای</a:t>
            </a:r>
            <a:endParaRPr lang="en-US" dirty="0"/>
          </a:p>
        </p:txBody>
      </p:sp>
      <p:pic>
        <p:nvPicPr>
          <p:cNvPr id="2050" name="Picture 2" descr="17 Characteristics and sources of typical dynamic loadings: a) Harmonic...  |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60434" r="73597" b="-1228"/>
          <a:stretch/>
        </p:blipFill>
        <p:spPr bwMode="auto">
          <a:xfrm>
            <a:off x="8186057" y="1378854"/>
            <a:ext cx="2931886" cy="15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202910" y="2990589"/>
            <a:ext cx="1342575" cy="25947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88396" y="2176170"/>
            <a:ext cx="0" cy="79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545485" y="2176170"/>
            <a:ext cx="0" cy="79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29108" y="3158352"/>
            <a:ext cx="29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81" y="4457273"/>
            <a:ext cx="5635619" cy="1861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48924" b="2231"/>
          <a:stretch/>
        </p:blipFill>
        <p:spPr>
          <a:xfrm>
            <a:off x="976505" y="1749184"/>
            <a:ext cx="3290695" cy="24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69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طیف طراحی زلزله</a:t>
            </a:r>
            <a:endParaRPr lang="en-US" dirty="0"/>
          </a:p>
        </p:txBody>
      </p:sp>
      <p:pic>
        <p:nvPicPr>
          <p:cNvPr id="29698" name="Picture 2" descr="A Multi-step approach to generate response-spectrum-compatible artificial  earthquake accelerograms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7" y="1268104"/>
            <a:ext cx="5103755" cy="42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610" r="49944"/>
          <a:stretch/>
        </p:blipFill>
        <p:spPr>
          <a:xfrm>
            <a:off x="5965287" y="1268103"/>
            <a:ext cx="5348307" cy="43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مقایسه تحلیل دینامیکی و استاتیکی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9184" y="2516604"/>
            <a:ext cx="3466532" cy="109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18767" y="2625786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54506" y="2655354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28552" y="1819688"/>
            <a:ext cx="177420" cy="696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3015" y="2487574"/>
            <a:ext cx="3466532" cy="109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0132598" y="2596756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668337" y="2626324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242383" y="1790658"/>
            <a:ext cx="177420" cy="696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67428" y="1450356"/>
            <a:ext cx="674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													P(t)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084" y="1179916"/>
            <a:ext cx="1392069" cy="721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38684" y="1130470"/>
            <a:ext cx="674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					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422400" y="2641600"/>
            <a:ext cx="3425371" cy="333855"/>
          </a:xfrm>
          <a:custGeom>
            <a:avLst/>
            <a:gdLst>
              <a:gd name="connsiteX0" fmla="*/ 0 w 3425371"/>
              <a:gd name="connsiteY0" fmla="*/ 14514 h 333855"/>
              <a:gd name="connsiteX1" fmla="*/ 1538514 w 3425371"/>
              <a:gd name="connsiteY1" fmla="*/ 333829 h 333855"/>
              <a:gd name="connsiteX2" fmla="*/ 3425371 w 3425371"/>
              <a:gd name="connsiteY2" fmla="*/ 0 h 3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371" h="333855">
                <a:moveTo>
                  <a:pt x="0" y="14514"/>
                </a:moveTo>
                <a:cubicBezTo>
                  <a:pt x="483809" y="175381"/>
                  <a:pt x="967619" y="336248"/>
                  <a:pt x="1538514" y="333829"/>
                </a:cubicBezTo>
                <a:cubicBezTo>
                  <a:pt x="2109409" y="331410"/>
                  <a:pt x="2767390" y="165705"/>
                  <a:pt x="3425371" y="0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872512" y="2619832"/>
            <a:ext cx="3425371" cy="333855"/>
          </a:xfrm>
          <a:custGeom>
            <a:avLst/>
            <a:gdLst>
              <a:gd name="connsiteX0" fmla="*/ 0 w 3425371"/>
              <a:gd name="connsiteY0" fmla="*/ 14514 h 333855"/>
              <a:gd name="connsiteX1" fmla="*/ 1538514 w 3425371"/>
              <a:gd name="connsiteY1" fmla="*/ 333829 h 333855"/>
              <a:gd name="connsiteX2" fmla="*/ 3425371 w 3425371"/>
              <a:gd name="connsiteY2" fmla="*/ 0 h 3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371" h="333855">
                <a:moveTo>
                  <a:pt x="0" y="14514"/>
                </a:moveTo>
                <a:cubicBezTo>
                  <a:pt x="483809" y="175381"/>
                  <a:pt x="967619" y="336248"/>
                  <a:pt x="1538514" y="333829"/>
                </a:cubicBezTo>
                <a:cubicBezTo>
                  <a:pt x="2109409" y="331410"/>
                  <a:pt x="2767390" y="165705"/>
                  <a:pt x="3425371" y="0"/>
                </a:cubicBez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7915" y="2895310"/>
            <a:ext cx="764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Y(x)                                                                                                              y(</a:t>
            </a:r>
            <a:r>
              <a:rPr lang="en-US" dirty="0" err="1" smtClean="0"/>
              <a:t>x,t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54506" y="4122058"/>
            <a:ext cx="3621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54506" y="3672114"/>
            <a:ext cx="1574046" cy="47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28552" y="3701408"/>
            <a:ext cx="2047164" cy="4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7562" y="3941226"/>
            <a:ext cx="48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M.D.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748163" y="3548738"/>
            <a:ext cx="1574046" cy="47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22209" y="3534490"/>
            <a:ext cx="2047164" cy="4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68023" y="3774308"/>
            <a:ext cx="48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MP.D. (t)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733647" y="3998689"/>
            <a:ext cx="3621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55421" y="4542977"/>
            <a:ext cx="3621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6778171" y="4542971"/>
            <a:ext cx="3599543" cy="522661"/>
          </a:xfrm>
          <a:custGeom>
            <a:avLst/>
            <a:gdLst>
              <a:gd name="connsiteX0" fmla="*/ 0 w 3599543"/>
              <a:gd name="connsiteY0" fmla="*/ 0 h 522661"/>
              <a:gd name="connsiteX1" fmla="*/ 1959429 w 3599543"/>
              <a:gd name="connsiteY1" fmla="*/ 522515 h 522661"/>
              <a:gd name="connsiteX2" fmla="*/ 3599543 w 3599543"/>
              <a:gd name="connsiteY2" fmla="*/ 58058 h 522661"/>
              <a:gd name="connsiteX3" fmla="*/ 3599543 w 3599543"/>
              <a:gd name="connsiteY3" fmla="*/ 58058 h 522661"/>
              <a:gd name="connsiteX4" fmla="*/ 3599543 w 3599543"/>
              <a:gd name="connsiteY4" fmla="*/ 58058 h 52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543" h="522661">
                <a:moveTo>
                  <a:pt x="0" y="0"/>
                </a:moveTo>
                <a:cubicBezTo>
                  <a:pt x="679752" y="256419"/>
                  <a:pt x="1359505" y="512839"/>
                  <a:pt x="1959429" y="522515"/>
                </a:cubicBezTo>
                <a:cubicBezTo>
                  <a:pt x="2559353" y="532191"/>
                  <a:pt x="3599543" y="58058"/>
                  <a:pt x="3599543" y="58058"/>
                </a:cubicBezTo>
                <a:lnTo>
                  <a:pt x="3599543" y="58058"/>
                </a:lnTo>
                <a:lnTo>
                  <a:pt x="3599543" y="580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33339" y="4333104"/>
            <a:ext cx="48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MI.D. (t)</a:t>
            </a:r>
            <a:endParaRPr lang="en-US" dirty="0"/>
          </a:p>
        </p:txBody>
      </p:sp>
      <p:sp>
        <p:nvSpPr>
          <p:cNvPr id="35" name="Cross 34"/>
          <p:cNvSpPr/>
          <p:nvPr/>
        </p:nvSpPr>
        <p:spPr>
          <a:xfrm>
            <a:off x="8322208" y="4136713"/>
            <a:ext cx="288283" cy="303552"/>
          </a:xfrm>
          <a:prstGeom prst="plus">
            <a:avLst>
              <a:gd name="adj" fmla="val 35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6740907" y="5849257"/>
            <a:ext cx="3621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6792686" y="5555723"/>
            <a:ext cx="3526971" cy="1120848"/>
          </a:xfrm>
          <a:custGeom>
            <a:avLst/>
            <a:gdLst>
              <a:gd name="connsiteX0" fmla="*/ 0 w 3526971"/>
              <a:gd name="connsiteY0" fmla="*/ 293534 h 1120848"/>
              <a:gd name="connsiteX1" fmla="*/ 725714 w 3526971"/>
              <a:gd name="connsiteY1" fmla="*/ 46791 h 1120848"/>
              <a:gd name="connsiteX2" fmla="*/ 1611085 w 3526971"/>
              <a:gd name="connsiteY2" fmla="*/ 1120848 h 1120848"/>
              <a:gd name="connsiteX3" fmla="*/ 2685143 w 3526971"/>
              <a:gd name="connsiteY3" fmla="*/ 46791 h 1120848"/>
              <a:gd name="connsiteX4" fmla="*/ 3526971 w 3526971"/>
              <a:gd name="connsiteY4" fmla="*/ 279020 h 1120848"/>
              <a:gd name="connsiteX5" fmla="*/ 3526971 w 3526971"/>
              <a:gd name="connsiteY5" fmla="*/ 279020 h 112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971" h="1120848">
                <a:moveTo>
                  <a:pt x="0" y="293534"/>
                </a:moveTo>
                <a:cubicBezTo>
                  <a:pt x="228600" y="101219"/>
                  <a:pt x="457200" y="-91095"/>
                  <a:pt x="725714" y="46791"/>
                </a:cubicBezTo>
                <a:cubicBezTo>
                  <a:pt x="994228" y="184677"/>
                  <a:pt x="1284514" y="1120848"/>
                  <a:pt x="1611085" y="1120848"/>
                </a:cubicBezTo>
                <a:cubicBezTo>
                  <a:pt x="1937656" y="1120848"/>
                  <a:pt x="2365829" y="187096"/>
                  <a:pt x="2685143" y="46791"/>
                </a:cubicBezTo>
                <a:cubicBezTo>
                  <a:pt x="3004457" y="-93514"/>
                  <a:pt x="3526971" y="279020"/>
                  <a:pt x="3526971" y="279020"/>
                </a:cubicBezTo>
                <a:lnTo>
                  <a:pt x="3526971" y="2790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82539" y="5545046"/>
            <a:ext cx="48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M.D. (t)</a:t>
            </a:r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8322208" y="5282563"/>
            <a:ext cx="422538" cy="393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ارتعاش یک سیستم تک درجه آزاد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9175"/>
            <a:ext cx="3142857" cy="145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0370" y="3166280"/>
            <a:ext cx="873457" cy="723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493827" y="3521122"/>
            <a:ext cx="487230" cy="6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11421" y="3318680"/>
            <a:ext cx="487230" cy="6824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33140" y="3730387"/>
            <a:ext cx="487230" cy="6824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8760" y="3048669"/>
            <a:ext cx="387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Fs</a:t>
            </a:r>
          </a:p>
          <a:p>
            <a:r>
              <a:rPr lang="en-US" dirty="0" smtClean="0"/>
              <a:t>FI                        				P(t)</a:t>
            </a:r>
          </a:p>
          <a:p>
            <a:r>
              <a:rPr lang="en-US" dirty="0" smtClean="0"/>
              <a:t>          FD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99322" y="3527946"/>
            <a:ext cx="1360687" cy="0"/>
          </a:xfrm>
          <a:prstGeom prst="straightConnector1">
            <a:avLst/>
          </a:prstGeom>
          <a:ln>
            <a:prstDash val="dash"/>
            <a:headEnd type="stealt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953911"/>
              </p:ext>
            </p:extLst>
          </p:nvPr>
        </p:nvGraphicFramePr>
        <p:xfrm>
          <a:off x="482600" y="4362450"/>
          <a:ext cx="455612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4" imgW="2692080" imgH="1168200" progId="Equation.3">
                  <p:embed/>
                </p:oleObj>
              </mc:Choice>
              <mc:Fallback>
                <p:oleObj name="Equation" r:id="rId4" imgW="269208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600" y="4362450"/>
                        <a:ext cx="4556125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2085975" y="4757738"/>
            <a:ext cx="1500188" cy="814387"/>
          </a:xfrm>
          <a:custGeom>
            <a:avLst/>
            <a:gdLst>
              <a:gd name="connsiteX0" fmla="*/ 0 w 1500188"/>
              <a:gd name="connsiteY0" fmla="*/ 100012 h 814387"/>
              <a:gd name="connsiteX1" fmla="*/ 71438 w 1500188"/>
              <a:gd name="connsiteY1" fmla="*/ 57150 h 814387"/>
              <a:gd name="connsiteX2" fmla="*/ 114300 w 1500188"/>
              <a:gd name="connsiteY2" fmla="*/ 28575 h 814387"/>
              <a:gd name="connsiteX3" fmla="*/ 200025 w 1500188"/>
              <a:gd name="connsiteY3" fmla="*/ 0 h 814387"/>
              <a:gd name="connsiteX4" fmla="*/ 314325 w 1500188"/>
              <a:gd name="connsiteY4" fmla="*/ 14287 h 814387"/>
              <a:gd name="connsiteX5" fmla="*/ 428625 w 1500188"/>
              <a:gd name="connsiteY5" fmla="*/ 42862 h 814387"/>
              <a:gd name="connsiteX6" fmla="*/ 628650 w 1500188"/>
              <a:gd name="connsiteY6" fmla="*/ 57150 h 814387"/>
              <a:gd name="connsiteX7" fmla="*/ 671513 w 1500188"/>
              <a:gd name="connsiteY7" fmla="*/ 71437 h 814387"/>
              <a:gd name="connsiteX8" fmla="*/ 757238 w 1500188"/>
              <a:gd name="connsiteY8" fmla="*/ 128587 h 814387"/>
              <a:gd name="connsiteX9" fmla="*/ 814388 w 1500188"/>
              <a:gd name="connsiteY9" fmla="*/ 214312 h 814387"/>
              <a:gd name="connsiteX10" fmla="*/ 871538 w 1500188"/>
              <a:gd name="connsiteY10" fmla="*/ 342900 h 814387"/>
              <a:gd name="connsiteX11" fmla="*/ 1042988 w 1500188"/>
              <a:gd name="connsiteY11" fmla="*/ 428625 h 814387"/>
              <a:gd name="connsiteX12" fmla="*/ 1085850 w 1500188"/>
              <a:gd name="connsiteY12" fmla="*/ 457200 h 814387"/>
              <a:gd name="connsiteX13" fmla="*/ 1271588 w 1500188"/>
              <a:gd name="connsiteY13" fmla="*/ 485775 h 814387"/>
              <a:gd name="connsiteX14" fmla="*/ 1357313 w 1500188"/>
              <a:gd name="connsiteY14" fmla="*/ 514350 h 814387"/>
              <a:gd name="connsiteX15" fmla="*/ 1400175 w 1500188"/>
              <a:gd name="connsiteY15" fmla="*/ 528637 h 814387"/>
              <a:gd name="connsiteX16" fmla="*/ 1500188 w 1500188"/>
              <a:gd name="connsiteY16" fmla="*/ 628650 h 814387"/>
              <a:gd name="connsiteX17" fmla="*/ 1443038 w 1500188"/>
              <a:gd name="connsiteY17" fmla="*/ 700087 h 814387"/>
              <a:gd name="connsiteX18" fmla="*/ 1400175 w 1500188"/>
              <a:gd name="connsiteY18" fmla="*/ 742950 h 814387"/>
              <a:gd name="connsiteX19" fmla="*/ 1314450 w 1500188"/>
              <a:gd name="connsiteY19" fmla="*/ 771525 h 814387"/>
              <a:gd name="connsiteX20" fmla="*/ 1214438 w 1500188"/>
              <a:gd name="connsiteY20" fmla="*/ 814387 h 814387"/>
              <a:gd name="connsiteX21" fmla="*/ 1028700 w 1500188"/>
              <a:gd name="connsiteY21" fmla="*/ 800100 h 814387"/>
              <a:gd name="connsiteX22" fmla="*/ 985838 w 1500188"/>
              <a:gd name="connsiteY22" fmla="*/ 785812 h 814387"/>
              <a:gd name="connsiteX23" fmla="*/ 928688 w 1500188"/>
              <a:gd name="connsiteY23" fmla="*/ 657225 h 814387"/>
              <a:gd name="connsiteX24" fmla="*/ 914400 w 1500188"/>
              <a:gd name="connsiteY24" fmla="*/ 614362 h 814387"/>
              <a:gd name="connsiteX25" fmla="*/ 900113 w 1500188"/>
              <a:gd name="connsiteY25" fmla="*/ 514350 h 814387"/>
              <a:gd name="connsiteX26" fmla="*/ 771525 w 1500188"/>
              <a:gd name="connsiteY26" fmla="*/ 457200 h 814387"/>
              <a:gd name="connsiteX27" fmla="*/ 285750 w 1500188"/>
              <a:gd name="connsiteY27" fmla="*/ 442912 h 814387"/>
              <a:gd name="connsiteX28" fmla="*/ 214313 w 1500188"/>
              <a:gd name="connsiteY28" fmla="*/ 428625 h 814387"/>
              <a:gd name="connsiteX29" fmla="*/ 128588 w 1500188"/>
              <a:gd name="connsiteY29" fmla="*/ 400050 h 814387"/>
              <a:gd name="connsiteX30" fmla="*/ 85725 w 1500188"/>
              <a:gd name="connsiteY30" fmla="*/ 371475 h 814387"/>
              <a:gd name="connsiteX31" fmla="*/ 57150 w 1500188"/>
              <a:gd name="connsiteY31" fmla="*/ 328612 h 814387"/>
              <a:gd name="connsiteX32" fmla="*/ 14288 w 1500188"/>
              <a:gd name="connsiteY32" fmla="*/ 185737 h 814387"/>
              <a:gd name="connsiteX33" fmla="*/ 14288 w 1500188"/>
              <a:gd name="connsiteY33" fmla="*/ 171450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00188" h="814387">
                <a:moveTo>
                  <a:pt x="0" y="100012"/>
                </a:moveTo>
                <a:cubicBezTo>
                  <a:pt x="23813" y="85725"/>
                  <a:pt x="47889" y="71868"/>
                  <a:pt x="71438" y="57150"/>
                </a:cubicBezTo>
                <a:cubicBezTo>
                  <a:pt x="85999" y="48049"/>
                  <a:pt x="98609" y="35549"/>
                  <a:pt x="114300" y="28575"/>
                </a:cubicBezTo>
                <a:cubicBezTo>
                  <a:pt x="141825" y="16342"/>
                  <a:pt x="200025" y="0"/>
                  <a:pt x="200025" y="0"/>
                </a:cubicBezTo>
                <a:cubicBezTo>
                  <a:pt x="238125" y="4762"/>
                  <a:pt x="276586" y="7211"/>
                  <a:pt x="314325" y="14287"/>
                </a:cubicBezTo>
                <a:cubicBezTo>
                  <a:pt x="352925" y="21524"/>
                  <a:pt x="389452" y="40064"/>
                  <a:pt x="428625" y="42862"/>
                </a:cubicBezTo>
                <a:lnTo>
                  <a:pt x="628650" y="57150"/>
                </a:lnTo>
                <a:cubicBezTo>
                  <a:pt x="642938" y="61912"/>
                  <a:pt x="658348" y="64123"/>
                  <a:pt x="671513" y="71437"/>
                </a:cubicBezTo>
                <a:cubicBezTo>
                  <a:pt x="701534" y="88115"/>
                  <a:pt x="757238" y="128587"/>
                  <a:pt x="757238" y="128587"/>
                </a:cubicBezTo>
                <a:cubicBezTo>
                  <a:pt x="804502" y="270385"/>
                  <a:pt x="725205" y="53785"/>
                  <a:pt x="814388" y="214312"/>
                </a:cubicBezTo>
                <a:cubicBezTo>
                  <a:pt x="838838" y="258321"/>
                  <a:pt x="831703" y="308044"/>
                  <a:pt x="871538" y="342900"/>
                </a:cubicBezTo>
                <a:cubicBezTo>
                  <a:pt x="1087365" y="531749"/>
                  <a:pt x="832556" y="288336"/>
                  <a:pt x="1042988" y="428625"/>
                </a:cubicBezTo>
                <a:cubicBezTo>
                  <a:pt x="1057275" y="438150"/>
                  <a:pt x="1069772" y="451171"/>
                  <a:pt x="1085850" y="457200"/>
                </a:cubicBezTo>
                <a:cubicBezTo>
                  <a:pt x="1118572" y="469471"/>
                  <a:pt x="1253937" y="483569"/>
                  <a:pt x="1271588" y="485775"/>
                </a:cubicBezTo>
                <a:lnTo>
                  <a:pt x="1357313" y="514350"/>
                </a:lnTo>
                <a:lnTo>
                  <a:pt x="1400175" y="528637"/>
                </a:lnTo>
                <a:cubicBezTo>
                  <a:pt x="1498431" y="594141"/>
                  <a:pt x="1475040" y="553207"/>
                  <a:pt x="1500188" y="628650"/>
                </a:cubicBezTo>
                <a:cubicBezTo>
                  <a:pt x="1476732" y="699014"/>
                  <a:pt x="1502692" y="650375"/>
                  <a:pt x="1443038" y="700087"/>
                </a:cubicBezTo>
                <a:cubicBezTo>
                  <a:pt x="1427516" y="713022"/>
                  <a:pt x="1417838" y="733137"/>
                  <a:pt x="1400175" y="742950"/>
                </a:cubicBezTo>
                <a:cubicBezTo>
                  <a:pt x="1373845" y="757578"/>
                  <a:pt x="1339512" y="754817"/>
                  <a:pt x="1314450" y="771525"/>
                </a:cubicBezTo>
                <a:cubicBezTo>
                  <a:pt x="1255250" y="810992"/>
                  <a:pt x="1288247" y="795935"/>
                  <a:pt x="1214438" y="814387"/>
                </a:cubicBezTo>
                <a:cubicBezTo>
                  <a:pt x="1152525" y="809625"/>
                  <a:pt x="1090316" y="807802"/>
                  <a:pt x="1028700" y="800100"/>
                </a:cubicBezTo>
                <a:cubicBezTo>
                  <a:pt x="1013756" y="798232"/>
                  <a:pt x="997598" y="795220"/>
                  <a:pt x="985838" y="785812"/>
                </a:cubicBezTo>
                <a:cubicBezTo>
                  <a:pt x="954963" y="761112"/>
                  <a:pt x="937420" y="683421"/>
                  <a:pt x="928688" y="657225"/>
                </a:cubicBezTo>
                <a:lnTo>
                  <a:pt x="914400" y="614362"/>
                </a:lnTo>
                <a:cubicBezTo>
                  <a:pt x="909638" y="581025"/>
                  <a:pt x="913790" y="545123"/>
                  <a:pt x="900113" y="514350"/>
                </a:cubicBezTo>
                <a:cubicBezTo>
                  <a:pt x="888580" y="488401"/>
                  <a:pt x="774623" y="457291"/>
                  <a:pt x="771525" y="457200"/>
                </a:cubicBezTo>
                <a:lnTo>
                  <a:pt x="285750" y="442912"/>
                </a:lnTo>
                <a:cubicBezTo>
                  <a:pt x="261938" y="438150"/>
                  <a:pt x="237741" y="435014"/>
                  <a:pt x="214313" y="428625"/>
                </a:cubicBezTo>
                <a:cubicBezTo>
                  <a:pt x="185254" y="420700"/>
                  <a:pt x="128588" y="400050"/>
                  <a:pt x="128588" y="400050"/>
                </a:cubicBezTo>
                <a:cubicBezTo>
                  <a:pt x="114300" y="390525"/>
                  <a:pt x="97867" y="383617"/>
                  <a:pt x="85725" y="371475"/>
                </a:cubicBezTo>
                <a:cubicBezTo>
                  <a:pt x="73583" y="359333"/>
                  <a:pt x="64124" y="344304"/>
                  <a:pt x="57150" y="328612"/>
                </a:cubicBezTo>
                <a:cubicBezTo>
                  <a:pt x="43895" y="298788"/>
                  <a:pt x="21845" y="223521"/>
                  <a:pt x="14288" y="185737"/>
                </a:cubicBezTo>
                <a:cubicBezTo>
                  <a:pt x="13354" y="181067"/>
                  <a:pt x="14288" y="176212"/>
                  <a:pt x="14288" y="1714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43250" y="4743450"/>
            <a:ext cx="1571625" cy="900113"/>
          </a:xfrm>
          <a:custGeom>
            <a:avLst/>
            <a:gdLst>
              <a:gd name="connsiteX0" fmla="*/ 14288 w 1571625"/>
              <a:gd name="connsiteY0" fmla="*/ 171450 h 900113"/>
              <a:gd name="connsiteX1" fmla="*/ 57150 w 1571625"/>
              <a:gd name="connsiteY1" fmla="*/ 100013 h 900113"/>
              <a:gd name="connsiteX2" fmla="*/ 185738 w 1571625"/>
              <a:gd name="connsiteY2" fmla="*/ 28575 h 900113"/>
              <a:gd name="connsiteX3" fmla="*/ 300038 w 1571625"/>
              <a:gd name="connsiteY3" fmla="*/ 42863 h 900113"/>
              <a:gd name="connsiteX4" fmla="*/ 357188 w 1571625"/>
              <a:gd name="connsiteY4" fmla="*/ 57150 h 900113"/>
              <a:gd name="connsiteX5" fmla="*/ 528638 w 1571625"/>
              <a:gd name="connsiteY5" fmla="*/ 42863 h 900113"/>
              <a:gd name="connsiteX6" fmla="*/ 571500 w 1571625"/>
              <a:gd name="connsiteY6" fmla="*/ 28575 h 900113"/>
              <a:gd name="connsiteX7" fmla="*/ 700088 w 1571625"/>
              <a:gd name="connsiteY7" fmla="*/ 0 h 900113"/>
              <a:gd name="connsiteX8" fmla="*/ 914400 w 1571625"/>
              <a:gd name="connsiteY8" fmla="*/ 14288 h 900113"/>
              <a:gd name="connsiteX9" fmla="*/ 1000125 w 1571625"/>
              <a:gd name="connsiteY9" fmla="*/ 100013 h 900113"/>
              <a:gd name="connsiteX10" fmla="*/ 1071563 w 1571625"/>
              <a:gd name="connsiteY10" fmla="*/ 214313 h 900113"/>
              <a:gd name="connsiteX11" fmla="*/ 1114425 w 1571625"/>
              <a:gd name="connsiteY11" fmla="*/ 228600 h 900113"/>
              <a:gd name="connsiteX12" fmla="*/ 1228725 w 1571625"/>
              <a:gd name="connsiteY12" fmla="*/ 285750 h 900113"/>
              <a:gd name="connsiteX13" fmla="*/ 1271588 w 1571625"/>
              <a:gd name="connsiteY13" fmla="*/ 300038 h 900113"/>
              <a:gd name="connsiteX14" fmla="*/ 1314450 w 1571625"/>
              <a:gd name="connsiteY14" fmla="*/ 328613 h 900113"/>
              <a:gd name="connsiteX15" fmla="*/ 1428750 w 1571625"/>
              <a:gd name="connsiteY15" fmla="*/ 342900 h 900113"/>
              <a:gd name="connsiteX16" fmla="*/ 1543050 w 1571625"/>
              <a:gd name="connsiteY16" fmla="*/ 414338 h 900113"/>
              <a:gd name="connsiteX17" fmla="*/ 1571625 w 1571625"/>
              <a:gd name="connsiteY17" fmla="*/ 500063 h 900113"/>
              <a:gd name="connsiteX18" fmla="*/ 1543050 w 1571625"/>
              <a:gd name="connsiteY18" fmla="*/ 728663 h 900113"/>
              <a:gd name="connsiteX19" fmla="*/ 1514475 w 1571625"/>
              <a:gd name="connsiteY19" fmla="*/ 785813 h 900113"/>
              <a:gd name="connsiteX20" fmla="*/ 1414463 w 1571625"/>
              <a:gd name="connsiteY20" fmla="*/ 828675 h 900113"/>
              <a:gd name="connsiteX21" fmla="*/ 1300163 w 1571625"/>
              <a:gd name="connsiteY21" fmla="*/ 871538 h 900113"/>
              <a:gd name="connsiteX22" fmla="*/ 1257300 w 1571625"/>
              <a:gd name="connsiteY22" fmla="*/ 885825 h 900113"/>
              <a:gd name="connsiteX23" fmla="*/ 1143000 w 1571625"/>
              <a:gd name="connsiteY23" fmla="*/ 900113 h 900113"/>
              <a:gd name="connsiteX24" fmla="*/ 871538 w 1571625"/>
              <a:gd name="connsiteY24" fmla="*/ 857250 h 900113"/>
              <a:gd name="connsiteX25" fmla="*/ 828675 w 1571625"/>
              <a:gd name="connsiteY25" fmla="*/ 828675 h 900113"/>
              <a:gd name="connsiteX26" fmla="*/ 800100 w 1571625"/>
              <a:gd name="connsiteY26" fmla="*/ 728663 h 900113"/>
              <a:gd name="connsiteX27" fmla="*/ 757238 w 1571625"/>
              <a:gd name="connsiteY27" fmla="*/ 642938 h 900113"/>
              <a:gd name="connsiteX28" fmla="*/ 585788 w 1571625"/>
              <a:gd name="connsiteY28" fmla="*/ 557213 h 900113"/>
              <a:gd name="connsiteX29" fmla="*/ 542925 w 1571625"/>
              <a:gd name="connsiteY29" fmla="*/ 542925 h 900113"/>
              <a:gd name="connsiteX30" fmla="*/ 442913 w 1571625"/>
              <a:gd name="connsiteY30" fmla="*/ 528638 h 900113"/>
              <a:gd name="connsiteX31" fmla="*/ 400050 w 1571625"/>
              <a:gd name="connsiteY31" fmla="*/ 500063 h 900113"/>
              <a:gd name="connsiteX32" fmla="*/ 385763 w 1571625"/>
              <a:gd name="connsiteY32" fmla="*/ 457200 h 900113"/>
              <a:gd name="connsiteX33" fmla="*/ 285750 w 1571625"/>
              <a:gd name="connsiteY33" fmla="*/ 428625 h 900113"/>
              <a:gd name="connsiteX34" fmla="*/ 185738 w 1571625"/>
              <a:gd name="connsiteY34" fmla="*/ 400050 h 900113"/>
              <a:gd name="connsiteX35" fmla="*/ 85725 w 1571625"/>
              <a:gd name="connsiteY35" fmla="*/ 385763 h 900113"/>
              <a:gd name="connsiteX36" fmla="*/ 28575 w 1571625"/>
              <a:gd name="connsiteY36" fmla="*/ 300038 h 900113"/>
              <a:gd name="connsiteX37" fmla="*/ 0 w 1571625"/>
              <a:gd name="connsiteY37" fmla="*/ 22860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71625" h="900113">
                <a:moveTo>
                  <a:pt x="14288" y="171450"/>
                </a:moveTo>
                <a:cubicBezTo>
                  <a:pt x="28575" y="147638"/>
                  <a:pt x="37514" y="119649"/>
                  <a:pt x="57150" y="100013"/>
                </a:cubicBezTo>
                <a:cubicBezTo>
                  <a:pt x="106277" y="50886"/>
                  <a:pt x="131839" y="46542"/>
                  <a:pt x="185738" y="28575"/>
                </a:cubicBezTo>
                <a:cubicBezTo>
                  <a:pt x="223838" y="33338"/>
                  <a:pt x="262164" y="36551"/>
                  <a:pt x="300038" y="42863"/>
                </a:cubicBezTo>
                <a:cubicBezTo>
                  <a:pt x="319407" y="46091"/>
                  <a:pt x="337552" y="57150"/>
                  <a:pt x="357188" y="57150"/>
                </a:cubicBezTo>
                <a:cubicBezTo>
                  <a:pt x="414536" y="57150"/>
                  <a:pt x="471488" y="47625"/>
                  <a:pt x="528638" y="42863"/>
                </a:cubicBezTo>
                <a:cubicBezTo>
                  <a:pt x="542925" y="38100"/>
                  <a:pt x="557019" y="32712"/>
                  <a:pt x="571500" y="28575"/>
                </a:cubicBezTo>
                <a:cubicBezTo>
                  <a:pt x="618569" y="15127"/>
                  <a:pt x="650998" y="9818"/>
                  <a:pt x="700088" y="0"/>
                </a:cubicBezTo>
                <a:lnTo>
                  <a:pt x="914400" y="14288"/>
                </a:lnTo>
                <a:cubicBezTo>
                  <a:pt x="952737" y="27067"/>
                  <a:pt x="982053" y="63868"/>
                  <a:pt x="1000125" y="100013"/>
                </a:cubicBezTo>
                <a:cubicBezTo>
                  <a:pt x="1018021" y="135805"/>
                  <a:pt x="1039767" y="187816"/>
                  <a:pt x="1071563" y="214313"/>
                </a:cubicBezTo>
                <a:cubicBezTo>
                  <a:pt x="1083133" y="223954"/>
                  <a:pt x="1100715" y="222368"/>
                  <a:pt x="1114425" y="228600"/>
                </a:cubicBezTo>
                <a:cubicBezTo>
                  <a:pt x="1153204" y="246227"/>
                  <a:pt x="1188314" y="272279"/>
                  <a:pt x="1228725" y="285750"/>
                </a:cubicBezTo>
                <a:cubicBezTo>
                  <a:pt x="1243013" y="290513"/>
                  <a:pt x="1258117" y="293303"/>
                  <a:pt x="1271588" y="300038"/>
                </a:cubicBezTo>
                <a:cubicBezTo>
                  <a:pt x="1286946" y="307717"/>
                  <a:pt x="1297884" y="324095"/>
                  <a:pt x="1314450" y="328613"/>
                </a:cubicBezTo>
                <a:cubicBezTo>
                  <a:pt x="1351494" y="338716"/>
                  <a:pt x="1390650" y="338138"/>
                  <a:pt x="1428750" y="342900"/>
                </a:cubicBezTo>
                <a:cubicBezTo>
                  <a:pt x="1499684" y="366545"/>
                  <a:pt x="1515486" y="352319"/>
                  <a:pt x="1543050" y="414338"/>
                </a:cubicBezTo>
                <a:cubicBezTo>
                  <a:pt x="1555283" y="441863"/>
                  <a:pt x="1571625" y="500063"/>
                  <a:pt x="1571625" y="500063"/>
                </a:cubicBezTo>
                <a:cubicBezTo>
                  <a:pt x="1564924" y="587180"/>
                  <a:pt x="1574855" y="654453"/>
                  <a:pt x="1543050" y="728663"/>
                </a:cubicBezTo>
                <a:cubicBezTo>
                  <a:pt x="1534660" y="748239"/>
                  <a:pt x="1528110" y="769451"/>
                  <a:pt x="1514475" y="785813"/>
                </a:cubicBezTo>
                <a:cubicBezTo>
                  <a:pt x="1488509" y="816972"/>
                  <a:pt x="1450266" y="819725"/>
                  <a:pt x="1414463" y="828675"/>
                </a:cubicBezTo>
                <a:cubicBezTo>
                  <a:pt x="1325687" y="873063"/>
                  <a:pt x="1390941" y="845602"/>
                  <a:pt x="1300163" y="871538"/>
                </a:cubicBezTo>
                <a:cubicBezTo>
                  <a:pt x="1285682" y="875675"/>
                  <a:pt x="1272118" y="883131"/>
                  <a:pt x="1257300" y="885825"/>
                </a:cubicBezTo>
                <a:cubicBezTo>
                  <a:pt x="1219523" y="892694"/>
                  <a:pt x="1181100" y="895350"/>
                  <a:pt x="1143000" y="900113"/>
                </a:cubicBezTo>
                <a:cubicBezTo>
                  <a:pt x="965082" y="888251"/>
                  <a:pt x="975577" y="916700"/>
                  <a:pt x="871538" y="857250"/>
                </a:cubicBezTo>
                <a:cubicBezTo>
                  <a:pt x="856629" y="848731"/>
                  <a:pt x="842963" y="838200"/>
                  <a:pt x="828675" y="828675"/>
                </a:cubicBezTo>
                <a:cubicBezTo>
                  <a:pt x="794422" y="725913"/>
                  <a:pt x="835978" y="854236"/>
                  <a:pt x="800100" y="728663"/>
                </a:cubicBezTo>
                <a:cubicBezTo>
                  <a:pt x="791849" y="699786"/>
                  <a:pt x="781094" y="663812"/>
                  <a:pt x="757238" y="642938"/>
                </a:cubicBezTo>
                <a:cubicBezTo>
                  <a:pt x="689060" y="583283"/>
                  <a:pt x="666723" y="584191"/>
                  <a:pt x="585788" y="557213"/>
                </a:cubicBezTo>
                <a:cubicBezTo>
                  <a:pt x="571500" y="552450"/>
                  <a:pt x="557834" y="545055"/>
                  <a:pt x="542925" y="542925"/>
                </a:cubicBezTo>
                <a:lnTo>
                  <a:pt x="442913" y="528638"/>
                </a:lnTo>
                <a:cubicBezTo>
                  <a:pt x="428625" y="519113"/>
                  <a:pt x="410777" y="513472"/>
                  <a:pt x="400050" y="500063"/>
                </a:cubicBezTo>
                <a:cubicBezTo>
                  <a:pt x="390642" y="488303"/>
                  <a:pt x="396412" y="467849"/>
                  <a:pt x="385763" y="457200"/>
                </a:cubicBezTo>
                <a:cubicBezTo>
                  <a:pt x="378914" y="450351"/>
                  <a:pt x="286266" y="428772"/>
                  <a:pt x="285750" y="428625"/>
                </a:cubicBezTo>
                <a:cubicBezTo>
                  <a:pt x="232204" y="413326"/>
                  <a:pt x="247139" y="411214"/>
                  <a:pt x="185738" y="400050"/>
                </a:cubicBezTo>
                <a:cubicBezTo>
                  <a:pt x="152605" y="394026"/>
                  <a:pt x="119063" y="390525"/>
                  <a:pt x="85725" y="385763"/>
                </a:cubicBezTo>
                <a:cubicBezTo>
                  <a:pt x="66675" y="357188"/>
                  <a:pt x="39435" y="332619"/>
                  <a:pt x="28575" y="300038"/>
                </a:cubicBezTo>
                <a:cubicBezTo>
                  <a:pt x="10921" y="247072"/>
                  <a:pt x="21023" y="270645"/>
                  <a:pt x="0" y="2286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09886" y="1302156"/>
            <a:ext cx="3466532" cy="109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10219469" y="1411338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755208" y="1440906"/>
            <a:ext cx="313898" cy="31389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01059" y="1170599"/>
            <a:ext cx="343875" cy="343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 descr="PDF) Earthquake Load Calculation (base shear method) Rigid Frame Rigid Frame  Rigid Frame Rigid Frame Elevation View of Rigid Frame in North-South  direction | Anniel Cornejo - Academia.ed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55033" r="17173" b="22614"/>
          <a:stretch/>
        </p:blipFill>
        <p:spPr bwMode="auto">
          <a:xfrm>
            <a:off x="8189797" y="1929694"/>
            <a:ext cx="3725978" cy="17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t="-1" r="47173" b="-568"/>
          <a:stretch/>
        </p:blipFill>
        <p:spPr>
          <a:xfrm>
            <a:off x="5180493" y="3202849"/>
            <a:ext cx="3052594" cy="3655151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7372350" y="3814763"/>
            <a:ext cx="400050" cy="2786062"/>
          </a:xfrm>
          <a:custGeom>
            <a:avLst/>
            <a:gdLst>
              <a:gd name="connsiteX0" fmla="*/ 0 w 400050"/>
              <a:gd name="connsiteY0" fmla="*/ 2786062 h 2786062"/>
              <a:gd name="connsiteX1" fmla="*/ 114300 w 400050"/>
              <a:gd name="connsiteY1" fmla="*/ 1143000 h 2786062"/>
              <a:gd name="connsiteX2" fmla="*/ 400050 w 400050"/>
              <a:gd name="connsiteY2" fmla="*/ 0 h 27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786062">
                <a:moveTo>
                  <a:pt x="0" y="2786062"/>
                </a:moveTo>
                <a:cubicBezTo>
                  <a:pt x="23812" y="2196703"/>
                  <a:pt x="47625" y="1607344"/>
                  <a:pt x="114300" y="1143000"/>
                </a:cubicBezTo>
                <a:cubicBezTo>
                  <a:pt x="180975" y="678656"/>
                  <a:pt x="290512" y="339328"/>
                  <a:pt x="4000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96237" y="3667120"/>
            <a:ext cx="400050" cy="2786062"/>
          </a:xfrm>
          <a:custGeom>
            <a:avLst/>
            <a:gdLst>
              <a:gd name="connsiteX0" fmla="*/ 0 w 400050"/>
              <a:gd name="connsiteY0" fmla="*/ 2786062 h 2786062"/>
              <a:gd name="connsiteX1" fmla="*/ 114300 w 400050"/>
              <a:gd name="connsiteY1" fmla="*/ 1143000 h 2786062"/>
              <a:gd name="connsiteX2" fmla="*/ 400050 w 400050"/>
              <a:gd name="connsiteY2" fmla="*/ 0 h 27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786062">
                <a:moveTo>
                  <a:pt x="0" y="2786062"/>
                </a:moveTo>
                <a:cubicBezTo>
                  <a:pt x="23812" y="2196703"/>
                  <a:pt x="47625" y="1607344"/>
                  <a:pt x="114300" y="1143000"/>
                </a:cubicBezTo>
                <a:cubicBezTo>
                  <a:pt x="180975" y="678656"/>
                  <a:pt x="290512" y="339328"/>
                  <a:pt x="4000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95919" y="3967163"/>
            <a:ext cx="400050" cy="2786062"/>
          </a:xfrm>
          <a:custGeom>
            <a:avLst/>
            <a:gdLst>
              <a:gd name="connsiteX0" fmla="*/ 0 w 400050"/>
              <a:gd name="connsiteY0" fmla="*/ 2786062 h 2786062"/>
              <a:gd name="connsiteX1" fmla="*/ 114300 w 400050"/>
              <a:gd name="connsiteY1" fmla="*/ 1143000 h 2786062"/>
              <a:gd name="connsiteX2" fmla="*/ 400050 w 400050"/>
              <a:gd name="connsiteY2" fmla="*/ 0 h 27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786062">
                <a:moveTo>
                  <a:pt x="0" y="2786062"/>
                </a:moveTo>
                <a:cubicBezTo>
                  <a:pt x="23812" y="2196703"/>
                  <a:pt x="47625" y="1607344"/>
                  <a:pt x="114300" y="1143000"/>
                </a:cubicBezTo>
                <a:cubicBezTo>
                  <a:pt x="180975" y="678656"/>
                  <a:pt x="290512" y="339328"/>
                  <a:pt x="4000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19806" y="3819520"/>
            <a:ext cx="400050" cy="2786062"/>
          </a:xfrm>
          <a:custGeom>
            <a:avLst/>
            <a:gdLst>
              <a:gd name="connsiteX0" fmla="*/ 0 w 400050"/>
              <a:gd name="connsiteY0" fmla="*/ 2786062 h 2786062"/>
              <a:gd name="connsiteX1" fmla="*/ 114300 w 400050"/>
              <a:gd name="connsiteY1" fmla="*/ 1143000 h 2786062"/>
              <a:gd name="connsiteX2" fmla="*/ 400050 w 400050"/>
              <a:gd name="connsiteY2" fmla="*/ 0 h 27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786062">
                <a:moveTo>
                  <a:pt x="0" y="2786062"/>
                </a:moveTo>
                <a:cubicBezTo>
                  <a:pt x="23812" y="2196703"/>
                  <a:pt x="47625" y="1607344"/>
                  <a:pt x="114300" y="1143000"/>
                </a:cubicBezTo>
                <a:cubicBezTo>
                  <a:pt x="180975" y="678656"/>
                  <a:pt x="290512" y="339328"/>
                  <a:pt x="4000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ata 24"/>
          <p:cNvSpPr/>
          <p:nvPr/>
        </p:nvSpPr>
        <p:spPr>
          <a:xfrm>
            <a:off x="5895969" y="3730387"/>
            <a:ext cx="2500318" cy="23677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001000" y="3414713"/>
            <a:ext cx="314325" cy="2828925"/>
          </a:xfrm>
          <a:custGeom>
            <a:avLst/>
            <a:gdLst>
              <a:gd name="connsiteX0" fmla="*/ 0 w 314325"/>
              <a:gd name="connsiteY0" fmla="*/ 2828925 h 2828925"/>
              <a:gd name="connsiteX1" fmla="*/ 57150 w 314325"/>
              <a:gd name="connsiteY1" fmla="*/ 814387 h 2828925"/>
              <a:gd name="connsiteX2" fmla="*/ 314325 w 314325"/>
              <a:gd name="connsiteY2" fmla="*/ 0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2828925">
                <a:moveTo>
                  <a:pt x="0" y="2828925"/>
                </a:moveTo>
                <a:cubicBezTo>
                  <a:pt x="2381" y="2057399"/>
                  <a:pt x="4763" y="1285874"/>
                  <a:pt x="57150" y="814387"/>
                </a:cubicBezTo>
                <a:cubicBezTo>
                  <a:pt x="109538" y="342899"/>
                  <a:pt x="211931" y="171449"/>
                  <a:pt x="3143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124571" y="3567113"/>
            <a:ext cx="314325" cy="2828925"/>
          </a:xfrm>
          <a:custGeom>
            <a:avLst/>
            <a:gdLst>
              <a:gd name="connsiteX0" fmla="*/ 0 w 314325"/>
              <a:gd name="connsiteY0" fmla="*/ 2828925 h 2828925"/>
              <a:gd name="connsiteX1" fmla="*/ 57150 w 314325"/>
              <a:gd name="connsiteY1" fmla="*/ 814387 h 2828925"/>
              <a:gd name="connsiteX2" fmla="*/ 314325 w 314325"/>
              <a:gd name="connsiteY2" fmla="*/ 0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2828925">
                <a:moveTo>
                  <a:pt x="0" y="2828925"/>
                </a:moveTo>
                <a:cubicBezTo>
                  <a:pt x="2381" y="2057399"/>
                  <a:pt x="4763" y="1285874"/>
                  <a:pt x="57150" y="814387"/>
                </a:cubicBezTo>
                <a:cubicBezTo>
                  <a:pt x="109538" y="342899"/>
                  <a:pt x="211931" y="171449"/>
                  <a:pt x="3143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396151" y="3695705"/>
            <a:ext cx="314325" cy="2828925"/>
          </a:xfrm>
          <a:custGeom>
            <a:avLst/>
            <a:gdLst>
              <a:gd name="connsiteX0" fmla="*/ 0 w 314325"/>
              <a:gd name="connsiteY0" fmla="*/ 2828925 h 2828925"/>
              <a:gd name="connsiteX1" fmla="*/ 57150 w 314325"/>
              <a:gd name="connsiteY1" fmla="*/ 814387 h 2828925"/>
              <a:gd name="connsiteX2" fmla="*/ 314325 w 314325"/>
              <a:gd name="connsiteY2" fmla="*/ 0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2828925">
                <a:moveTo>
                  <a:pt x="0" y="2828925"/>
                </a:moveTo>
                <a:cubicBezTo>
                  <a:pt x="2381" y="2057399"/>
                  <a:pt x="4763" y="1285874"/>
                  <a:pt x="57150" y="814387"/>
                </a:cubicBezTo>
                <a:cubicBezTo>
                  <a:pt x="109538" y="342899"/>
                  <a:pt x="211931" y="171449"/>
                  <a:pt x="3143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519722" y="3848105"/>
            <a:ext cx="314325" cy="2828925"/>
          </a:xfrm>
          <a:custGeom>
            <a:avLst/>
            <a:gdLst>
              <a:gd name="connsiteX0" fmla="*/ 0 w 314325"/>
              <a:gd name="connsiteY0" fmla="*/ 2828925 h 2828925"/>
              <a:gd name="connsiteX1" fmla="*/ 57150 w 314325"/>
              <a:gd name="connsiteY1" fmla="*/ 814387 h 2828925"/>
              <a:gd name="connsiteX2" fmla="*/ 314325 w 314325"/>
              <a:gd name="connsiteY2" fmla="*/ 0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2828925">
                <a:moveTo>
                  <a:pt x="0" y="2828925"/>
                </a:moveTo>
                <a:cubicBezTo>
                  <a:pt x="2381" y="2057399"/>
                  <a:pt x="4763" y="1285874"/>
                  <a:pt x="57150" y="814387"/>
                </a:cubicBezTo>
                <a:cubicBezTo>
                  <a:pt x="109538" y="342899"/>
                  <a:pt x="211931" y="171449"/>
                  <a:pt x="3143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ata 33"/>
          <p:cNvSpPr/>
          <p:nvPr/>
        </p:nvSpPr>
        <p:spPr>
          <a:xfrm>
            <a:off x="5834054" y="3382719"/>
            <a:ext cx="2500318" cy="432044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Data 34"/>
          <p:cNvSpPr/>
          <p:nvPr/>
        </p:nvSpPr>
        <p:spPr>
          <a:xfrm rot="21247031">
            <a:off x="5514958" y="5406795"/>
            <a:ext cx="2500318" cy="174869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الف- ارتعاش آزاد (</a:t>
            </a:r>
            <a:r>
              <a:rPr lang="en-US" dirty="0" smtClean="0"/>
              <a:t>P(t)=0</a:t>
            </a:r>
            <a:r>
              <a:rPr lang="fa-IR" dirty="0" smtClean="0"/>
              <a:t>):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fa-IR" dirty="0" smtClean="0"/>
              <a:t>الف-1: سیستم بدون میرایی (</a:t>
            </a:r>
            <a:r>
              <a:rPr lang="en-US" dirty="0" smtClean="0"/>
              <a:t>c=0</a:t>
            </a:r>
            <a:r>
              <a:rPr lang="fa-IR" dirty="0" smtClean="0"/>
              <a:t>)</a:t>
            </a:r>
            <a:endParaRPr lang="en-US" dirty="0"/>
          </a:p>
          <a:p>
            <a:pPr marL="457200" indent="0">
              <a:buNone/>
            </a:pPr>
            <a:r>
              <a:rPr lang="fa-IR" dirty="0" smtClean="0"/>
              <a:t>شرایط اولیه</a:t>
            </a:r>
            <a:r>
              <a:rPr lang="en-US" dirty="0" smtClean="0"/>
              <a:t>:</a:t>
            </a:r>
          </a:p>
          <a:p>
            <a:pPr marL="4572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27232"/>
              </p:ext>
            </p:extLst>
          </p:nvPr>
        </p:nvGraphicFramePr>
        <p:xfrm>
          <a:off x="838200" y="1008056"/>
          <a:ext cx="29448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" name="Equation" r:id="rId3" imgW="1739880" imgH="203040" progId="Equation.3">
                  <p:embed/>
                </p:oleObj>
              </mc:Choice>
              <mc:Fallback>
                <p:oleObj name="Equation" r:id="rId3" imgW="1739880" imgH="20304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08056"/>
                        <a:ext cx="2944812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46748"/>
              </p:ext>
            </p:extLst>
          </p:nvPr>
        </p:nvGraphicFramePr>
        <p:xfrm>
          <a:off x="838200" y="2532062"/>
          <a:ext cx="62309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" name="Equation" r:id="rId5" imgW="3682800" imgH="203040" progId="Equation.3">
                  <p:embed/>
                </p:oleObj>
              </mc:Choice>
              <mc:Fallback>
                <p:oleObj name="Equation" r:id="rId5" imgW="3682800" imgH="2030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532062"/>
                        <a:ext cx="6230938" cy="3444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65250"/>
              </p:ext>
            </p:extLst>
          </p:nvPr>
        </p:nvGraphicFramePr>
        <p:xfrm>
          <a:off x="852487" y="3000130"/>
          <a:ext cx="3851275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" name="Equation" r:id="rId7" imgW="2717640" imgH="927000" progId="Equation.3">
                  <p:embed/>
                </p:oleObj>
              </mc:Choice>
              <mc:Fallback>
                <p:oleObj name="Equation" r:id="rId7" imgW="2717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2487" y="3000130"/>
                        <a:ext cx="3851275" cy="131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91435"/>
              </p:ext>
            </p:extLst>
          </p:nvPr>
        </p:nvGraphicFramePr>
        <p:xfrm>
          <a:off x="8880475" y="2550045"/>
          <a:ext cx="1106488" cy="65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" name="Equation" r:id="rId9" imgW="774360" imgH="457200" progId="Equation.3">
                  <p:embed/>
                </p:oleObj>
              </mc:Choice>
              <mc:Fallback>
                <p:oleObj name="Equation" r:id="rId9" imgW="7743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80475" y="2550045"/>
                        <a:ext cx="1106488" cy="65300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96130"/>
              </p:ext>
            </p:extLst>
          </p:nvPr>
        </p:nvGraphicFramePr>
        <p:xfrm>
          <a:off x="838200" y="4627235"/>
          <a:ext cx="1968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4" name="Equation" r:id="rId11" imgW="1968480" imgH="863280" progId="Equation.3">
                  <p:embed/>
                </p:oleObj>
              </mc:Choice>
              <mc:Fallback>
                <p:oleObj name="Equation" r:id="rId11" imgW="196848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4627235"/>
                        <a:ext cx="19685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94725"/>
              </p:ext>
            </p:extLst>
          </p:nvPr>
        </p:nvGraphicFramePr>
        <p:xfrm>
          <a:off x="814994" y="5578383"/>
          <a:ext cx="2991224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" name="Equation" r:id="rId13" imgW="1955520" imgH="431640" progId="Equation.3">
                  <p:embed/>
                </p:oleObj>
              </mc:Choice>
              <mc:Fallback>
                <p:oleObj name="Equation" r:id="rId13" imgW="19555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4994" y="5578383"/>
                        <a:ext cx="2991224" cy="660400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29262" y="3452637"/>
            <a:ext cx="5629275" cy="321279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408863" y="3307870"/>
            <a:ext cx="14716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15263" y="3031598"/>
            <a:ext cx="40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Tn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473977"/>
              </p:ext>
            </p:extLst>
          </p:nvPr>
        </p:nvGraphicFramePr>
        <p:xfrm>
          <a:off x="3994640" y="5692683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6" name="Equation" r:id="rId16" imgW="1549080" imgH="431640" progId="Equation.3">
                  <p:embed/>
                </p:oleObj>
              </mc:Choice>
              <mc:Fallback>
                <p:oleObj name="Equation" r:id="rId16" imgW="1549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94640" y="5692683"/>
                        <a:ext cx="1549400" cy="43180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66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95" y="2880554"/>
            <a:ext cx="62103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441699"/>
          </a:xfrm>
        </p:spPr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8328"/>
            <a:ext cx="10515600" cy="515498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الف- ارتعاش آزاد (</a:t>
            </a:r>
            <a:r>
              <a:rPr lang="en-US" dirty="0" smtClean="0"/>
              <a:t>P(t)=0</a:t>
            </a:r>
            <a:r>
              <a:rPr lang="fa-IR" dirty="0" smtClean="0"/>
              <a:t>):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fa-IR" dirty="0" smtClean="0"/>
              <a:t>الف-1: سیستم دارای میرایی </a:t>
            </a:r>
            <a:endParaRPr lang="en-US" dirty="0"/>
          </a:p>
          <a:p>
            <a:pPr marL="457200" indent="0">
              <a:buNone/>
            </a:pPr>
            <a:r>
              <a:rPr lang="fa-IR" dirty="0" smtClean="0"/>
              <a:t>شرایط اولیه</a:t>
            </a:r>
            <a:r>
              <a:rPr lang="en-US" dirty="0" smtClean="0"/>
              <a:t>:</a:t>
            </a:r>
          </a:p>
          <a:p>
            <a:pPr marL="45720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1008056"/>
          <a:ext cx="29448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" name="Equation" r:id="rId4" imgW="1739880" imgH="203040" progId="Equation.3">
                  <p:embed/>
                </p:oleObj>
              </mc:Choice>
              <mc:Fallback>
                <p:oleObj name="Equation" r:id="rId4" imgW="1739880" imgH="2030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008056"/>
                        <a:ext cx="2944812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822852"/>
              </p:ext>
            </p:extLst>
          </p:nvPr>
        </p:nvGraphicFramePr>
        <p:xfrm>
          <a:off x="558800" y="2532063"/>
          <a:ext cx="67897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0" name="Equation" r:id="rId6" imgW="4012920" imgH="203040" progId="Equation.3">
                  <p:embed/>
                </p:oleObj>
              </mc:Choice>
              <mc:Fallback>
                <p:oleObj name="Equation" r:id="rId6" imgW="4012920" imgH="2030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800" y="2532063"/>
                        <a:ext cx="6789738" cy="3444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62895"/>
              </p:ext>
            </p:extLst>
          </p:nvPr>
        </p:nvGraphicFramePr>
        <p:xfrm>
          <a:off x="493713" y="2936875"/>
          <a:ext cx="457041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" name="Equation" r:id="rId8" imgW="3225600" imgH="1015920" progId="Equation.3">
                  <p:embed/>
                </p:oleObj>
              </mc:Choice>
              <mc:Fallback>
                <p:oleObj name="Equation" r:id="rId8" imgW="3225600" imgH="101592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713" y="2936875"/>
                        <a:ext cx="4570412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880475" y="2550045"/>
          <a:ext cx="1106488" cy="65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2" name="Equation" r:id="rId10" imgW="774360" imgH="457200" progId="Equation.3">
                  <p:embed/>
                </p:oleObj>
              </mc:Choice>
              <mc:Fallback>
                <p:oleObj name="Equation" r:id="rId10" imgW="77436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80475" y="2550045"/>
                        <a:ext cx="1106488" cy="65300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55172"/>
              </p:ext>
            </p:extLst>
          </p:nvPr>
        </p:nvGraphicFramePr>
        <p:xfrm>
          <a:off x="417513" y="4386263"/>
          <a:ext cx="3784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3" name="Equation" r:id="rId12" imgW="3784320" imgH="1346040" progId="Equation.3">
                  <p:embed/>
                </p:oleObj>
              </mc:Choice>
              <mc:Fallback>
                <p:oleObj name="Equation" r:id="rId12" imgW="3784320" imgH="134604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7513" y="4386263"/>
                        <a:ext cx="37846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7486941" y="3394100"/>
            <a:ext cx="328322" cy="68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43785" y="303159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400" dirty="0" smtClean="0"/>
              <a:t>D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21160"/>
              </p:ext>
            </p:extLst>
          </p:nvPr>
        </p:nvGraphicFramePr>
        <p:xfrm>
          <a:off x="4829175" y="1021744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" name="Equation" r:id="rId14" imgW="1549080" imgH="431640" progId="Equation.3">
                  <p:embed/>
                </p:oleObj>
              </mc:Choice>
              <mc:Fallback>
                <p:oleObj name="Equation" r:id="rId14" imgW="1549080" imgH="43164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29175" y="1021744"/>
                        <a:ext cx="1549400" cy="43180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79178"/>
              </p:ext>
            </p:extLst>
          </p:nvPr>
        </p:nvGraphicFramePr>
        <p:xfrm>
          <a:off x="8343899" y="1895849"/>
          <a:ext cx="698046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5" name="Equation" r:id="rId16" imgW="342720" imgH="177480" progId="Equation.3">
                  <p:embed/>
                </p:oleObj>
              </mc:Choice>
              <mc:Fallback>
                <p:oleObj name="Equation" r:id="rId16" imgW="342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43899" y="1895849"/>
                        <a:ext cx="698046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740463"/>
              </p:ext>
            </p:extLst>
          </p:nvPr>
        </p:nvGraphicFramePr>
        <p:xfrm>
          <a:off x="340804" y="5807233"/>
          <a:ext cx="6037771" cy="91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6" name="Equation" r:id="rId18" imgW="3187440" imgH="482400" progId="Equation.3">
                  <p:embed/>
                </p:oleObj>
              </mc:Choice>
              <mc:Fallback>
                <p:oleObj name="Equation" r:id="rId18" imgW="31874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0804" y="5807233"/>
                        <a:ext cx="6037771" cy="914085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40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441699"/>
          </a:xfrm>
        </p:spPr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008328"/>
            <a:ext cx="10515600" cy="515498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الف- ارتعاش آزاد (</a:t>
            </a:r>
            <a:r>
              <a:rPr lang="en-US" dirty="0" smtClean="0"/>
              <a:t>P(t)=0</a:t>
            </a:r>
            <a:r>
              <a:rPr lang="fa-IR" dirty="0" smtClean="0"/>
              <a:t>):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fa-IR" dirty="0" smtClean="0"/>
              <a:t>الف-1: سیستم دارای میرایی </a:t>
            </a:r>
            <a:endParaRPr lang="en-US" dirty="0"/>
          </a:p>
          <a:p>
            <a:pPr marL="457200" indent="0">
              <a:buNone/>
            </a:pPr>
            <a:r>
              <a:rPr lang="fa-IR" dirty="0" smtClean="0"/>
              <a:t>شرایط اولیه</a:t>
            </a:r>
            <a:r>
              <a:rPr lang="en-US" dirty="0" smtClean="0"/>
              <a:t>:</a:t>
            </a:r>
          </a:p>
          <a:p>
            <a:pPr marL="45720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14677"/>
              </p:ext>
            </p:extLst>
          </p:nvPr>
        </p:nvGraphicFramePr>
        <p:xfrm>
          <a:off x="8343899" y="1895849"/>
          <a:ext cx="698046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" name="Equation" r:id="rId3" imgW="342720" imgH="177480" progId="Equation.3">
                  <p:embed/>
                </p:oleObj>
              </mc:Choice>
              <mc:Fallback>
                <p:oleObj name="Equation" r:id="rId3" imgW="342720" imgH="1774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3899" y="1895849"/>
                        <a:ext cx="698046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41430"/>
              </p:ext>
            </p:extLst>
          </p:nvPr>
        </p:nvGraphicFramePr>
        <p:xfrm>
          <a:off x="434642" y="1895849"/>
          <a:ext cx="7489909" cy="134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" name="Equation" r:id="rId5" imgW="4089240" imgH="736560" progId="Equation.3">
                  <p:embed/>
                </p:oleObj>
              </mc:Choice>
              <mc:Fallback>
                <p:oleObj name="Equation" r:id="rId5" imgW="408924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42" y="1895849"/>
                        <a:ext cx="7489909" cy="134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269" y="3425923"/>
            <a:ext cx="4650089" cy="325506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587000"/>
              </p:ext>
            </p:extLst>
          </p:nvPr>
        </p:nvGraphicFramePr>
        <p:xfrm>
          <a:off x="453734" y="3585821"/>
          <a:ext cx="3725862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" name="Equation" r:id="rId8" imgW="2628720" imgH="888840" progId="Equation.3">
                  <p:embed/>
                </p:oleObj>
              </mc:Choice>
              <mc:Fallback>
                <p:oleObj name="Equation" r:id="rId8" imgW="2628720" imgH="88884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3734" y="3585821"/>
                        <a:ext cx="3725862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1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80" y="2839610"/>
            <a:ext cx="6210300" cy="381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441699"/>
          </a:xfrm>
        </p:spPr>
        <p:txBody>
          <a:bodyPr/>
          <a:lstStyle/>
          <a:p>
            <a:r>
              <a:rPr lang="fa-IR" dirty="0"/>
              <a:t>ارتعاش یک سیستم تک درجه آزاد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08328"/>
            <a:ext cx="10515600" cy="515498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الف- ارتعاش آزاد (</a:t>
            </a:r>
            <a:r>
              <a:rPr lang="en-US" dirty="0" smtClean="0"/>
              <a:t>P(t)=0</a:t>
            </a:r>
            <a:r>
              <a:rPr lang="fa-IR" dirty="0" smtClean="0"/>
              <a:t>):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fa-IR" dirty="0" smtClean="0"/>
              <a:t>الف-1: سیستم دارای میرایی </a:t>
            </a:r>
            <a:endParaRPr lang="en-US" dirty="0"/>
          </a:p>
          <a:p>
            <a:pPr marL="457200" indent="0">
              <a:buNone/>
            </a:pPr>
            <a:r>
              <a:rPr lang="fa-IR" dirty="0" smtClean="0"/>
              <a:t>شرایط اولیه</a:t>
            </a:r>
            <a:r>
              <a:rPr lang="en-US" dirty="0" smtClean="0"/>
              <a:t>:</a:t>
            </a:r>
          </a:p>
          <a:p>
            <a:pPr marL="45720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635195"/>
              </p:ext>
            </p:extLst>
          </p:nvPr>
        </p:nvGraphicFramePr>
        <p:xfrm>
          <a:off x="8343899" y="1895849"/>
          <a:ext cx="698046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" name="Equation" r:id="rId4" imgW="342720" imgH="177480" progId="Equation.3">
                  <p:embed/>
                </p:oleObj>
              </mc:Choice>
              <mc:Fallback>
                <p:oleObj name="Equation" r:id="rId4" imgW="342720" imgH="177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43899" y="1895849"/>
                        <a:ext cx="698046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3190"/>
              </p:ext>
            </p:extLst>
          </p:nvPr>
        </p:nvGraphicFramePr>
        <p:xfrm>
          <a:off x="668350" y="1343714"/>
          <a:ext cx="6037771" cy="91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" name="Equation" r:id="rId6" imgW="3187440" imgH="482400" progId="Equation.3">
                  <p:embed/>
                </p:oleObj>
              </mc:Choice>
              <mc:Fallback>
                <p:oleObj name="Equation" r:id="rId6" imgW="3187440" imgH="4824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350" y="1343714"/>
                        <a:ext cx="6037771" cy="914085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6127845" y="2975212"/>
            <a:ext cx="5459104" cy="1596788"/>
          </a:xfrm>
          <a:custGeom>
            <a:avLst/>
            <a:gdLst>
              <a:gd name="connsiteX0" fmla="*/ 0 w 5459104"/>
              <a:gd name="connsiteY0" fmla="*/ 0 h 1596788"/>
              <a:gd name="connsiteX1" fmla="*/ 2101755 w 5459104"/>
              <a:gd name="connsiteY1" fmla="*/ 1009934 h 1596788"/>
              <a:gd name="connsiteX2" fmla="*/ 5459104 w 5459104"/>
              <a:gd name="connsiteY2" fmla="*/ 1596788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9104" h="1596788">
                <a:moveTo>
                  <a:pt x="0" y="0"/>
                </a:moveTo>
                <a:cubicBezTo>
                  <a:pt x="595952" y="371901"/>
                  <a:pt x="1191904" y="743803"/>
                  <a:pt x="2101755" y="1009934"/>
                </a:cubicBezTo>
                <a:cubicBezTo>
                  <a:pt x="3011606" y="1276065"/>
                  <a:pt x="4235355" y="1436426"/>
                  <a:pt x="5459104" y="1596788"/>
                </a:cubicBezTo>
              </a:path>
            </a:pathLst>
          </a:custGeom>
          <a:ln w="28575"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55140" y="5076967"/>
            <a:ext cx="5595582" cy="1583140"/>
          </a:xfrm>
          <a:custGeom>
            <a:avLst/>
            <a:gdLst>
              <a:gd name="connsiteX0" fmla="*/ 0 w 5595582"/>
              <a:gd name="connsiteY0" fmla="*/ 1583140 h 1583140"/>
              <a:gd name="connsiteX1" fmla="*/ 1801505 w 5595582"/>
              <a:gd name="connsiteY1" fmla="*/ 736979 h 1583140"/>
              <a:gd name="connsiteX2" fmla="*/ 5595582 w 5595582"/>
              <a:gd name="connsiteY2" fmla="*/ 0 h 1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2" h="1583140">
                <a:moveTo>
                  <a:pt x="0" y="1583140"/>
                </a:moveTo>
                <a:cubicBezTo>
                  <a:pt x="434454" y="1291988"/>
                  <a:pt x="868908" y="1000836"/>
                  <a:pt x="1801505" y="736979"/>
                </a:cubicBezTo>
                <a:cubicBezTo>
                  <a:pt x="2734102" y="473122"/>
                  <a:pt x="4164842" y="236561"/>
                  <a:pt x="5595582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37546"/>
              </p:ext>
            </p:extLst>
          </p:nvPr>
        </p:nvGraphicFramePr>
        <p:xfrm>
          <a:off x="7848600" y="2747963"/>
          <a:ext cx="10334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" name="Equation" r:id="rId8" imgW="520560" imgH="228600" progId="Equation.3">
                  <p:embed/>
                </p:oleObj>
              </mc:Choice>
              <mc:Fallback>
                <p:oleObj name="Equation" r:id="rId8" imgW="520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48600" y="2747963"/>
                        <a:ext cx="10334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7206018" y="3043451"/>
            <a:ext cx="641445" cy="532262"/>
          </a:xfrm>
          <a:custGeom>
            <a:avLst/>
            <a:gdLst>
              <a:gd name="connsiteX0" fmla="*/ 0 w 641445"/>
              <a:gd name="connsiteY0" fmla="*/ 532262 h 532262"/>
              <a:gd name="connsiteX1" fmla="*/ 27295 w 641445"/>
              <a:gd name="connsiteY1" fmla="*/ 436728 h 532262"/>
              <a:gd name="connsiteX2" fmla="*/ 40943 w 641445"/>
              <a:gd name="connsiteY2" fmla="*/ 395785 h 532262"/>
              <a:gd name="connsiteX3" fmla="*/ 54591 w 641445"/>
              <a:gd name="connsiteY3" fmla="*/ 191068 h 532262"/>
              <a:gd name="connsiteX4" fmla="*/ 150125 w 641445"/>
              <a:gd name="connsiteY4" fmla="*/ 136477 h 532262"/>
              <a:gd name="connsiteX5" fmla="*/ 272955 w 641445"/>
              <a:gd name="connsiteY5" fmla="*/ 81886 h 532262"/>
              <a:gd name="connsiteX6" fmla="*/ 327546 w 641445"/>
              <a:gd name="connsiteY6" fmla="*/ 54591 h 532262"/>
              <a:gd name="connsiteX7" fmla="*/ 409433 w 641445"/>
              <a:gd name="connsiteY7" fmla="*/ 40943 h 532262"/>
              <a:gd name="connsiteX8" fmla="*/ 518615 w 641445"/>
              <a:gd name="connsiteY8" fmla="*/ 13648 h 532262"/>
              <a:gd name="connsiteX9" fmla="*/ 573206 w 641445"/>
              <a:gd name="connsiteY9" fmla="*/ 0 h 532262"/>
              <a:gd name="connsiteX10" fmla="*/ 641445 w 641445"/>
              <a:gd name="connsiteY10" fmla="*/ 0 h 5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445" h="532262">
                <a:moveTo>
                  <a:pt x="0" y="532262"/>
                </a:moveTo>
                <a:cubicBezTo>
                  <a:pt x="9098" y="500417"/>
                  <a:pt x="17778" y="468450"/>
                  <a:pt x="27295" y="436728"/>
                </a:cubicBezTo>
                <a:cubicBezTo>
                  <a:pt x="31429" y="422949"/>
                  <a:pt x="39354" y="410083"/>
                  <a:pt x="40943" y="395785"/>
                </a:cubicBezTo>
                <a:cubicBezTo>
                  <a:pt x="48496" y="327813"/>
                  <a:pt x="38927" y="257640"/>
                  <a:pt x="54591" y="191068"/>
                </a:cubicBezTo>
                <a:cubicBezTo>
                  <a:pt x="57171" y="180103"/>
                  <a:pt x="149444" y="136855"/>
                  <a:pt x="150125" y="136477"/>
                </a:cubicBezTo>
                <a:cubicBezTo>
                  <a:pt x="333840" y="34413"/>
                  <a:pt x="122349" y="138363"/>
                  <a:pt x="272955" y="81886"/>
                </a:cubicBezTo>
                <a:cubicBezTo>
                  <a:pt x="292004" y="74743"/>
                  <a:pt x="308059" y="60437"/>
                  <a:pt x="327546" y="54591"/>
                </a:cubicBezTo>
                <a:cubicBezTo>
                  <a:pt x="354051" y="46640"/>
                  <a:pt x="382375" y="46741"/>
                  <a:pt x="409433" y="40943"/>
                </a:cubicBezTo>
                <a:cubicBezTo>
                  <a:pt x="446114" y="33083"/>
                  <a:pt x="482221" y="22746"/>
                  <a:pt x="518615" y="13648"/>
                </a:cubicBezTo>
                <a:cubicBezTo>
                  <a:pt x="536812" y="9099"/>
                  <a:pt x="554449" y="0"/>
                  <a:pt x="573206" y="0"/>
                </a:cubicBezTo>
                <a:lnTo>
                  <a:pt x="641445" y="0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04861"/>
              </p:ext>
            </p:extLst>
          </p:nvPr>
        </p:nvGraphicFramePr>
        <p:xfrm>
          <a:off x="595313" y="2708275"/>
          <a:ext cx="29162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" name="Equation" r:id="rId10" imgW="1879560" imgH="558720" progId="Equation.3">
                  <p:embed/>
                </p:oleObj>
              </mc:Choice>
              <mc:Fallback>
                <p:oleObj name="Equation" r:id="rId10" imgW="187956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5313" y="2708275"/>
                        <a:ext cx="2916237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117216"/>
              </p:ext>
            </p:extLst>
          </p:nvPr>
        </p:nvGraphicFramePr>
        <p:xfrm>
          <a:off x="342900" y="4089081"/>
          <a:ext cx="5224463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" name="Equation" r:id="rId12" imgW="3492360" imgH="1562040" progId="Equation.3">
                  <p:embed/>
                </p:oleObj>
              </mc:Choice>
              <mc:Fallback>
                <p:oleObj name="Equation" r:id="rId12" imgW="3492360" imgH="1562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2900" y="4089081"/>
                        <a:ext cx="5224463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369</Words>
  <Application>Microsoft Office PowerPoint</Application>
  <PresentationFormat>Widescreen</PresentationFormat>
  <Paragraphs>125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 Nazanin</vt:lpstr>
      <vt:lpstr>B Titr</vt:lpstr>
      <vt:lpstr>B Traffic</vt:lpstr>
      <vt:lpstr>Calibri</vt:lpstr>
      <vt:lpstr>Calibri Light</vt:lpstr>
      <vt:lpstr>Times New Roman</vt:lpstr>
      <vt:lpstr>Wingdings</vt:lpstr>
      <vt:lpstr>Office Theme</vt:lpstr>
      <vt:lpstr>Equation</vt:lpstr>
      <vt:lpstr>اصول مهندسی زلزله</vt:lpstr>
      <vt:lpstr>تحلیل دینامیکی</vt:lpstr>
      <vt:lpstr>تحلیل دینامیکی</vt:lpstr>
      <vt:lpstr>مقایسه تحلیل دینامیکی و استاتیکی</vt:lpstr>
      <vt:lpstr>ارتعاش یک سیستم تک درجه آزاد</vt:lpstr>
      <vt:lpstr>ارتعاش یک سیستم تک درجه آزاد</vt:lpstr>
      <vt:lpstr>ارتعاش یک سیستم تک درجه آزاد</vt:lpstr>
      <vt:lpstr>ارتعاش یک سیستم تک درجه آزاد</vt:lpstr>
      <vt:lpstr>ارتعاش یک سیستم تک درجه آزاد</vt:lpstr>
      <vt:lpstr>ارتعاش یک سیستم تک درجه آزاد</vt:lpstr>
      <vt:lpstr>ارتعاش یک سیستم تک درجه آزاد</vt:lpstr>
      <vt:lpstr>ارتعاش یک سیستم تک درجه آزاد</vt:lpstr>
      <vt:lpstr>ارتعاش یک سیستم تک درجه آزاد</vt:lpstr>
      <vt:lpstr>ارتعاش یک سیستم تک درجه آزاد</vt:lpstr>
      <vt:lpstr>مثال- سیستم یک درجه آزاد</vt:lpstr>
      <vt:lpstr>مثال- سیستم یک درجه آزاد</vt:lpstr>
      <vt:lpstr>تعیین سختی سیسیتم های سازه ای</vt:lpstr>
      <vt:lpstr>محاسبه سختی سازه ها</vt:lpstr>
      <vt:lpstr>مثال</vt:lpstr>
      <vt:lpstr>مثال</vt:lpstr>
      <vt:lpstr>مثال</vt:lpstr>
      <vt:lpstr>مثال</vt:lpstr>
      <vt:lpstr>سیستم یک درجه آزاد تحت ارتعاش پایه- حرکت انتقالی</vt:lpstr>
      <vt:lpstr>سیستم یک درجه آزاد تحت ارتعاش پایه- حرکت گهواره ای (Rocking)</vt:lpstr>
      <vt:lpstr>معادله ارتعاش سازه یک درجه آزاد تحت ارتعاش پیچشی</vt:lpstr>
      <vt:lpstr>انتقال نیرو و جداسازی پی از ارتعاش</vt:lpstr>
      <vt:lpstr>انتقال نیرو و جداسازی پی از ارتعاش</vt:lpstr>
      <vt:lpstr>مثال</vt:lpstr>
      <vt:lpstr>طیف پاسخ زلزله</vt:lpstr>
      <vt:lpstr>طیف طراحی زلزله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مهندسی زلزله</dc:title>
  <dc:creator>Iman Khodakarami</dc:creator>
  <cp:lastModifiedBy>Iman Khodakarami</cp:lastModifiedBy>
  <cp:revision>205</cp:revision>
  <dcterms:created xsi:type="dcterms:W3CDTF">2020-10-31T12:24:13Z</dcterms:created>
  <dcterms:modified xsi:type="dcterms:W3CDTF">2020-12-12T13:58:01Z</dcterms:modified>
</cp:coreProperties>
</file>