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7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44" autoAdjust="0"/>
    <p:restoredTop sz="94660"/>
  </p:normalViewPr>
  <p:slideViewPr>
    <p:cSldViewPr snapToGrid="0">
      <p:cViewPr>
        <p:scale>
          <a:sx n="75" d="100"/>
          <a:sy n="75" d="100"/>
        </p:scale>
        <p:origin x="498" y="-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2" Type="http://schemas.openxmlformats.org/officeDocument/2006/relationships/image" Target="../media/image19.wmf"/><Relationship Id="rId1" Type="http://schemas.openxmlformats.org/officeDocument/2006/relationships/image" Target="../media/image11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image" Target="../media/image14.wmf"/><Relationship Id="rId7" Type="http://schemas.openxmlformats.org/officeDocument/2006/relationships/image" Target="../media/image38.wmf"/><Relationship Id="rId2" Type="http://schemas.openxmlformats.org/officeDocument/2006/relationships/image" Target="../media/image34.wmf"/><Relationship Id="rId1" Type="http://schemas.openxmlformats.org/officeDocument/2006/relationships/image" Target="../media/image11.w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Relationship Id="rId9" Type="http://schemas.openxmlformats.org/officeDocument/2006/relationships/image" Target="../media/image4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image" Target="../media/image14.wmf"/><Relationship Id="rId7" Type="http://schemas.openxmlformats.org/officeDocument/2006/relationships/image" Target="../media/image52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6" Type="http://schemas.openxmlformats.org/officeDocument/2006/relationships/image" Target="../media/image37.wmf"/><Relationship Id="rId5" Type="http://schemas.openxmlformats.org/officeDocument/2006/relationships/image" Target="../media/image51.wmf"/><Relationship Id="rId10" Type="http://schemas.openxmlformats.org/officeDocument/2006/relationships/image" Target="../media/image55.wmf"/><Relationship Id="rId4" Type="http://schemas.openxmlformats.org/officeDocument/2006/relationships/image" Target="../media/image35.wmf"/><Relationship Id="rId9" Type="http://schemas.openxmlformats.org/officeDocument/2006/relationships/image" Target="../media/image5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5" Type="http://schemas.openxmlformats.org/officeDocument/2006/relationships/image" Target="../media/image30.wmf"/><Relationship Id="rId4" Type="http://schemas.openxmlformats.org/officeDocument/2006/relationships/image" Target="../media/image6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4" Type="http://schemas.openxmlformats.org/officeDocument/2006/relationships/image" Target="../media/image7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7" Type="http://schemas.openxmlformats.org/officeDocument/2006/relationships/image" Target="../media/image78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Relationship Id="rId6" Type="http://schemas.openxmlformats.org/officeDocument/2006/relationships/image" Target="../media/image77.wmf"/><Relationship Id="rId5" Type="http://schemas.openxmlformats.org/officeDocument/2006/relationships/image" Target="../media/image76.wmf"/><Relationship Id="rId4" Type="http://schemas.openxmlformats.org/officeDocument/2006/relationships/image" Target="../media/image7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37.wmf"/><Relationship Id="rId1" Type="http://schemas.openxmlformats.org/officeDocument/2006/relationships/image" Target="../media/image81.wmf"/><Relationship Id="rId5" Type="http://schemas.openxmlformats.org/officeDocument/2006/relationships/image" Target="../media/image84.wmf"/><Relationship Id="rId4" Type="http://schemas.openxmlformats.org/officeDocument/2006/relationships/image" Target="../media/image83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7.wmf"/><Relationship Id="rId1" Type="http://schemas.openxmlformats.org/officeDocument/2006/relationships/image" Target="../media/image86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37.wmf"/><Relationship Id="rId1" Type="http://schemas.openxmlformats.org/officeDocument/2006/relationships/image" Target="../media/image81.wmf"/><Relationship Id="rId5" Type="http://schemas.openxmlformats.org/officeDocument/2006/relationships/image" Target="../media/image89.wmf"/><Relationship Id="rId4" Type="http://schemas.openxmlformats.org/officeDocument/2006/relationships/image" Target="../media/image88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91.wmf"/><Relationship Id="rId1" Type="http://schemas.openxmlformats.org/officeDocument/2006/relationships/image" Target="../media/image90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2" Type="http://schemas.openxmlformats.org/officeDocument/2006/relationships/image" Target="../media/image93.wmf"/><Relationship Id="rId1" Type="http://schemas.openxmlformats.org/officeDocument/2006/relationships/image" Target="../media/image92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8.wmf"/><Relationship Id="rId2" Type="http://schemas.openxmlformats.org/officeDocument/2006/relationships/image" Target="../media/image97.wmf"/><Relationship Id="rId1" Type="http://schemas.openxmlformats.org/officeDocument/2006/relationships/image" Target="../media/image96.wmf"/><Relationship Id="rId4" Type="http://schemas.openxmlformats.org/officeDocument/2006/relationships/image" Target="../media/image94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2" Type="http://schemas.openxmlformats.org/officeDocument/2006/relationships/image" Target="../media/image101.wmf"/><Relationship Id="rId1" Type="http://schemas.openxmlformats.org/officeDocument/2006/relationships/image" Target="../media/image100.wmf"/><Relationship Id="rId6" Type="http://schemas.openxmlformats.org/officeDocument/2006/relationships/image" Target="../media/image105.wmf"/><Relationship Id="rId5" Type="http://schemas.openxmlformats.org/officeDocument/2006/relationships/image" Target="../media/image104.wmf"/><Relationship Id="rId4" Type="http://schemas.openxmlformats.org/officeDocument/2006/relationships/image" Target="../media/image103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image" Target="../media/image108.wmf"/><Relationship Id="rId1" Type="http://schemas.openxmlformats.org/officeDocument/2006/relationships/image" Target="../media/image107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wmf"/><Relationship Id="rId2" Type="http://schemas.openxmlformats.org/officeDocument/2006/relationships/image" Target="../media/image112.wmf"/><Relationship Id="rId1" Type="http://schemas.openxmlformats.org/officeDocument/2006/relationships/image" Target="../media/image111.wmf"/><Relationship Id="rId4" Type="http://schemas.openxmlformats.org/officeDocument/2006/relationships/image" Target="../media/image114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wmf"/><Relationship Id="rId2" Type="http://schemas.openxmlformats.org/officeDocument/2006/relationships/image" Target="../media/image117.wmf"/><Relationship Id="rId1" Type="http://schemas.openxmlformats.org/officeDocument/2006/relationships/image" Target="../media/image116.wmf"/><Relationship Id="rId6" Type="http://schemas.openxmlformats.org/officeDocument/2006/relationships/image" Target="../media/image121.wmf"/><Relationship Id="rId5" Type="http://schemas.openxmlformats.org/officeDocument/2006/relationships/image" Target="../media/image120.wmf"/><Relationship Id="rId4" Type="http://schemas.openxmlformats.org/officeDocument/2006/relationships/image" Target="../media/image1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674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441699"/>
          </a:xfrm>
        </p:spPr>
        <p:txBody>
          <a:bodyPr>
            <a:noAutofit/>
          </a:bodyPr>
          <a:lstStyle>
            <a:lvl1pPr algn="r" rtl="1">
              <a:defRPr sz="2800">
                <a:cs typeface="B Traffic" panose="00000400000000000000" pitchFamily="2" charset="-78"/>
              </a:defRPr>
            </a:lvl1pPr>
          </a:lstStyle>
          <a:p>
            <a:r>
              <a:rPr lang="fa-IR" dirty="0" smtClean="0"/>
              <a:t>عنوان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21976"/>
            <a:ext cx="10515600" cy="5154987"/>
          </a:xfrm>
        </p:spPr>
        <p:txBody>
          <a:bodyPr>
            <a:normAutofit/>
          </a:bodyPr>
          <a:lstStyle>
            <a:lvl1pPr algn="r" rtl="1">
              <a:defRPr sz="1400">
                <a:cs typeface="B Nazanin" panose="00000400000000000000" pitchFamily="2" charset="-78"/>
              </a:defRPr>
            </a:lvl1pPr>
            <a:lvl2pPr algn="r" rtl="1">
              <a:defRPr sz="1400">
                <a:cs typeface="B Nazanin" panose="00000400000000000000" pitchFamily="2" charset="-78"/>
              </a:defRPr>
            </a:lvl2pPr>
            <a:lvl3pPr algn="r" rtl="1">
              <a:defRPr sz="1400">
                <a:cs typeface="B Nazanin" panose="00000400000000000000" pitchFamily="2" charset="-78"/>
              </a:defRPr>
            </a:lvl3pPr>
            <a:lvl4pPr algn="r" rtl="1">
              <a:defRPr sz="1400">
                <a:cs typeface="B Nazanin" panose="00000400000000000000" pitchFamily="2" charset="-78"/>
              </a:defRPr>
            </a:lvl4pPr>
            <a:lvl5pPr algn="r" rtl="1">
              <a:defRPr sz="14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38200" y="874059"/>
            <a:ext cx="105156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9914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295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12/12/2020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792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12/12/2020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22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12/12/2020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506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12/12/2020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765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12/12/2020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145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12/12/2020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392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2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580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089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image" Target="../media/image7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5.wmf"/><Relationship Id="rId17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0.bin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5" Type="http://schemas.openxmlformats.org/officeDocument/2006/relationships/image" Target="../media/image18.png"/><Relationship Id="rId10" Type="http://schemas.openxmlformats.org/officeDocument/2006/relationships/image" Target="../media/image14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16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22.wmf"/><Relationship Id="rId18" Type="http://schemas.openxmlformats.org/officeDocument/2006/relationships/oleObject" Target="../embeddings/oleObject18.bin"/><Relationship Id="rId3" Type="http://schemas.openxmlformats.org/officeDocument/2006/relationships/image" Target="../media/image26.png"/><Relationship Id="rId7" Type="http://schemas.openxmlformats.org/officeDocument/2006/relationships/image" Target="../media/image19.wmf"/><Relationship Id="rId12" Type="http://schemas.openxmlformats.org/officeDocument/2006/relationships/oleObject" Target="../embeddings/oleObject15.bin"/><Relationship Id="rId17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7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21.wmf"/><Relationship Id="rId5" Type="http://schemas.openxmlformats.org/officeDocument/2006/relationships/image" Target="../media/image11.wmf"/><Relationship Id="rId15" Type="http://schemas.openxmlformats.org/officeDocument/2006/relationships/image" Target="../media/image23.wmf"/><Relationship Id="rId10" Type="http://schemas.openxmlformats.org/officeDocument/2006/relationships/oleObject" Target="../embeddings/oleObject14.bin"/><Relationship Id="rId19" Type="http://schemas.openxmlformats.org/officeDocument/2006/relationships/image" Target="../media/image25.w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20.wmf"/><Relationship Id="rId14" Type="http://schemas.openxmlformats.org/officeDocument/2006/relationships/oleObject" Target="../embeddings/oleObject1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oleObject" Target="../embeddings/oleObject17.bin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4.wmf"/><Relationship Id="rId9" Type="http://schemas.openxmlformats.org/officeDocument/2006/relationships/image" Target="../media/image28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33.wmf"/><Relationship Id="rId3" Type="http://schemas.openxmlformats.org/officeDocument/2006/relationships/image" Target="../media/image26.png"/><Relationship Id="rId7" Type="http://schemas.openxmlformats.org/officeDocument/2006/relationships/image" Target="../media/image30.wmf"/><Relationship Id="rId12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32.wmf"/><Relationship Id="rId5" Type="http://schemas.openxmlformats.org/officeDocument/2006/relationships/image" Target="../media/image24.w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3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oleObject" Target="../embeddings/oleObject28.bin"/><Relationship Id="rId18" Type="http://schemas.openxmlformats.org/officeDocument/2006/relationships/image" Target="../media/image39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36.wmf"/><Relationship Id="rId1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8.wmf"/><Relationship Id="rId20" Type="http://schemas.openxmlformats.org/officeDocument/2006/relationships/image" Target="../media/image40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34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5.bin"/><Relationship Id="rId15" Type="http://schemas.openxmlformats.org/officeDocument/2006/relationships/oleObject" Target="../embeddings/oleObject29.bin"/><Relationship Id="rId10" Type="http://schemas.openxmlformats.org/officeDocument/2006/relationships/image" Target="../media/image35.wmf"/><Relationship Id="rId19" Type="http://schemas.openxmlformats.org/officeDocument/2006/relationships/oleObject" Target="../embeddings/oleObject31.bin"/><Relationship Id="rId4" Type="http://schemas.openxmlformats.org/officeDocument/2006/relationships/image" Target="../media/image11.w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37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4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2.w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44.wmf"/><Relationship Id="rId4" Type="http://schemas.openxmlformats.org/officeDocument/2006/relationships/image" Target="../media/image41.wmf"/><Relationship Id="rId9" Type="http://schemas.openxmlformats.org/officeDocument/2006/relationships/oleObject" Target="../embeddings/oleObject3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46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oleObject" Target="../embeddings/oleObject42.bin"/><Relationship Id="rId18" Type="http://schemas.openxmlformats.org/officeDocument/2006/relationships/image" Target="../media/image53.wmf"/><Relationship Id="rId3" Type="http://schemas.openxmlformats.org/officeDocument/2006/relationships/oleObject" Target="../embeddings/oleObject39.bin"/><Relationship Id="rId21" Type="http://schemas.openxmlformats.org/officeDocument/2006/relationships/oleObject" Target="../embeddings/oleObject46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51.wmf"/><Relationship Id="rId1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2.wmf"/><Relationship Id="rId20" Type="http://schemas.openxmlformats.org/officeDocument/2006/relationships/image" Target="../media/image54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0.wmf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40.bin"/><Relationship Id="rId15" Type="http://schemas.openxmlformats.org/officeDocument/2006/relationships/oleObject" Target="../embeddings/oleObject43.bin"/><Relationship Id="rId10" Type="http://schemas.openxmlformats.org/officeDocument/2006/relationships/image" Target="../media/image35.wmf"/><Relationship Id="rId19" Type="http://schemas.openxmlformats.org/officeDocument/2006/relationships/oleObject" Target="../embeddings/oleObject45.bin"/><Relationship Id="rId4" Type="http://schemas.openxmlformats.org/officeDocument/2006/relationships/image" Target="../media/image49.w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37.wmf"/><Relationship Id="rId22" Type="http://schemas.openxmlformats.org/officeDocument/2006/relationships/image" Target="../media/image55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48.bin"/><Relationship Id="rId10" Type="http://schemas.openxmlformats.org/officeDocument/2006/relationships/image" Target="../media/image60.png"/><Relationship Id="rId4" Type="http://schemas.openxmlformats.org/officeDocument/2006/relationships/image" Target="../media/image56.wmf"/><Relationship Id="rId9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13" Type="http://schemas.openxmlformats.org/officeDocument/2006/relationships/image" Target="../media/image30.wmf"/><Relationship Id="rId3" Type="http://schemas.openxmlformats.org/officeDocument/2006/relationships/image" Target="../media/image65.png"/><Relationship Id="rId7" Type="http://schemas.openxmlformats.org/officeDocument/2006/relationships/image" Target="../media/image62.wmf"/><Relationship Id="rId12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1.bin"/><Relationship Id="rId11" Type="http://schemas.openxmlformats.org/officeDocument/2006/relationships/image" Target="../media/image64.wmf"/><Relationship Id="rId5" Type="http://schemas.openxmlformats.org/officeDocument/2006/relationships/image" Target="../media/image61.wmf"/><Relationship Id="rId10" Type="http://schemas.openxmlformats.org/officeDocument/2006/relationships/oleObject" Target="../embeddings/oleObject53.bin"/><Relationship Id="rId4" Type="http://schemas.openxmlformats.org/officeDocument/2006/relationships/oleObject" Target="../embeddings/oleObject50.bin"/><Relationship Id="rId9" Type="http://schemas.openxmlformats.org/officeDocument/2006/relationships/image" Target="../media/image63.wmf"/><Relationship Id="rId14" Type="http://schemas.openxmlformats.org/officeDocument/2006/relationships/image" Target="../media/image6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3" Type="http://schemas.openxmlformats.org/officeDocument/2006/relationships/image" Target="../media/image65.png"/><Relationship Id="rId7" Type="http://schemas.openxmlformats.org/officeDocument/2006/relationships/image" Target="../media/image68.wmf"/><Relationship Id="rId12" Type="http://schemas.openxmlformats.org/officeDocument/2006/relationships/image" Target="../media/image7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5.bin"/><Relationship Id="rId11" Type="http://schemas.openxmlformats.org/officeDocument/2006/relationships/image" Target="../media/image70.wmf"/><Relationship Id="rId5" Type="http://schemas.openxmlformats.org/officeDocument/2006/relationships/image" Target="../media/image67.wmf"/><Relationship Id="rId10" Type="http://schemas.openxmlformats.org/officeDocument/2006/relationships/oleObject" Target="../embeddings/oleObject57.bin"/><Relationship Id="rId4" Type="http://schemas.openxmlformats.org/officeDocument/2006/relationships/oleObject" Target="../embeddings/oleObject54.bin"/><Relationship Id="rId9" Type="http://schemas.openxmlformats.org/officeDocument/2006/relationships/image" Target="../media/image69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13" Type="http://schemas.openxmlformats.org/officeDocument/2006/relationships/oleObject" Target="../embeddings/oleObject63.bin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12" Type="http://schemas.openxmlformats.org/officeDocument/2006/relationships/image" Target="../media/image76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8.wmf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3.wmf"/><Relationship Id="rId11" Type="http://schemas.openxmlformats.org/officeDocument/2006/relationships/oleObject" Target="../embeddings/oleObject62.bin"/><Relationship Id="rId5" Type="http://schemas.openxmlformats.org/officeDocument/2006/relationships/oleObject" Target="../embeddings/oleObject59.bin"/><Relationship Id="rId15" Type="http://schemas.openxmlformats.org/officeDocument/2006/relationships/oleObject" Target="../embeddings/oleObject64.bin"/><Relationship Id="rId10" Type="http://schemas.openxmlformats.org/officeDocument/2006/relationships/image" Target="../media/image75.wmf"/><Relationship Id="rId4" Type="http://schemas.openxmlformats.org/officeDocument/2006/relationships/image" Target="../media/image72.wmf"/><Relationship Id="rId9" Type="http://schemas.openxmlformats.org/officeDocument/2006/relationships/oleObject" Target="../embeddings/oleObject61.bin"/><Relationship Id="rId14" Type="http://schemas.openxmlformats.org/officeDocument/2006/relationships/image" Target="../media/image77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79.wmf"/><Relationship Id="rId4" Type="http://schemas.openxmlformats.org/officeDocument/2006/relationships/oleObject" Target="../embeddings/oleObject65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13" Type="http://schemas.openxmlformats.org/officeDocument/2006/relationships/image" Target="../media/image84.wmf"/><Relationship Id="rId3" Type="http://schemas.openxmlformats.org/officeDocument/2006/relationships/oleObject" Target="../embeddings/oleObject66.bin"/><Relationship Id="rId7" Type="http://schemas.openxmlformats.org/officeDocument/2006/relationships/image" Target="../media/image37.wmf"/><Relationship Id="rId12" Type="http://schemas.openxmlformats.org/officeDocument/2006/relationships/oleObject" Target="../embeddings/oleObject7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67.bin"/><Relationship Id="rId11" Type="http://schemas.openxmlformats.org/officeDocument/2006/relationships/image" Target="../media/image83.wmf"/><Relationship Id="rId5" Type="http://schemas.openxmlformats.org/officeDocument/2006/relationships/image" Target="../media/image85.png"/><Relationship Id="rId10" Type="http://schemas.openxmlformats.org/officeDocument/2006/relationships/oleObject" Target="../embeddings/oleObject69.bin"/><Relationship Id="rId4" Type="http://schemas.openxmlformats.org/officeDocument/2006/relationships/image" Target="../media/image81.wmf"/><Relationship Id="rId9" Type="http://schemas.openxmlformats.org/officeDocument/2006/relationships/image" Target="../media/image82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87.wmf"/><Relationship Id="rId5" Type="http://schemas.openxmlformats.org/officeDocument/2006/relationships/oleObject" Target="../embeddings/oleObject72.bin"/><Relationship Id="rId4" Type="http://schemas.openxmlformats.org/officeDocument/2006/relationships/image" Target="../media/image86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5.bin"/><Relationship Id="rId13" Type="http://schemas.openxmlformats.org/officeDocument/2006/relationships/image" Target="../media/image89.wmf"/><Relationship Id="rId3" Type="http://schemas.openxmlformats.org/officeDocument/2006/relationships/oleObject" Target="../embeddings/oleObject73.bin"/><Relationship Id="rId7" Type="http://schemas.openxmlformats.org/officeDocument/2006/relationships/image" Target="../media/image37.wmf"/><Relationship Id="rId12" Type="http://schemas.openxmlformats.org/officeDocument/2006/relationships/oleObject" Target="../embeddings/oleObject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74.bin"/><Relationship Id="rId11" Type="http://schemas.openxmlformats.org/officeDocument/2006/relationships/image" Target="../media/image88.wmf"/><Relationship Id="rId5" Type="http://schemas.openxmlformats.org/officeDocument/2006/relationships/image" Target="../media/image85.png"/><Relationship Id="rId10" Type="http://schemas.openxmlformats.org/officeDocument/2006/relationships/oleObject" Target="../embeddings/oleObject76.bin"/><Relationship Id="rId4" Type="http://schemas.openxmlformats.org/officeDocument/2006/relationships/image" Target="../media/image81.wmf"/><Relationship Id="rId9" Type="http://schemas.openxmlformats.org/officeDocument/2006/relationships/image" Target="../media/image82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91.w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90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95.png"/><Relationship Id="rId7" Type="http://schemas.openxmlformats.org/officeDocument/2006/relationships/image" Target="../media/image9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81.bin"/><Relationship Id="rId5" Type="http://schemas.openxmlformats.org/officeDocument/2006/relationships/image" Target="../media/image92.wmf"/><Relationship Id="rId10" Type="http://schemas.openxmlformats.org/officeDocument/2006/relationships/image" Target="../media/image94.wmf"/><Relationship Id="rId4" Type="http://schemas.openxmlformats.org/officeDocument/2006/relationships/oleObject" Target="../embeddings/oleObject80.bin"/><Relationship Id="rId9" Type="http://schemas.openxmlformats.org/officeDocument/2006/relationships/oleObject" Target="../embeddings/oleObject82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5.bin"/><Relationship Id="rId3" Type="http://schemas.openxmlformats.org/officeDocument/2006/relationships/image" Target="../media/image99.jpeg"/><Relationship Id="rId7" Type="http://schemas.openxmlformats.org/officeDocument/2006/relationships/image" Target="../media/image9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84.bin"/><Relationship Id="rId11" Type="http://schemas.openxmlformats.org/officeDocument/2006/relationships/image" Target="../media/image94.wmf"/><Relationship Id="rId5" Type="http://schemas.openxmlformats.org/officeDocument/2006/relationships/image" Target="../media/image96.wmf"/><Relationship Id="rId10" Type="http://schemas.openxmlformats.org/officeDocument/2006/relationships/oleObject" Target="../embeddings/oleObject82.bin"/><Relationship Id="rId4" Type="http://schemas.openxmlformats.org/officeDocument/2006/relationships/oleObject" Target="../embeddings/oleObject83.bin"/><Relationship Id="rId9" Type="http://schemas.openxmlformats.org/officeDocument/2006/relationships/image" Target="../media/image98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8.bin"/><Relationship Id="rId13" Type="http://schemas.openxmlformats.org/officeDocument/2006/relationships/image" Target="../media/image104.wmf"/><Relationship Id="rId3" Type="http://schemas.openxmlformats.org/officeDocument/2006/relationships/image" Target="../media/image106.png"/><Relationship Id="rId7" Type="http://schemas.openxmlformats.org/officeDocument/2006/relationships/image" Target="../media/image101.wmf"/><Relationship Id="rId12" Type="http://schemas.openxmlformats.org/officeDocument/2006/relationships/oleObject" Target="../embeddings/oleObject9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87.bin"/><Relationship Id="rId11" Type="http://schemas.openxmlformats.org/officeDocument/2006/relationships/image" Target="../media/image103.wmf"/><Relationship Id="rId5" Type="http://schemas.openxmlformats.org/officeDocument/2006/relationships/image" Target="../media/image100.wmf"/><Relationship Id="rId15" Type="http://schemas.openxmlformats.org/officeDocument/2006/relationships/image" Target="../media/image105.wmf"/><Relationship Id="rId10" Type="http://schemas.openxmlformats.org/officeDocument/2006/relationships/oleObject" Target="../embeddings/oleObject89.bin"/><Relationship Id="rId4" Type="http://schemas.openxmlformats.org/officeDocument/2006/relationships/oleObject" Target="../embeddings/oleObject86.bin"/><Relationship Id="rId9" Type="http://schemas.openxmlformats.org/officeDocument/2006/relationships/image" Target="../media/image102.wmf"/><Relationship Id="rId14" Type="http://schemas.openxmlformats.org/officeDocument/2006/relationships/oleObject" Target="../embeddings/oleObject91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4.bin"/><Relationship Id="rId3" Type="http://schemas.openxmlformats.org/officeDocument/2006/relationships/image" Target="../media/image110.png"/><Relationship Id="rId7" Type="http://schemas.openxmlformats.org/officeDocument/2006/relationships/image" Target="../media/image10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93.bin"/><Relationship Id="rId5" Type="http://schemas.openxmlformats.org/officeDocument/2006/relationships/image" Target="../media/image107.wmf"/><Relationship Id="rId4" Type="http://schemas.openxmlformats.org/officeDocument/2006/relationships/oleObject" Target="../embeddings/oleObject92.bin"/><Relationship Id="rId9" Type="http://schemas.openxmlformats.org/officeDocument/2006/relationships/image" Target="../media/image109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7.bin"/><Relationship Id="rId3" Type="http://schemas.openxmlformats.org/officeDocument/2006/relationships/oleObject" Target="../embeddings/oleObject95.bin"/><Relationship Id="rId7" Type="http://schemas.openxmlformats.org/officeDocument/2006/relationships/image" Target="../media/image1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12.wmf"/><Relationship Id="rId11" Type="http://schemas.openxmlformats.org/officeDocument/2006/relationships/image" Target="../media/image114.wmf"/><Relationship Id="rId5" Type="http://schemas.openxmlformats.org/officeDocument/2006/relationships/oleObject" Target="../embeddings/oleObject96.bin"/><Relationship Id="rId10" Type="http://schemas.openxmlformats.org/officeDocument/2006/relationships/oleObject" Target="../embeddings/oleObject98.bin"/><Relationship Id="rId4" Type="http://schemas.openxmlformats.org/officeDocument/2006/relationships/image" Target="../media/image111.wmf"/><Relationship Id="rId9" Type="http://schemas.openxmlformats.org/officeDocument/2006/relationships/image" Target="../media/image113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1.bin"/><Relationship Id="rId13" Type="http://schemas.openxmlformats.org/officeDocument/2006/relationships/image" Target="../media/image120.wmf"/><Relationship Id="rId3" Type="http://schemas.openxmlformats.org/officeDocument/2006/relationships/image" Target="../media/image95.png"/><Relationship Id="rId7" Type="http://schemas.openxmlformats.org/officeDocument/2006/relationships/image" Target="../media/image117.wmf"/><Relationship Id="rId12" Type="http://schemas.openxmlformats.org/officeDocument/2006/relationships/oleObject" Target="../embeddings/oleObject10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1.wmf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100.bin"/><Relationship Id="rId11" Type="http://schemas.openxmlformats.org/officeDocument/2006/relationships/image" Target="../media/image119.wmf"/><Relationship Id="rId5" Type="http://schemas.openxmlformats.org/officeDocument/2006/relationships/image" Target="../media/image116.wmf"/><Relationship Id="rId15" Type="http://schemas.openxmlformats.org/officeDocument/2006/relationships/oleObject" Target="../embeddings/oleObject104.bin"/><Relationship Id="rId10" Type="http://schemas.openxmlformats.org/officeDocument/2006/relationships/oleObject" Target="../embeddings/oleObject102.bin"/><Relationship Id="rId4" Type="http://schemas.openxmlformats.org/officeDocument/2006/relationships/oleObject" Target="../embeddings/oleObject99.bin"/><Relationship Id="rId9" Type="http://schemas.openxmlformats.org/officeDocument/2006/relationships/image" Target="../media/image118.wmf"/><Relationship Id="rId14" Type="http://schemas.openxmlformats.org/officeDocument/2006/relationships/image" Target="../media/image1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 smtClean="0">
                <a:cs typeface="B Traffic" panose="00000400000000000000" pitchFamily="2" charset="-78"/>
              </a:rPr>
              <a:t>استاد درس: دکتر محمدایمان خداکرمی</a:t>
            </a:r>
          </a:p>
          <a:p>
            <a:r>
              <a:rPr lang="fa-IR" dirty="0" smtClean="0">
                <a:cs typeface="B Traffic" panose="00000400000000000000" pitchFamily="2" charset="-78"/>
              </a:rPr>
              <a:t>نیمسال اول 00-99</a:t>
            </a:r>
            <a:endParaRPr lang="en-US" dirty="0">
              <a:cs typeface="B Traffic" panose="00000400000000000000" pitchFamily="2" charset="-78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>
                <a:cs typeface="B Titr" panose="00000700000000000000" pitchFamily="2" charset="-78"/>
              </a:rPr>
              <a:t>اصول مهندسی زلزله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972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51478"/>
            <a:ext cx="10515600" cy="441699"/>
          </a:xfrm>
        </p:spPr>
        <p:txBody>
          <a:bodyPr>
            <a:normAutofit fontScale="90000"/>
          </a:bodyPr>
          <a:lstStyle/>
          <a:p>
            <a:r>
              <a:rPr lang="fa-IR" dirty="0" smtClean="0"/>
              <a:t>تحلیل دینامیکی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نیروی دینامیکی: متغیر با زمان اندازه، جهت و راستا ------ محل اثر</a:t>
            </a:r>
          </a:p>
          <a:p>
            <a:r>
              <a:rPr lang="fa-IR" dirty="0" smtClean="0"/>
              <a:t>پاسخ سازه:  متغیر برحسب زمان تغییرمکان، سرعت و شتاب</a:t>
            </a:r>
          </a:p>
          <a:p>
            <a:endParaRPr lang="fa-IR" dirty="0"/>
          </a:p>
          <a:p>
            <a:r>
              <a:rPr lang="fa-IR" dirty="0" smtClean="0"/>
              <a:t>رابطه تعادل استاتیکی:          </a:t>
            </a:r>
          </a:p>
          <a:p>
            <a:r>
              <a:rPr lang="fa-IR" dirty="0" smtClean="0"/>
              <a:t>رابطه تعادل دینامیکی: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fa-IR" b="1" dirty="0" smtClean="0"/>
              <a:t>انواع نیروهای وارد بر سازه:</a:t>
            </a:r>
          </a:p>
          <a:p>
            <a:pPr marL="0" indent="0">
              <a:buNone/>
            </a:pPr>
            <a:r>
              <a:rPr lang="fa-IR" b="1" dirty="0" smtClean="0"/>
              <a:t>الف) نیروهای استاتیکی: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a-IR" dirty="0" smtClean="0"/>
              <a:t>بار مرده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a-IR" dirty="0" smtClean="0"/>
              <a:t>بارهای دائمی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a-IR" dirty="0" smtClean="0"/>
              <a:t>بارهای زنده</a:t>
            </a:r>
          </a:p>
          <a:p>
            <a:pPr marL="0" indent="0">
              <a:buNone/>
            </a:pPr>
            <a:r>
              <a:rPr lang="fa-IR" b="1" dirty="0" smtClean="0"/>
              <a:t>ب) نیروهای دینامیکی: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a-IR" dirty="0" smtClean="0"/>
              <a:t>نیروی دینامیکی هارمونیک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351128" y="1282890"/>
            <a:ext cx="3466532" cy="1091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>
            <a:off x="4660711" y="1392072"/>
            <a:ext cx="313898" cy="313899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>
            <a:off x="1196450" y="1421640"/>
            <a:ext cx="313898" cy="313899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2770496" y="585974"/>
            <a:ext cx="177420" cy="6969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351128" y="2579427"/>
            <a:ext cx="0" cy="1610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196450" y="4067033"/>
            <a:ext cx="475397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1323833" y="2993332"/>
            <a:ext cx="4032625" cy="1593664"/>
          </a:xfrm>
          <a:custGeom>
            <a:avLst/>
            <a:gdLst>
              <a:gd name="connsiteX0" fmla="*/ 0 w 4032625"/>
              <a:gd name="connsiteY0" fmla="*/ 1060053 h 1593664"/>
              <a:gd name="connsiteX1" fmla="*/ 641445 w 4032625"/>
              <a:gd name="connsiteY1" fmla="*/ 9175 h 1593664"/>
              <a:gd name="connsiteX2" fmla="*/ 2142698 w 4032625"/>
              <a:gd name="connsiteY2" fmla="*/ 1592316 h 1593664"/>
              <a:gd name="connsiteX3" fmla="*/ 3807725 w 4032625"/>
              <a:gd name="connsiteY3" fmla="*/ 282131 h 1593664"/>
              <a:gd name="connsiteX4" fmla="*/ 3971498 w 4032625"/>
              <a:gd name="connsiteY4" fmla="*/ 172949 h 1593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2625" h="1593664">
                <a:moveTo>
                  <a:pt x="0" y="1060053"/>
                </a:moveTo>
                <a:cubicBezTo>
                  <a:pt x="142164" y="490259"/>
                  <a:pt x="284329" y="-79535"/>
                  <a:pt x="641445" y="9175"/>
                </a:cubicBezTo>
                <a:cubicBezTo>
                  <a:pt x="998561" y="97885"/>
                  <a:pt x="1614985" y="1546823"/>
                  <a:pt x="2142698" y="1592316"/>
                </a:cubicBezTo>
                <a:cubicBezTo>
                  <a:pt x="2670411" y="1637809"/>
                  <a:pt x="3502925" y="518692"/>
                  <a:pt x="3807725" y="282131"/>
                </a:cubicBezTo>
                <a:cubicBezTo>
                  <a:pt x="4112525" y="45570"/>
                  <a:pt x="4042011" y="109259"/>
                  <a:pt x="3971498" y="17294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38200" y="2415654"/>
            <a:ext cx="5257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P(t)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										       t	</a:t>
            </a:r>
            <a:endParaRPr lang="en-US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6266704"/>
              </p:ext>
            </p:extLst>
          </p:nvPr>
        </p:nvGraphicFramePr>
        <p:xfrm>
          <a:off x="7480682" y="2071427"/>
          <a:ext cx="685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" name="Equation" r:id="rId3" imgW="685800" imgH="507960" progId="Equation.3">
                  <p:embed/>
                </p:oleObj>
              </mc:Choice>
              <mc:Fallback>
                <p:oleObj name="Equation" r:id="rId3" imgW="68580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80682" y="2071427"/>
                        <a:ext cx="685800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3579" y="4446979"/>
            <a:ext cx="4409524" cy="2285714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>
            <a:off x="5777541" y="4790364"/>
            <a:ext cx="996286" cy="0"/>
          </a:xfrm>
          <a:prstGeom prst="straightConnector1">
            <a:avLst/>
          </a:prstGeom>
          <a:ln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792055" y="4790364"/>
            <a:ext cx="0" cy="799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742744" y="4754082"/>
            <a:ext cx="0" cy="799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096000" y="4446979"/>
            <a:ext cx="290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</a:t>
            </a:r>
            <a:endParaRPr lang="en-US" dirty="0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8955613"/>
              </p:ext>
            </p:extLst>
          </p:nvPr>
        </p:nvGraphicFramePr>
        <p:xfrm>
          <a:off x="8993103" y="5774693"/>
          <a:ext cx="5080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" name="Equation" r:id="rId6" imgW="507960" imgH="393480" progId="Equation.3">
                  <p:embed/>
                </p:oleObj>
              </mc:Choice>
              <mc:Fallback>
                <p:oleObj name="Equation" r:id="rId6" imgW="5079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993103" y="5774693"/>
                        <a:ext cx="50800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1727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1582"/>
            <a:ext cx="10515600" cy="441699"/>
          </a:xfrm>
        </p:spPr>
        <p:txBody>
          <a:bodyPr/>
          <a:lstStyle/>
          <a:p>
            <a:r>
              <a:rPr lang="fa-IR" dirty="0" smtClean="0"/>
              <a:t>تحلیل دینامیکی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rtlCol="1"/>
          <a:lstStyle/>
          <a:p>
            <a:r>
              <a:rPr lang="fa-IR" dirty="0" smtClean="0"/>
              <a:t>نیروهای متناوب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fa-IR" dirty="0" smtClean="0"/>
              <a:t>نیروهای گذارا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fa-IR" dirty="0" smtClean="0"/>
              <a:t>نیروهای ضربه ای</a:t>
            </a:r>
            <a:endParaRPr lang="en-US" dirty="0"/>
          </a:p>
        </p:txBody>
      </p:sp>
      <p:pic>
        <p:nvPicPr>
          <p:cNvPr id="2050" name="Picture 2" descr="17 Characteristics and sources of typical dynamic loadings: a) Harmonic...  | Download Scientific Diagra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0" t="60434" r="73597" b="-1228"/>
          <a:stretch/>
        </p:blipFill>
        <p:spPr bwMode="auto">
          <a:xfrm>
            <a:off x="8186057" y="1378854"/>
            <a:ext cx="2931886" cy="1596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9202910" y="2990589"/>
            <a:ext cx="1342575" cy="25947"/>
          </a:xfrm>
          <a:prstGeom prst="straightConnector1">
            <a:avLst/>
          </a:prstGeom>
          <a:ln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9188396" y="2176170"/>
            <a:ext cx="0" cy="799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545485" y="2176170"/>
            <a:ext cx="0" cy="799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729108" y="3158352"/>
            <a:ext cx="290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6381" y="4457273"/>
            <a:ext cx="5635619" cy="18615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r="48924" b="2231"/>
          <a:stretch/>
        </p:blipFill>
        <p:spPr>
          <a:xfrm>
            <a:off x="976505" y="1749184"/>
            <a:ext cx="3290695" cy="245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969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مقایسه تحلیل دینامیکی و استاتیکی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09184" y="2516604"/>
            <a:ext cx="3466532" cy="1091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>
            <a:off x="4718767" y="2625786"/>
            <a:ext cx="313898" cy="313899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>
            <a:off x="1254506" y="2655354"/>
            <a:ext cx="313898" cy="313899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2828552" y="1819688"/>
            <a:ext cx="177420" cy="6969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23015" y="2487574"/>
            <a:ext cx="3466532" cy="1091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10132598" y="2596756"/>
            <a:ext cx="313898" cy="313899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/>
          <p:cNvSpPr/>
          <p:nvPr/>
        </p:nvSpPr>
        <p:spPr>
          <a:xfrm>
            <a:off x="6668337" y="2626324"/>
            <a:ext cx="313898" cy="313899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8242383" y="1790658"/>
            <a:ext cx="177420" cy="6969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467428" y="1450356"/>
            <a:ext cx="6749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P0													P(t)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0084" y="1179916"/>
            <a:ext cx="1392069" cy="72159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538684" y="1130470"/>
            <a:ext cx="6749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P0					</a:t>
            </a:r>
            <a:endParaRPr lang="en-US" dirty="0"/>
          </a:p>
        </p:txBody>
      </p:sp>
      <p:sp>
        <p:nvSpPr>
          <p:cNvPr id="15" name="Freeform 14"/>
          <p:cNvSpPr/>
          <p:nvPr/>
        </p:nvSpPr>
        <p:spPr>
          <a:xfrm>
            <a:off x="1422400" y="2641600"/>
            <a:ext cx="3425371" cy="333855"/>
          </a:xfrm>
          <a:custGeom>
            <a:avLst/>
            <a:gdLst>
              <a:gd name="connsiteX0" fmla="*/ 0 w 3425371"/>
              <a:gd name="connsiteY0" fmla="*/ 14514 h 333855"/>
              <a:gd name="connsiteX1" fmla="*/ 1538514 w 3425371"/>
              <a:gd name="connsiteY1" fmla="*/ 333829 h 333855"/>
              <a:gd name="connsiteX2" fmla="*/ 3425371 w 3425371"/>
              <a:gd name="connsiteY2" fmla="*/ 0 h 333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5371" h="333855">
                <a:moveTo>
                  <a:pt x="0" y="14514"/>
                </a:moveTo>
                <a:cubicBezTo>
                  <a:pt x="483809" y="175381"/>
                  <a:pt x="967619" y="336248"/>
                  <a:pt x="1538514" y="333829"/>
                </a:cubicBezTo>
                <a:cubicBezTo>
                  <a:pt x="2109409" y="331410"/>
                  <a:pt x="2767390" y="165705"/>
                  <a:pt x="3425371" y="0"/>
                </a:cubicBezTo>
              </a:path>
            </a:pathLst>
          </a:custGeom>
          <a:ln>
            <a:solidFill>
              <a:srgbClr val="FF0000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6872512" y="2619832"/>
            <a:ext cx="3425371" cy="333855"/>
          </a:xfrm>
          <a:custGeom>
            <a:avLst/>
            <a:gdLst>
              <a:gd name="connsiteX0" fmla="*/ 0 w 3425371"/>
              <a:gd name="connsiteY0" fmla="*/ 14514 h 333855"/>
              <a:gd name="connsiteX1" fmla="*/ 1538514 w 3425371"/>
              <a:gd name="connsiteY1" fmla="*/ 333829 h 333855"/>
              <a:gd name="connsiteX2" fmla="*/ 3425371 w 3425371"/>
              <a:gd name="connsiteY2" fmla="*/ 0 h 333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5371" h="333855">
                <a:moveTo>
                  <a:pt x="0" y="14514"/>
                </a:moveTo>
                <a:cubicBezTo>
                  <a:pt x="483809" y="175381"/>
                  <a:pt x="967619" y="336248"/>
                  <a:pt x="1538514" y="333829"/>
                </a:cubicBezTo>
                <a:cubicBezTo>
                  <a:pt x="2109409" y="331410"/>
                  <a:pt x="2767390" y="165705"/>
                  <a:pt x="3425371" y="0"/>
                </a:cubicBezTo>
              </a:path>
            </a:pathLst>
          </a:custGeom>
          <a:ln>
            <a:solidFill>
              <a:srgbClr val="FF0000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017915" y="2895310"/>
            <a:ext cx="7648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Y(x)                                                                                                              y(</a:t>
            </a:r>
            <a:r>
              <a:rPr lang="en-US" dirty="0" err="1" smtClean="0"/>
              <a:t>x,t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1254506" y="4122058"/>
            <a:ext cx="36212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254506" y="3672114"/>
            <a:ext cx="1574046" cy="4789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828552" y="3701408"/>
            <a:ext cx="2047164" cy="420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77562" y="3941226"/>
            <a:ext cx="4878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M.D.</a:t>
            </a:r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6748163" y="3548738"/>
            <a:ext cx="1574046" cy="4789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8322209" y="3534490"/>
            <a:ext cx="2047164" cy="420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768023" y="3774308"/>
            <a:ext cx="4878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MP.D. (t)</a:t>
            </a:r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6733647" y="3998689"/>
            <a:ext cx="36212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755421" y="4542977"/>
            <a:ext cx="36212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reeform 31"/>
          <p:cNvSpPr/>
          <p:nvPr/>
        </p:nvSpPr>
        <p:spPr>
          <a:xfrm>
            <a:off x="6778171" y="4542971"/>
            <a:ext cx="3599543" cy="522661"/>
          </a:xfrm>
          <a:custGeom>
            <a:avLst/>
            <a:gdLst>
              <a:gd name="connsiteX0" fmla="*/ 0 w 3599543"/>
              <a:gd name="connsiteY0" fmla="*/ 0 h 522661"/>
              <a:gd name="connsiteX1" fmla="*/ 1959429 w 3599543"/>
              <a:gd name="connsiteY1" fmla="*/ 522515 h 522661"/>
              <a:gd name="connsiteX2" fmla="*/ 3599543 w 3599543"/>
              <a:gd name="connsiteY2" fmla="*/ 58058 h 522661"/>
              <a:gd name="connsiteX3" fmla="*/ 3599543 w 3599543"/>
              <a:gd name="connsiteY3" fmla="*/ 58058 h 522661"/>
              <a:gd name="connsiteX4" fmla="*/ 3599543 w 3599543"/>
              <a:gd name="connsiteY4" fmla="*/ 58058 h 522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99543" h="522661">
                <a:moveTo>
                  <a:pt x="0" y="0"/>
                </a:moveTo>
                <a:cubicBezTo>
                  <a:pt x="679752" y="256419"/>
                  <a:pt x="1359505" y="512839"/>
                  <a:pt x="1959429" y="522515"/>
                </a:cubicBezTo>
                <a:cubicBezTo>
                  <a:pt x="2559353" y="532191"/>
                  <a:pt x="3599543" y="58058"/>
                  <a:pt x="3599543" y="58058"/>
                </a:cubicBezTo>
                <a:lnTo>
                  <a:pt x="3599543" y="58058"/>
                </a:lnTo>
                <a:lnTo>
                  <a:pt x="3599543" y="5805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833339" y="4333104"/>
            <a:ext cx="4878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MI.D. (t)</a:t>
            </a:r>
            <a:endParaRPr lang="en-US" dirty="0"/>
          </a:p>
        </p:txBody>
      </p:sp>
      <p:sp>
        <p:nvSpPr>
          <p:cNvPr id="35" name="Cross 34"/>
          <p:cNvSpPr/>
          <p:nvPr/>
        </p:nvSpPr>
        <p:spPr>
          <a:xfrm>
            <a:off x="8322208" y="4136713"/>
            <a:ext cx="288283" cy="303552"/>
          </a:xfrm>
          <a:prstGeom prst="plus">
            <a:avLst>
              <a:gd name="adj" fmla="val 356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/>
          <p:nvPr/>
        </p:nvCxnSpPr>
        <p:spPr>
          <a:xfrm>
            <a:off x="6740907" y="5849257"/>
            <a:ext cx="36212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6792686" y="5555723"/>
            <a:ext cx="3526971" cy="1120848"/>
          </a:xfrm>
          <a:custGeom>
            <a:avLst/>
            <a:gdLst>
              <a:gd name="connsiteX0" fmla="*/ 0 w 3526971"/>
              <a:gd name="connsiteY0" fmla="*/ 293534 h 1120848"/>
              <a:gd name="connsiteX1" fmla="*/ 725714 w 3526971"/>
              <a:gd name="connsiteY1" fmla="*/ 46791 h 1120848"/>
              <a:gd name="connsiteX2" fmla="*/ 1611085 w 3526971"/>
              <a:gd name="connsiteY2" fmla="*/ 1120848 h 1120848"/>
              <a:gd name="connsiteX3" fmla="*/ 2685143 w 3526971"/>
              <a:gd name="connsiteY3" fmla="*/ 46791 h 1120848"/>
              <a:gd name="connsiteX4" fmla="*/ 3526971 w 3526971"/>
              <a:gd name="connsiteY4" fmla="*/ 279020 h 1120848"/>
              <a:gd name="connsiteX5" fmla="*/ 3526971 w 3526971"/>
              <a:gd name="connsiteY5" fmla="*/ 279020 h 1120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26971" h="1120848">
                <a:moveTo>
                  <a:pt x="0" y="293534"/>
                </a:moveTo>
                <a:cubicBezTo>
                  <a:pt x="228600" y="101219"/>
                  <a:pt x="457200" y="-91095"/>
                  <a:pt x="725714" y="46791"/>
                </a:cubicBezTo>
                <a:cubicBezTo>
                  <a:pt x="994228" y="184677"/>
                  <a:pt x="1284514" y="1120848"/>
                  <a:pt x="1611085" y="1120848"/>
                </a:cubicBezTo>
                <a:cubicBezTo>
                  <a:pt x="1937656" y="1120848"/>
                  <a:pt x="2365829" y="187096"/>
                  <a:pt x="2685143" y="46791"/>
                </a:cubicBezTo>
                <a:cubicBezTo>
                  <a:pt x="3004457" y="-93514"/>
                  <a:pt x="3526971" y="279020"/>
                  <a:pt x="3526971" y="279020"/>
                </a:cubicBezTo>
                <a:lnTo>
                  <a:pt x="3526971" y="27902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5782539" y="5545046"/>
            <a:ext cx="4878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M.D. (t)</a:t>
            </a:r>
            <a:endParaRPr lang="en-US" dirty="0"/>
          </a:p>
        </p:txBody>
      </p:sp>
      <p:sp>
        <p:nvSpPr>
          <p:cNvPr id="40" name="Down Arrow 39"/>
          <p:cNvSpPr/>
          <p:nvPr/>
        </p:nvSpPr>
        <p:spPr>
          <a:xfrm>
            <a:off x="8322208" y="5282563"/>
            <a:ext cx="422538" cy="3938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056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ارتعاش یک سیستم تک درجه آزاد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199175"/>
            <a:ext cx="3142857" cy="145714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20370" y="3166280"/>
            <a:ext cx="873457" cy="723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>
            <a:stCxn id="5" idx="3"/>
          </p:cNvCxnSpPr>
          <p:nvPr/>
        </p:nvCxnSpPr>
        <p:spPr>
          <a:xfrm flipV="1">
            <a:off x="3493827" y="3521122"/>
            <a:ext cx="487230" cy="68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2111421" y="3318680"/>
            <a:ext cx="487230" cy="6824"/>
          </a:xfrm>
          <a:prstGeom prst="straightConnector1">
            <a:avLst/>
          </a:prstGeom>
          <a:ln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2133140" y="3730387"/>
            <a:ext cx="487230" cy="6824"/>
          </a:xfrm>
          <a:prstGeom prst="straightConnector1">
            <a:avLst/>
          </a:prstGeom>
          <a:ln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18760" y="3048669"/>
            <a:ext cx="38766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Fs</a:t>
            </a:r>
          </a:p>
          <a:p>
            <a:r>
              <a:rPr lang="en-US" dirty="0" smtClean="0"/>
              <a:t>FI                        				P(t)</a:t>
            </a:r>
          </a:p>
          <a:p>
            <a:r>
              <a:rPr lang="en-US" dirty="0" smtClean="0"/>
              <a:t>          FD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399322" y="3527946"/>
            <a:ext cx="1360687" cy="0"/>
          </a:xfrm>
          <a:prstGeom prst="straightConnector1">
            <a:avLst/>
          </a:prstGeom>
          <a:ln>
            <a:prstDash val="dash"/>
            <a:headEnd type="stealth"/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0953911"/>
              </p:ext>
            </p:extLst>
          </p:nvPr>
        </p:nvGraphicFramePr>
        <p:xfrm>
          <a:off x="482600" y="4362450"/>
          <a:ext cx="4556125" cy="197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4" name="Equation" r:id="rId4" imgW="2692080" imgH="1168200" progId="Equation.3">
                  <p:embed/>
                </p:oleObj>
              </mc:Choice>
              <mc:Fallback>
                <p:oleObj name="Equation" r:id="rId4" imgW="2692080" imgH="1168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2600" y="4362450"/>
                        <a:ext cx="4556125" cy="1979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Freeform 13"/>
          <p:cNvSpPr/>
          <p:nvPr/>
        </p:nvSpPr>
        <p:spPr>
          <a:xfrm>
            <a:off x="2085975" y="4757738"/>
            <a:ext cx="1500188" cy="814387"/>
          </a:xfrm>
          <a:custGeom>
            <a:avLst/>
            <a:gdLst>
              <a:gd name="connsiteX0" fmla="*/ 0 w 1500188"/>
              <a:gd name="connsiteY0" fmla="*/ 100012 h 814387"/>
              <a:gd name="connsiteX1" fmla="*/ 71438 w 1500188"/>
              <a:gd name="connsiteY1" fmla="*/ 57150 h 814387"/>
              <a:gd name="connsiteX2" fmla="*/ 114300 w 1500188"/>
              <a:gd name="connsiteY2" fmla="*/ 28575 h 814387"/>
              <a:gd name="connsiteX3" fmla="*/ 200025 w 1500188"/>
              <a:gd name="connsiteY3" fmla="*/ 0 h 814387"/>
              <a:gd name="connsiteX4" fmla="*/ 314325 w 1500188"/>
              <a:gd name="connsiteY4" fmla="*/ 14287 h 814387"/>
              <a:gd name="connsiteX5" fmla="*/ 428625 w 1500188"/>
              <a:gd name="connsiteY5" fmla="*/ 42862 h 814387"/>
              <a:gd name="connsiteX6" fmla="*/ 628650 w 1500188"/>
              <a:gd name="connsiteY6" fmla="*/ 57150 h 814387"/>
              <a:gd name="connsiteX7" fmla="*/ 671513 w 1500188"/>
              <a:gd name="connsiteY7" fmla="*/ 71437 h 814387"/>
              <a:gd name="connsiteX8" fmla="*/ 757238 w 1500188"/>
              <a:gd name="connsiteY8" fmla="*/ 128587 h 814387"/>
              <a:gd name="connsiteX9" fmla="*/ 814388 w 1500188"/>
              <a:gd name="connsiteY9" fmla="*/ 214312 h 814387"/>
              <a:gd name="connsiteX10" fmla="*/ 871538 w 1500188"/>
              <a:gd name="connsiteY10" fmla="*/ 342900 h 814387"/>
              <a:gd name="connsiteX11" fmla="*/ 1042988 w 1500188"/>
              <a:gd name="connsiteY11" fmla="*/ 428625 h 814387"/>
              <a:gd name="connsiteX12" fmla="*/ 1085850 w 1500188"/>
              <a:gd name="connsiteY12" fmla="*/ 457200 h 814387"/>
              <a:gd name="connsiteX13" fmla="*/ 1271588 w 1500188"/>
              <a:gd name="connsiteY13" fmla="*/ 485775 h 814387"/>
              <a:gd name="connsiteX14" fmla="*/ 1357313 w 1500188"/>
              <a:gd name="connsiteY14" fmla="*/ 514350 h 814387"/>
              <a:gd name="connsiteX15" fmla="*/ 1400175 w 1500188"/>
              <a:gd name="connsiteY15" fmla="*/ 528637 h 814387"/>
              <a:gd name="connsiteX16" fmla="*/ 1500188 w 1500188"/>
              <a:gd name="connsiteY16" fmla="*/ 628650 h 814387"/>
              <a:gd name="connsiteX17" fmla="*/ 1443038 w 1500188"/>
              <a:gd name="connsiteY17" fmla="*/ 700087 h 814387"/>
              <a:gd name="connsiteX18" fmla="*/ 1400175 w 1500188"/>
              <a:gd name="connsiteY18" fmla="*/ 742950 h 814387"/>
              <a:gd name="connsiteX19" fmla="*/ 1314450 w 1500188"/>
              <a:gd name="connsiteY19" fmla="*/ 771525 h 814387"/>
              <a:gd name="connsiteX20" fmla="*/ 1214438 w 1500188"/>
              <a:gd name="connsiteY20" fmla="*/ 814387 h 814387"/>
              <a:gd name="connsiteX21" fmla="*/ 1028700 w 1500188"/>
              <a:gd name="connsiteY21" fmla="*/ 800100 h 814387"/>
              <a:gd name="connsiteX22" fmla="*/ 985838 w 1500188"/>
              <a:gd name="connsiteY22" fmla="*/ 785812 h 814387"/>
              <a:gd name="connsiteX23" fmla="*/ 928688 w 1500188"/>
              <a:gd name="connsiteY23" fmla="*/ 657225 h 814387"/>
              <a:gd name="connsiteX24" fmla="*/ 914400 w 1500188"/>
              <a:gd name="connsiteY24" fmla="*/ 614362 h 814387"/>
              <a:gd name="connsiteX25" fmla="*/ 900113 w 1500188"/>
              <a:gd name="connsiteY25" fmla="*/ 514350 h 814387"/>
              <a:gd name="connsiteX26" fmla="*/ 771525 w 1500188"/>
              <a:gd name="connsiteY26" fmla="*/ 457200 h 814387"/>
              <a:gd name="connsiteX27" fmla="*/ 285750 w 1500188"/>
              <a:gd name="connsiteY27" fmla="*/ 442912 h 814387"/>
              <a:gd name="connsiteX28" fmla="*/ 214313 w 1500188"/>
              <a:gd name="connsiteY28" fmla="*/ 428625 h 814387"/>
              <a:gd name="connsiteX29" fmla="*/ 128588 w 1500188"/>
              <a:gd name="connsiteY29" fmla="*/ 400050 h 814387"/>
              <a:gd name="connsiteX30" fmla="*/ 85725 w 1500188"/>
              <a:gd name="connsiteY30" fmla="*/ 371475 h 814387"/>
              <a:gd name="connsiteX31" fmla="*/ 57150 w 1500188"/>
              <a:gd name="connsiteY31" fmla="*/ 328612 h 814387"/>
              <a:gd name="connsiteX32" fmla="*/ 14288 w 1500188"/>
              <a:gd name="connsiteY32" fmla="*/ 185737 h 814387"/>
              <a:gd name="connsiteX33" fmla="*/ 14288 w 1500188"/>
              <a:gd name="connsiteY33" fmla="*/ 171450 h 814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00188" h="814387">
                <a:moveTo>
                  <a:pt x="0" y="100012"/>
                </a:moveTo>
                <a:cubicBezTo>
                  <a:pt x="23813" y="85725"/>
                  <a:pt x="47889" y="71868"/>
                  <a:pt x="71438" y="57150"/>
                </a:cubicBezTo>
                <a:cubicBezTo>
                  <a:pt x="85999" y="48049"/>
                  <a:pt x="98609" y="35549"/>
                  <a:pt x="114300" y="28575"/>
                </a:cubicBezTo>
                <a:cubicBezTo>
                  <a:pt x="141825" y="16342"/>
                  <a:pt x="200025" y="0"/>
                  <a:pt x="200025" y="0"/>
                </a:cubicBezTo>
                <a:cubicBezTo>
                  <a:pt x="238125" y="4762"/>
                  <a:pt x="276586" y="7211"/>
                  <a:pt x="314325" y="14287"/>
                </a:cubicBezTo>
                <a:cubicBezTo>
                  <a:pt x="352925" y="21524"/>
                  <a:pt x="389452" y="40064"/>
                  <a:pt x="428625" y="42862"/>
                </a:cubicBezTo>
                <a:lnTo>
                  <a:pt x="628650" y="57150"/>
                </a:lnTo>
                <a:cubicBezTo>
                  <a:pt x="642938" y="61912"/>
                  <a:pt x="658348" y="64123"/>
                  <a:pt x="671513" y="71437"/>
                </a:cubicBezTo>
                <a:cubicBezTo>
                  <a:pt x="701534" y="88115"/>
                  <a:pt x="757238" y="128587"/>
                  <a:pt x="757238" y="128587"/>
                </a:cubicBezTo>
                <a:cubicBezTo>
                  <a:pt x="804502" y="270385"/>
                  <a:pt x="725205" y="53785"/>
                  <a:pt x="814388" y="214312"/>
                </a:cubicBezTo>
                <a:cubicBezTo>
                  <a:pt x="838838" y="258321"/>
                  <a:pt x="831703" y="308044"/>
                  <a:pt x="871538" y="342900"/>
                </a:cubicBezTo>
                <a:cubicBezTo>
                  <a:pt x="1087365" y="531749"/>
                  <a:pt x="832556" y="288336"/>
                  <a:pt x="1042988" y="428625"/>
                </a:cubicBezTo>
                <a:cubicBezTo>
                  <a:pt x="1057275" y="438150"/>
                  <a:pt x="1069772" y="451171"/>
                  <a:pt x="1085850" y="457200"/>
                </a:cubicBezTo>
                <a:cubicBezTo>
                  <a:pt x="1118572" y="469471"/>
                  <a:pt x="1253937" y="483569"/>
                  <a:pt x="1271588" y="485775"/>
                </a:cubicBezTo>
                <a:lnTo>
                  <a:pt x="1357313" y="514350"/>
                </a:lnTo>
                <a:lnTo>
                  <a:pt x="1400175" y="528637"/>
                </a:lnTo>
                <a:cubicBezTo>
                  <a:pt x="1498431" y="594141"/>
                  <a:pt x="1475040" y="553207"/>
                  <a:pt x="1500188" y="628650"/>
                </a:cubicBezTo>
                <a:cubicBezTo>
                  <a:pt x="1476732" y="699014"/>
                  <a:pt x="1502692" y="650375"/>
                  <a:pt x="1443038" y="700087"/>
                </a:cubicBezTo>
                <a:cubicBezTo>
                  <a:pt x="1427516" y="713022"/>
                  <a:pt x="1417838" y="733137"/>
                  <a:pt x="1400175" y="742950"/>
                </a:cubicBezTo>
                <a:cubicBezTo>
                  <a:pt x="1373845" y="757578"/>
                  <a:pt x="1339512" y="754817"/>
                  <a:pt x="1314450" y="771525"/>
                </a:cubicBezTo>
                <a:cubicBezTo>
                  <a:pt x="1255250" y="810992"/>
                  <a:pt x="1288247" y="795935"/>
                  <a:pt x="1214438" y="814387"/>
                </a:cubicBezTo>
                <a:cubicBezTo>
                  <a:pt x="1152525" y="809625"/>
                  <a:pt x="1090316" y="807802"/>
                  <a:pt x="1028700" y="800100"/>
                </a:cubicBezTo>
                <a:cubicBezTo>
                  <a:pt x="1013756" y="798232"/>
                  <a:pt x="997598" y="795220"/>
                  <a:pt x="985838" y="785812"/>
                </a:cubicBezTo>
                <a:cubicBezTo>
                  <a:pt x="954963" y="761112"/>
                  <a:pt x="937420" y="683421"/>
                  <a:pt x="928688" y="657225"/>
                </a:cubicBezTo>
                <a:lnTo>
                  <a:pt x="914400" y="614362"/>
                </a:lnTo>
                <a:cubicBezTo>
                  <a:pt x="909638" y="581025"/>
                  <a:pt x="913790" y="545123"/>
                  <a:pt x="900113" y="514350"/>
                </a:cubicBezTo>
                <a:cubicBezTo>
                  <a:pt x="888580" y="488401"/>
                  <a:pt x="774623" y="457291"/>
                  <a:pt x="771525" y="457200"/>
                </a:cubicBezTo>
                <a:lnTo>
                  <a:pt x="285750" y="442912"/>
                </a:lnTo>
                <a:cubicBezTo>
                  <a:pt x="261938" y="438150"/>
                  <a:pt x="237741" y="435014"/>
                  <a:pt x="214313" y="428625"/>
                </a:cubicBezTo>
                <a:cubicBezTo>
                  <a:pt x="185254" y="420700"/>
                  <a:pt x="128588" y="400050"/>
                  <a:pt x="128588" y="400050"/>
                </a:cubicBezTo>
                <a:cubicBezTo>
                  <a:pt x="114300" y="390525"/>
                  <a:pt x="97867" y="383617"/>
                  <a:pt x="85725" y="371475"/>
                </a:cubicBezTo>
                <a:cubicBezTo>
                  <a:pt x="73583" y="359333"/>
                  <a:pt x="64124" y="344304"/>
                  <a:pt x="57150" y="328612"/>
                </a:cubicBezTo>
                <a:cubicBezTo>
                  <a:pt x="43895" y="298788"/>
                  <a:pt x="21845" y="223521"/>
                  <a:pt x="14288" y="185737"/>
                </a:cubicBezTo>
                <a:cubicBezTo>
                  <a:pt x="13354" y="181067"/>
                  <a:pt x="14288" y="176212"/>
                  <a:pt x="14288" y="17145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3143250" y="4743450"/>
            <a:ext cx="1571625" cy="900113"/>
          </a:xfrm>
          <a:custGeom>
            <a:avLst/>
            <a:gdLst>
              <a:gd name="connsiteX0" fmla="*/ 14288 w 1571625"/>
              <a:gd name="connsiteY0" fmla="*/ 171450 h 900113"/>
              <a:gd name="connsiteX1" fmla="*/ 57150 w 1571625"/>
              <a:gd name="connsiteY1" fmla="*/ 100013 h 900113"/>
              <a:gd name="connsiteX2" fmla="*/ 185738 w 1571625"/>
              <a:gd name="connsiteY2" fmla="*/ 28575 h 900113"/>
              <a:gd name="connsiteX3" fmla="*/ 300038 w 1571625"/>
              <a:gd name="connsiteY3" fmla="*/ 42863 h 900113"/>
              <a:gd name="connsiteX4" fmla="*/ 357188 w 1571625"/>
              <a:gd name="connsiteY4" fmla="*/ 57150 h 900113"/>
              <a:gd name="connsiteX5" fmla="*/ 528638 w 1571625"/>
              <a:gd name="connsiteY5" fmla="*/ 42863 h 900113"/>
              <a:gd name="connsiteX6" fmla="*/ 571500 w 1571625"/>
              <a:gd name="connsiteY6" fmla="*/ 28575 h 900113"/>
              <a:gd name="connsiteX7" fmla="*/ 700088 w 1571625"/>
              <a:gd name="connsiteY7" fmla="*/ 0 h 900113"/>
              <a:gd name="connsiteX8" fmla="*/ 914400 w 1571625"/>
              <a:gd name="connsiteY8" fmla="*/ 14288 h 900113"/>
              <a:gd name="connsiteX9" fmla="*/ 1000125 w 1571625"/>
              <a:gd name="connsiteY9" fmla="*/ 100013 h 900113"/>
              <a:gd name="connsiteX10" fmla="*/ 1071563 w 1571625"/>
              <a:gd name="connsiteY10" fmla="*/ 214313 h 900113"/>
              <a:gd name="connsiteX11" fmla="*/ 1114425 w 1571625"/>
              <a:gd name="connsiteY11" fmla="*/ 228600 h 900113"/>
              <a:gd name="connsiteX12" fmla="*/ 1228725 w 1571625"/>
              <a:gd name="connsiteY12" fmla="*/ 285750 h 900113"/>
              <a:gd name="connsiteX13" fmla="*/ 1271588 w 1571625"/>
              <a:gd name="connsiteY13" fmla="*/ 300038 h 900113"/>
              <a:gd name="connsiteX14" fmla="*/ 1314450 w 1571625"/>
              <a:gd name="connsiteY14" fmla="*/ 328613 h 900113"/>
              <a:gd name="connsiteX15" fmla="*/ 1428750 w 1571625"/>
              <a:gd name="connsiteY15" fmla="*/ 342900 h 900113"/>
              <a:gd name="connsiteX16" fmla="*/ 1543050 w 1571625"/>
              <a:gd name="connsiteY16" fmla="*/ 414338 h 900113"/>
              <a:gd name="connsiteX17" fmla="*/ 1571625 w 1571625"/>
              <a:gd name="connsiteY17" fmla="*/ 500063 h 900113"/>
              <a:gd name="connsiteX18" fmla="*/ 1543050 w 1571625"/>
              <a:gd name="connsiteY18" fmla="*/ 728663 h 900113"/>
              <a:gd name="connsiteX19" fmla="*/ 1514475 w 1571625"/>
              <a:gd name="connsiteY19" fmla="*/ 785813 h 900113"/>
              <a:gd name="connsiteX20" fmla="*/ 1414463 w 1571625"/>
              <a:gd name="connsiteY20" fmla="*/ 828675 h 900113"/>
              <a:gd name="connsiteX21" fmla="*/ 1300163 w 1571625"/>
              <a:gd name="connsiteY21" fmla="*/ 871538 h 900113"/>
              <a:gd name="connsiteX22" fmla="*/ 1257300 w 1571625"/>
              <a:gd name="connsiteY22" fmla="*/ 885825 h 900113"/>
              <a:gd name="connsiteX23" fmla="*/ 1143000 w 1571625"/>
              <a:gd name="connsiteY23" fmla="*/ 900113 h 900113"/>
              <a:gd name="connsiteX24" fmla="*/ 871538 w 1571625"/>
              <a:gd name="connsiteY24" fmla="*/ 857250 h 900113"/>
              <a:gd name="connsiteX25" fmla="*/ 828675 w 1571625"/>
              <a:gd name="connsiteY25" fmla="*/ 828675 h 900113"/>
              <a:gd name="connsiteX26" fmla="*/ 800100 w 1571625"/>
              <a:gd name="connsiteY26" fmla="*/ 728663 h 900113"/>
              <a:gd name="connsiteX27" fmla="*/ 757238 w 1571625"/>
              <a:gd name="connsiteY27" fmla="*/ 642938 h 900113"/>
              <a:gd name="connsiteX28" fmla="*/ 585788 w 1571625"/>
              <a:gd name="connsiteY28" fmla="*/ 557213 h 900113"/>
              <a:gd name="connsiteX29" fmla="*/ 542925 w 1571625"/>
              <a:gd name="connsiteY29" fmla="*/ 542925 h 900113"/>
              <a:gd name="connsiteX30" fmla="*/ 442913 w 1571625"/>
              <a:gd name="connsiteY30" fmla="*/ 528638 h 900113"/>
              <a:gd name="connsiteX31" fmla="*/ 400050 w 1571625"/>
              <a:gd name="connsiteY31" fmla="*/ 500063 h 900113"/>
              <a:gd name="connsiteX32" fmla="*/ 385763 w 1571625"/>
              <a:gd name="connsiteY32" fmla="*/ 457200 h 900113"/>
              <a:gd name="connsiteX33" fmla="*/ 285750 w 1571625"/>
              <a:gd name="connsiteY33" fmla="*/ 428625 h 900113"/>
              <a:gd name="connsiteX34" fmla="*/ 185738 w 1571625"/>
              <a:gd name="connsiteY34" fmla="*/ 400050 h 900113"/>
              <a:gd name="connsiteX35" fmla="*/ 85725 w 1571625"/>
              <a:gd name="connsiteY35" fmla="*/ 385763 h 900113"/>
              <a:gd name="connsiteX36" fmla="*/ 28575 w 1571625"/>
              <a:gd name="connsiteY36" fmla="*/ 300038 h 900113"/>
              <a:gd name="connsiteX37" fmla="*/ 0 w 1571625"/>
              <a:gd name="connsiteY37" fmla="*/ 228600 h 90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571625" h="900113">
                <a:moveTo>
                  <a:pt x="14288" y="171450"/>
                </a:moveTo>
                <a:cubicBezTo>
                  <a:pt x="28575" y="147638"/>
                  <a:pt x="37514" y="119649"/>
                  <a:pt x="57150" y="100013"/>
                </a:cubicBezTo>
                <a:cubicBezTo>
                  <a:pt x="106277" y="50886"/>
                  <a:pt x="131839" y="46542"/>
                  <a:pt x="185738" y="28575"/>
                </a:cubicBezTo>
                <a:cubicBezTo>
                  <a:pt x="223838" y="33338"/>
                  <a:pt x="262164" y="36551"/>
                  <a:pt x="300038" y="42863"/>
                </a:cubicBezTo>
                <a:cubicBezTo>
                  <a:pt x="319407" y="46091"/>
                  <a:pt x="337552" y="57150"/>
                  <a:pt x="357188" y="57150"/>
                </a:cubicBezTo>
                <a:cubicBezTo>
                  <a:pt x="414536" y="57150"/>
                  <a:pt x="471488" y="47625"/>
                  <a:pt x="528638" y="42863"/>
                </a:cubicBezTo>
                <a:cubicBezTo>
                  <a:pt x="542925" y="38100"/>
                  <a:pt x="557019" y="32712"/>
                  <a:pt x="571500" y="28575"/>
                </a:cubicBezTo>
                <a:cubicBezTo>
                  <a:pt x="618569" y="15127"/>
                  <a:pt x="650998" y="9818"/>
                  <a:pt x="700088" y="0"/>
                </a:cubicBezTo>
                <a:lnTo>
                  <a:pt x="914400" y="14288"/>
                </a:lnTo>
                <a:cubicBezTo>
                  <a:pt x="952737" y="27067"/>
                  <a:pt x="982053" y="63868"/>
                  <a:pt x="1000125" y="100013"/>
                </a:cubicBezTo>
                <a:cubicBezTo>
                  <a:pt x="1018021" y="135805"/>
                  <a:pt x="1039767" y="187816"/>
                  <a:pt x="1071563" y="214313"/>
                </a:cubicBezTo>
                <a:cubicBezTo>
                  <a:pt x="1083133" y="223954"/>
                  <a:pt x="1100715" y="222368"/>
                  <a:pt x="1114425" y="228600"/>
                </a:cubicBezTo>
                <a:cubicBezTo>
                  <a:pt x="1153204" y="246227"/>
                  <a:pt x="1188314" y="272279"/>
                  <a:pt x="1228725" y="285750"/>
                </a:cubicBezTo>
                <a:cubicBezTo>
                  <a:pt x="1243013" y="290513"/>
                  <a:pt x="1258117" y="293303"/>
                  <a:pt x="1271588" y="300038"/>
                </a:cubicBezTo>
                <a:cubicBezTo>
                  <a:pt x="1286946" y="307717"/>
                  <a:pt x="1297884" y="324095"/>
                  <a:pt x="1314450" y="328613"/>
                </a:cubicBezTo>
                <a:cubicBezTo>
                  <a:pt x="1351494" y="338716"/>
                  <a:pt x="1390650" y="338138"/>
                  <a:pt x="1428750" y="342900"/>
                </a:cubicBezTo>
                <a:cubicBezTo>
                  <a:pt x="1499684" y="366545"/>
                  <a:pt x="1515486" y="352319"/>
                  <a:pt x="1543050" y="414338"/>
                </a:cubicBezTo>
                <a:cubicBezTo>
                  <a:pt x="1555283" y="441863"/>
                  <a:pt x="1571625" y="500063"/>
                  <a:pt x="1571625" y="500063"/>
                </a:cubicBezTo>
                <a:cubicBezTo>
                  <a:pt x="1564924" y="587180"/>
                  <a:pt x="1574855" y="654453"/>
                  <a:pt x="1543050" y="728663"/>
                </a:cubicBezTo>
                <a:cubicBezTo>
                  <a:pt x="1534660" y="748239"/>
                  <a:pt x="1528110" y="769451"/>
                  <a:pt x="1514475" y="785813"/>
                </a:cubicBezTo>
                <a:cubicBezTo>
                  <a:pt x="1488509" y="816972"/>
                  <a:pt x="1450266" y="819725"/>
                  <a:pt x="1414463" y="828675"/>
                </a:cubicBezTo>
                <a:cubicBezTo>
                  <a:pt x="1325687" y="873063"/>
                  <a:pt x="1390941" y="845602"/>
                  <a:pt x="1300163" y="871538"/>
                </a:cubicBezTo>
                <a:cubicBezTo>
                  <a:pt x="1285682" y="875675"/>
                  <a:pt x="1272118" y="883131"/>
                  <a:pt x="1257300" y="885825"/>
                </a:cubicBezTo>
                <a:cubicBezTo>
                  <a:pt x="1219523" y="892694"/>
                  <a:pt x="1181100" y="895350"/>
                  <a:pt x="1143000" y="900113"/>
                </a:cubicBezTo>
                <a:cubicBezTo>
                  <a:pt x="965082" y="888251"/>
                  <a:pt x="975577" y="916700"/>
                  <a:pt x="871538" y="857250"/>
                </a:cubicBezTo>
                <a:cubicBezTo>
                  <a:pt x="856629" y="848731"/>
                  <a:pt x="842963" y="838200"/>
                  <a:pt x="828675" y="828675"/>
                </a:cubicBezTo>
                <a:cubicBezTo>
                  <a:pt x="794422" y="725913"/>
                  <a:pt x="835978" y="854236"/>
                  <a:pt x="800100" y="728663"/>
                </a:cubicBezTo>
                <a:cubicBezTo>
                  <a:pt x="791849" y="699786"/>
                  <a:pt x="781094" y="663812"/>
                  <a:pt x="757238" y="642938"/>
                </a:cubicBezTo>
                <a:cubicBezTo>
                  <a:pt x="689060" y="583283"/>
                  <a:pt x="666723" y="584191"/>
                  <a:pt x="585788" y="557213"/>
                </a:cubicBezTo>
                <a:cubicBezTo>
                  <a:pt x="571500" y="552450"/>
                  <a:pt x="557834" y="545055"/>
                  <a:pt x="542925" y="542925"/>
                </a:cubicBezTo>
                <a:lnTo>
                  <a:pt x="442913" y="528638"/>
                </a:lnTo>
                <a:cubicBezTo>
                  <a:pt x="428625" y="519113"/>
                  <a:pt x="410777" y="513472"/>
                  <a:pt x="400050" y="500063"/>
                </a:cubicBezTo>
                <a:cubicBezTo>
                  <a:pt x="390642" y="488303"/>
                  <a:pt x="396412" y="467849"/>
                  <a:pt x="385763" y="457200"/>
                </a:cubicBezTo>
                <a:cubicBezTo>
                  <a:pt x="378914" y="450351"/>
                  <a:pt x="286266" y="428772"/>
                  <a:pt x="285750" y="428625"/>
                </a:cubicBezTo>
                <a:cubicBezTo>
                  <a:pt x="232204" y="413326"/>
                  <a:pt x="247139" y="411214"/>
                  <a:pt x="185738" y="400050"/>
                </a:cubicBezTo>
                <a:cubicBezTo>
                  <a:pt x="152605" y="394026"/>
                  <a:pt x="119063" y="390525"/>
                  <a:pt x="85725" y="385763"/>
                </a:cubicBezTo>
                <a:cubicBezTo>
                  <a:pt x="66675" y="357188"/>
                  <a:pt x="39435" y="332619"/>
                  <a:pt x="28575" y="300038"/>
                </a:cubicBezTo>
                <a:cubicBezTo>
                  <a:pt x="10921" y="247072"/>
                  <a:pt x="21023" y="270645"/>
                  <a:pt x="0" y="228600"/>
                </a:cubicBez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909886" y="1302156"/>
            <a:ext cx="3466532" cy="1091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/>
          <p:cNvSpPr/>
          <p:nvPr/>
        </p:nvSpPr>
        <p:spPr>
          <a:xfrm>
            <a:off x="10219469" y="1411338"/>
            <a:ext cx="313898" cy="313899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/>
          <p:cNvSpPr/>
          <p:nvPr/>
        </p:nvSpPr>
        <p:spPr>
          <a:xfrm>
            <a:off x="6755208" y="1440906"/>
            <a:ext cx="313898" cy="313899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8501059" y="1170599"/>
            <a:ext cx="343875" cy="3438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9" name="Picture 11" descr="PDF) Earthquake Load Calculation (base shear method) Rigid Frame Rigid Frame  Rigid Frame Rigid Frame Elevation View of Rigid Frame in North-South  direction | Anniel Cornejo - Academia.edu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1" t="55033" r="17173" b="22614"/>
          <a:stretch/>
        </p:blipFill>
        <p:spPr bwMode="auto">
          <a:xfrm>
            <a:off x="8189797" y="1929694"/>
            <a:ext cx="3725978" cy="1720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7"/>
          <a:srcRect t="-1" r="47173" b="-568"/>
          <a:stretch/>
        </p:blipFill>
        <p:spPr>
          <a:xfrm>
            <a:off x="5180493" y="3202849"/>
            <a:ext cx="3052594" cy="3655151"/>
          </a:xfrm>
          <a:prstGeom prst="rect">
            <a:avLst/>
          </a:prstGeom>
        </p:spPr>
      </p:pic>
      <p:sp>
        <p:nvSpPr>
          <p:cNvPr id="24" name="Freeform 23"/>
          <p:cNvSpPr/>
          <p:nvPr/>
        </p:nvSpPr>
        <p:spPr>
          <a:xfrm>
            <a:off x="7372350" y="3814763"/>
            <a:ext cx="400050" cy="2786062"/>
          </a:xfrm>
          <a:custGeom>
            <a:avLst/>
            <a:gdLst>
              <a:gd name="connsiteX0" fmla="*/ 0 w 400050"/>
              <a:gd name="connsiteY0" fmla="*/ 2786062 h 2786062"/>
              <a:gd name="connsiteX1" fmla="*/ 114300 w 400050"/>
              <a:gd name="connsiteY1" fmla="*/ 1143000 h 2786062"/>
              <a:gd name="connsiteX2" fmla="*/ 400050 w 400050"/>
              <a:gd name="connsiteY2" fmla="*/ 0 h 278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0050" h="2786062">
                <a:moveTo>
                  <a:pt x="0" y="2786062"/>
                </a:moveTo>
                <a:cubicBezTo>
                  <a:pt x="23812" y="2196703"/>
                  <a:pt x="47625" y="1607344"/>
                  <a:pt x="114300" y="1143000"/>
                </a:cubicBezTo>
                <a:cubicBezTo>
                  <a:pt x="180975" y="678656"/>
                  <a:pt x="290512" y="339328"/>
                  <a:pt x="40005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7996237" y="3667120"/>
            <a:ext cx="400050" cy="2786062"/>
          </a:xfrm>
          <a:custGeom>
            <a:avLst/>
            <a:gdLst>
              <a:gd name="connsiteX0" fmla="*/ 0 w 400050"/>
              <a:gd name="connsiteY0" fmla="*/ 2786062 h 2786062"/>
              <a:gd name="connsiteX1" fmla="*/ 114300 w 400050"/>
              <a:gd name="connsiteY1" fmla="*/ 1143000 h 2786062"/>
              <a:gd name="connsiteX2" fmla="*/ 400050 w 400050"/>
              <a:gd name="connsiteY2" fmla="*/ 0 h 278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0050" h="2786062">
                <a:moveTo>
                  <a:pt x="0" y="2786062"/>
                </a:moveTo>
                <a:cubicBezTo>
                  <a:pt x="23812" y="2196703"/>
                  <a:pt x="47625" y="1607344"/>
                  <a:pt x="114300" y="1143000"/>
                </a:cubicBezTo>
                <a:cubicBezTo>
                  <a:pt x="180975" y="678656"/>
                  <a:pt x="290512" y="339328"/>
                  <a:pt x="40005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5495919" y="3967163"/>
            <a:ext cx="400050" cy="2786062"/>
          </a:xfrm>
          <a:custGeom>
            <a:avLst/>
            <a:gdLst>
              <a:gd name="connsiteX0" fmla="*/ 0 w 400050"/>
              <a:gd name="connsiteY0" fmla="*/ 2786062 h 2786062"/>
              <a:gd name="connsiteX1" fmla="*/ 114300 w 400050"/>
              <a:gd name="connsiteY1" fmla="*/ 1143000 h 2786062"/>
              <a:gd name="connsiteX2" fmla="*/ 400050 w 400050"/>
              <a:gd name="connsiteY2" fmla="*/ 0 h 278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0050" h="2786062">
                <a:moveTo>
                  <a:pt x="0" y="2786062"/>
                </a:moveTo>
                <a:cubicBezTo>
                  <a:pt x="23812" y="2196703"/>
                  <a:pt x="47625" y="1607344"/>
                  <a:pt x="114300" y="1143000"/>
                </a:cubicBezTo>
                <a:cubicBezTo>
                  <a:pt x="180975" y="678656"/>
                  <a:pt x="290512" y="339328"/>
                  <a:pt x="40005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6119806" y="3819520"/>
            <a:ext cx="400050" cy="2786062"/>
          </a:xfrm>
          <a:custGeom>
            <a:avLst/>
            <a:gdLst>
              <a:gd name="connsiteX0" fmla="*/ 0 w 400050"/>
              <a:gd name="connsiteY0" fmla="*/ 2786062 h 2786062"/>
              <a:gd name="connsiteX1" fmla="*/ 114300 w 400050"/>
              <a:gd name="connsiteY1" fmla="*/ 1143000 h 2786062"/>
              <a:gd name="connsiteX2" fmla="*/ 400050 w 400050"/>
              <a:gd name="connsiteY2" fmla="*/ 0 h 278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0050" h="2786062">
                <a:moveTo>
                  <a:pt x="0" y="2786062"/>
                </a:moveTo>
                <a:cubicBezTo>
                  <a:pt x="23812" y="2196703"/>
                  <a:pt x="47625" y="1607344"/>
                  <a:pt x="114300" y="1143000"/>
                </a:cubicBezTo>
                <a:cubicBezTo>
                  <a:pt x="180975" y="678656"/>
                  <a:pt x="290512" y="339328"/>
                  <a:pt x="40005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owchart: Data 24"/>
          <p:cNvSpPr/>
          <p:nvPr/>
        </p:nvSpPr>
        <p:spPr>
          <a:xfrm>
            <a:off x="5895969" y="3730387"/>
            <a:ext cx="2500318" cy="236776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8001000" y="3414713"/>
            <a:ext cx="314325" cy="2828925"/>
          </a:xfrm>
          <a:custGeom>
            <a:avLst/>
            <a:gdLst>
              <a:gd name="connsiteX0" fmla="*/ 0 w 314325"/>
              <a:gd name="connsiteY0" fmla="*/ 2828925 h 2828925"/>
              <a:gd name="connsiteX1" fmla="*/ 57150 w 314325"/>
              <a:gd name="connsiteY1" fmla="*/ 814387 h 2828925"/>
              <a:gd name="connsiteX2" fmla="*/ 314325 w 314325"/>
              <a:gd name="connsiteY2" fmla="*/ 0 h 282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4325" h="2828925">
                <a:moveTo>
                  <a:pt x="0" y="2828925"/>
                </a:moveTo>
                <a:cubicBezTo>
                  <a:pt x="2381" y="2057399"/>
                  <a:pt x="4763" y="1285874"/>
                  <a:pt x="57150" y="814387"/>
                </a:cubicBezTo>
                <a:cubicBezTo>
                  <a:pt x="109538" y="342899"/>
                  <a:pt x="211931" y="171449"/>
                  <a:pt x="314325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124571" y="3567113"/>
            <a:ext cx="314325" cy="2828925"/>
          </a:xfrm>
          <a:custGeom>
            <a:avLst/>
            <a:gdLst>
              <a:gd name="connsiteX0" fmla="*/ 0 w 314325"/>
              <a:gd name="connsiteY0" fmla="*/ 2828925 h 2828925"/>
              <a:gd name="connsiteX1" fmla="*/ 57150 w 314325"/>
              <a:gd name="connsiteY1" fmla="*/ 814387 h 2828925"/>
              <a:gd name="connsiteX2" fmla="*/ 314325 w 314325"/>
              <a:gd name="connsiteY2" fmla="*/ 0 h 282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4325" h="2828925">
                <a:moveTo>
                  <a:pt x="0" y="2828925"/>
                </a:moveTo>
                <a:cubicBezTo>
                  <a:pt x="2381" y="2057399"/>
                  <a:pt x="4763" y="1285874"/>
                  <a:pt x="57150" y="814387"/>
                </a:cubicBezTo>
                <a:cubicBezTo>
                  <a:pt x="109538" y="342899"/>
                  <a:pt x="211931" y="171449"/>
                  <a:pt x="314325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7396151" y="3695705"/>
            <a:ext cx="314325" cy="2828925"/>
          </a:xfrm>
          <a:custGeom>
            <a:avLst/>
            <a:gdLst>
              <a:gd name="connsiteX0" fmla="*/ 0 w 314325"/>
              <a:gd name="connsiteY0" fmla="*/ 2828925 h 2828925"/>
              <a:gd name="connsiteX1" fmla="*/ 57150 w 314325"/>
              <a:gd name="connsiteY1" fmla="*/ 814387 h 2828925"/>
              <a:gd name="connsiteX2" fmla="*/ 314325 w 314325"/>
              <a:gd name="connsiteY2" fmla="*/ 0 h 282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4325" h="2828925">
                <a:moveTo>
                  <a:pt x="0" y="2828925"/>
                </a:moveTo>
                <a:cubicBezTo>
                  <a:pt x="2381" y="2057399"/>
                  <a:pt x="4763" y="1285874"/>
                  <a:pt x="57150" y="814387"/>
                </a:cubicBezTo>
                <a:cubicBezTo>
                  <a:pt x="109538" y="342899"/>
                  <a:pt x="211931" y="171449"/>
                  <a:pt x="314325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5519722" y="3848105"/>
            <a:ext cx="314325" cy="2828925"/>
          </a:xfrm>
          <a:custGeom>
            <a:avLst/>
            <a:gdLst>
              <a:gd name="connsiteX0" fmla="*/ 0 w 314325"/>
              <a:gd name="connsiteY0" fmla="*/ 2828925 h 2828925"/>
              <a:gd name="connsiteX1" fmla="*/ 57150 w 314325"/>
              <a:gd name="connsiteY1" fmla="*/ 814387 h 2828925"/>
              <a:gd name="connsiteX2" fmla="*/ 314325 w 314325"/>
              <a:gd name="connsiteY2" fmla="*/ 0 h 282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4325" h="2828925">
                <a:moveTo>
                  <a:pt x="0" y="2828925"/>
                </a:moveTo>
                <a:cubicBezTo>
                  <a:pt x="2381" y="2057399"/>
                  <a:pt x="4763" y="1285874"/>
                  <a:pt x="57150" y="814387"/>
                </a:cubicBezTo>
                <a:cubicBezTo>
                  <a:pt x="109538" y="342899"/>
                  <a:pt x="211931" y="171449"/>
                  <a:pt x="314325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lowchart: Data 33"/>
          <p:cNvSpPr/>
          <p:nvPr/>
        </p:nvSpPr>
        <p:spPr>
          <a:xfrm>
            <a:off x="5834054" y="3382719"/>
            <a:ext cx="2500318" cy="432044"/>
          </a:xfrm>
          <a:prstGeom prst="flowChartInputOutp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lowchart: Data 34"/>
          <p:cNvSpPr/>
          <p:nvPr/>
        </p:nvSpPr>
        <p:spPr>
          <a:xfrm rot="21247031">
            <a:off x="5514958" y="5406795"/>
            <a:ext cx="2500318" cy="174869"/>
          </a:xfrm>
          <a:prstGeom prst="flowChartInputOutp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826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ارتعاش یک سیستم تک درجه آزاد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fa-IR" dirty="0" smtClean="0"/>
              <a:t>الف- ارتعاش آزاد (</a:t>
            </a:r>
            <a:r>
              <a:rPr lang="en-US" dirty="0" smtClean="0"/>
              <a:t>P(t)=0</a:t>
            </a:r>
            <a:r>
              <a:rPr lang="fa-IR" dirty="0" smtClean="0"/>
              <a:t>):</a:t>
            </a:r>
          </a:p>
          <a:p>
            <a:pPr marL="685800">
              <a:buFont typeface="Wingdings" panose="05000000000000000000" pitchFamily="2" charset="2"/>
              <a:buChar char="q"/>
            </a:pPr>
            <a:r>
              <a:rPr lang="fa-IR" dirty="0" smtClean="0"/>
              <a:t>الف-1: سیستم بدون میرایی (</a:t>
            </a:r>
            <a:r>
              <a:rPr lang="en-US" dirty="0" smtClean="0"/>
              <a:t>c=0</a:t>
            </a:r>
            <a:r>
              <a:rPr lang="fa-IR" dirty="0" smtClean="0"/>
              <a:t>)</a:t>
            </a:r>
            <a:endParaRPr lang="en-US" dirty="0"/>
          </a:p>
          <a:p>
            <a:pPr marL="457200" indent="0">
              <a:buNone/>
            </a:pPr>
            <a:r>
              <a:rPr lang="fa-IR" dirty="0" smtClean="0"/>
              <a:t>شرایط اولیه</a:t>
            </a:r>
            <a:r>
              <a:rPr lang="en-US" dirty="0" smtClean="0"/>
              <a:t>:</a:t>
            </a:r>
          </a:p>
          <a:p>
            <a:pPr marL="45720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7927232"/>
              </p:ext>
            </p:extLst>
          </p:nvPr>
        </p:nvGraphicFramePr>
        <p:xfrm>
          <a:off x="838200" y="1008056"/>
          <a:ext cx="2944812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90" name="Equation" r:id="rId3" imgW="1739880" imgH="203040" progId="Equation.3">
                  <p:embed/>
                </p:oleObj>
              </mc:Choice>
              <mc:Fallback>
                <p:oleObj name="Equation" r:id="rId3" imgW="1739880" imgH="203040" progId="Equation.3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1008056"/>
                        <a:ext cx="2944812" cy="344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5846748"/>
              </p:ext>
            </p:extLst>
          </p:nvPr>
        </p:nvGraphicFramePr>
        <p:xfrm>
          <a:off x="838200" y="2532062"/>
          <a:ext cx="6230938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91" name="Equation" r:id="rId5" imgW="3682800" imgH="203040" progId="Equation.3">
                  <p:embed/>
                </p:oleObj>
              </mc:Choice>
              <mc:Fallback>
                <p:oleObj name="Equation" r:id="rId5" imgW="3682800" imgH="20304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8200" y="2532062"/>
                        <a:ext cx="6230938" cy="344488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4065250"/>
              </p:ext>
            </p:extLst>
          </p:nvPr>
        </p:nvGraphicFramePr>
        <p:xfrm>
          <a:off x="852487" y="3000130"/>
          <a:ext cx="3851275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92" name="Equation" r:id="rId7" imgW="2717640" imgH="927000" progId="Equation.3">
                  <p:embed/>
                </p:oleObj>
              </mc:Choice>
              <mc:Fallback>
                <p:oleObj name="Equation" r:id="rId7" imgW="2717640" imgH="927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52487" y="3000130"/>
                        <a:ext cx="3851275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2691435"/>
              </p:ext>
            </p:extLst>
          </p:nvPr>
        </p:nvGraphicFramePr>
        <p:xfrm>
          <a:off x="8880475" y="2550045"/>
          <a:ext cx="1106488" cy="6530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93" name="Equation" r:id="rId9" imgW="774360" imgH="457200" progId="Equation.3">
                  <p:embed/>
                </p:oleObj>
              </mc:Choice>
              <mc:Fallback>
                <p:oleObj name="Equation" r:id="rId9" imgW="77436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880475" y="2550045"/>
                        <a:ext cx="1106488" cy="653009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2696130"/>
              </p:ext>
            </p:extLst>
          </p:nvPr>
        </p:nvGraphicFramePr>
        <p:xfrm>
          <a:off x="838200" y="4627235"/>
          <a:ext cx="19685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94" name="Equation" r:id="rId11" imgW="1968480" imgH="863280" progId="Equation.3">
                  <p:embed/>
                </p:oleObj>
              </mc:Choice>
              <mc:Fallback>
                <p:oleObj name="Equation" r:id="rId11" imgW="1968480" imgH="8632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38200" y="4627235"/>
                        <a:ext cx="1968500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5994725"/>
              </p:ext>
            </p:extLst>
          </p:nvPr>
        </p:nvGraphicFramePr>
        <p:xfrm>
          <a:off x="814994" y="5578383"/>
          <a:ext cx="2991224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95" name="Equation" r:id="rId13" imgW="1955520" imgH="431640" progId="Equation.3">
                  <p:embed/>
                </p:oleObj>
              </mc:Choice>
              <mc:Fallback>
                <p:oleObj name="Equation" r:id="rId13" imgW="19555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14994" y="5578383"/>
                        <a:ext cx="2991224" cy="660400"/>
                      </a:xfrm>
                      <a:prstGeom prst="rect">
                        <a:avLst/>
                      </a:prstGeom>
                      <a:solidFill>
                        <a:srgbClr val="FF66FF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29262" y="3452637"/>
            <a:ext cx="5629275" cy="3212796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7408863" y="3307870"/>
            <a:ext cx="147161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15263" y="3031598"/>
            <a:ext cx="404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Tn</a:t>
            </a:r>
            <a:endParaRPr lang="en-US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9473977"/>
              </p:ext>
            </p:extLst>
          </p:nvPr>
        </p:nvGraphicFramePr>
        <p:xfrm>
          <a:off x="3994640" y="5692683"/>
          <a:ext cx="1549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96" name="Equation" r:id="rId16" imgW="1549080" imgH="431640" progId="Equation.3">
                  <p:embed/>
                </p:oleObj>
              </mc:Choice>
              <mc:Fallback>
                <p:oleObj name="Equation" r:id="rId16" imgW="15490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994640" y="5692683"/>
                        <a:ext cx="1549400" cy="43180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9661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795" y="2880554"/>
            <a:ext cx="6210300" cy="381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51477"/>
            <a:ext cx="10515600" cy="441699"/>
          </a:xfrm>
        </p:spPr>
        <p:txBody>
          <a:bodyPr/>
          <a:lstStyle/>
          <a:p>
            <a:r>
              <a:rPr lang="fa-IR" dirty="0"/>
              <a:t>ارتعاش یک سیستم تک درجه آزاد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08328"/>
            <a:ext cx="10515600" cy="5154987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fa-IR" dirty="0" smtClean="0"/>
              <a:t>الف- ارتعاش آزاد (</a:t>
            </a:r>
            <a:r>
              <a:rPr lang="en-US" dirty="0" smtClean="0"/>
              <a:t>P(t)=0</a:t>
            </a:r>
            <a:r>
              <a:rPr lang="fa-IR" dirty="0" smtClean="0"/>
              <a:t>):</a:t>
            </a:r>
          </a:p>
          <a:p>
            <a:pPr marL="685800">
              <a:buFont typeface="Wingdings" panose="05000000000000000000" pitchFamily="2" charset="2"/>
              <a:buChar char="q"/>
            </a:pPr>
            <a:r>
              <a:rPr lang="fa-IR" dirty="0" smtClean="0"/>
              <a:t>الف-1: سیستم دارای میرایی </a:t>
            </a:r>
            <a:endParaRPr lang="en-US" dirty="0"/>
          </a:p>
          <a:p>
            <a:pPr marL="457200" indent="0">
              <a:buNone/>
            </a:pPr>
            <a:r>
              <a:rPr lang="fa-IR" dirty="0" smtClean="0"/>
              <a:t>شرایط اولیه</a:t>
            </a:r>
            <a:r>
              <a:rPr lang="en-US" dirty="0" smtClean="0"/>
              <a:t>:</a:t>
            </a:r>
          </a:p>
          <a:p>
            <a:pPr marL="45720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838200" y="1008056"/>
          <a:ext cx="2944812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69" name="Equation" r:id="rId4" imgW="1739880" imgH="203040" progId="Equation.3">
                  <p:embed/>
                </p:oleObj>
              </mc:Choice>
              <mc:Fallback>
                <p:oleObj name="Equation" r:id="rId4" imgW="1739880" imgH="20304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8200" y="1008056"/>
                        <a:ext cx="2944812" cy="344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2822852"/>
              </p:ext>
            </p:extLst>
          </p:nvPr>
        </p:nvGraphicFramePr>
        <p:xfrm>
          <a:off x="558800" y="2532063"/>
          <a:ext cx="6789738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70" name="Equation" r:id="rId6" imgW="4012920" imgH="203040" progId="Equation.3">
                  <p:embed/>
                </p:oleObj>
              </mc:Choice>
              <mc:Fallback>
                <p:oleObj name="Equation" r:id="rId6" imgW="4012920" imgH="203040" progId="Equation.3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8800" y="2532063"/>
                        <a:ext cx="6789738" cy="344487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7362895"/>
              </p:ext>
            </p:extLst>
          </p:nvPr>
        </p:nvGraphicFramePr>
        <p:xfrm>
          <a:off x="493713" y="2936875"/>
          <a:ext cx="4570412" cy="143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71" name="Equation" r:id="rId8" imgW="3225600" imgH="1015920" progId="Equation.3">
                  <p:embed/>
                </p:oleObj>
              </mc:Choice>
              <mc:Fallback>
                <p:oleObj name="Equation" r:id="rId8" imgW="3225600" imgH="101592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93713" y="2936875"/>
                        <a:ext cx="4570412" cy="1438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8880475" y="2550045"/>
          <a:ext cx="1106488" cy="6530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72" name="Equation" r:id="rId10" imgW="774360" imgH="457200" progId="Equation.3">
                  <p:embed/>
                </p:oleObj>
              </mc:Choice>
              <mc:Fallback>
                <p:oleObj name="Equation" r:id="rId10" imgW="774360" imgH="457200" progId="Equation.3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880475" y="2550045"/>
                        <a:ext cx="1106488" cy="653009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7855172"/>
              </p:ext>
            </p:extLst>
          </p:nvPr>
        </p:nvGraphicFramePr>
        <p:xfrm>
          <a:off x="417513" y="4386263"/>
          <a:ext cx="3784600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73" name="Equation" r:id="rId12" imgW="3784320" imgH="1346040" progId="Equation.3">
                  <p:embed/>
                </p:oleObj>
              </mc:Choice>
              <mc:Fallback>
                <p:oleObj name="Equation" r:id="rId12" imgW="3784320" imgH="134604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17513" y="4386263"/>
                        <a:ext cx="3784600" cy="134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Arrow Connector 11"/>
          <p:cNvCxnSpPr/>
          <p:nvPr/>
        </p:nvCxnSpPr>
        <p:spPr>
          <a:xfrm>
            <a:off x="7486941" y="3394100"/>
            <a:ext cx="328322" cy="683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443785" y="3031598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</a:t>
            </a:r>
            <a:r>
              <a:rPr lang="en-US" sz="1400" dirty="0" smtClean="0"/>
              <a:t>D</a:t>
            </a:r>
            <a:endParaRPr lang="en-US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1721160"/>
              </p:ext>
            </p:extLst>
          </p:nvPr>
        </p:nvGraphicFramePr>
        <p:xfrm>
          <a:off x="4829175" y="1021744"/>
          <a:ext cx="1549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74" name="Equation" r:id="rId14" imgW="1549080" imgH="431640" progId="Equation.3">
                  <p:embed/>
                </p:oleObj>
              </mc:Choice>
              <mc:Fallback>
                <p:oleObj name="Equation" r:id="rId14" imgW="1549080" imgH="431640" progId="Equation.3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829175" y="1021744"/>
                        <a:ext cx="1549400" cy="43180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2779178"/>
              </p:ext>
            </p:extLst>
          </p:nvPr>
        </p:nvGraphicFramePr>
        <p:xfrm>
          <a:off x="8343899" y="1895849"/>
          <a:ext cx="698046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75" name="Equation" r:id="rId16" imgW="342720" imgH="177480" progId="Equation.3">
                  <p:embed/>
                </p:oleObj>
              </mc:Choice>
              <mc:Fallback>
                <p:oleObj name="Equation" r:id="rId16" imgW="34272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343899" y="1895849"/>
                        <a:ext cx="698046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8740463"/>
              </p:ext>
            </p:extLst>
          </p:nvPr>
        </p:nvGraphicFramePr>
        <p:xfrm>
          <a:off x="340804" y="5807233"/>
          <a:ext cx="6037771" cy="914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76" name="Equation" r:id="rId18" imgW="3187440" imgH="482400" progId="Equation.3">
                  <p:embed/>
                </p:oleObj>
              </mc:Choice>
              <mc:Fallback>
                <p:oleObj name="Equation" r:id="rId18" imgW="318744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340804" y="5807233"/>
                        <a:ext cx="6037771" cy="914085"/>
                      </a:xfrm>
                      <a:prstGeom prst="rect">
                        <a:avLst/>
                      </a:prstGeom>
                      <a:solidFill>
                        <a:srgbClr val="FF66FF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9404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51477"/>
            <a:ext cx="10515600" cy="441699"/>
          </a:xfrm>
        </p:spPr>
        <p:txBody>
          <a:bodyPr/>
          <a:lstStyle/>
          <a:p>
            <a:r>
              <a:rPr lang="fa-IR" dirty="0"/>
              <a:t>ارتعاش یک سیستم تک درجه آزاد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38200" y="1008328"/>
            <a:ext cx="10515600" cy="5154987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fa-IR" dirty="0" smtClean="0"/>
              <a:t>الف- ارتعاش آزاد (</a:t>
            </a:r>
            <a:r>
              <a:rPr lang="en-US" dirty="0" smtClean="0"/>
              <a:t>P(t)=0</a:t>
            </a:r>
            <a:r>
              <a:rPr lang="fa-IR" dirty="0" smtClean="0"/>
              <a:t>):</a:t>
            </a:r>
          </a:p>
          <a:p>
            <a:pPr marL="685800">
              <a:buFont typeface="Wingdings" panose="05000000000000000000" pitchFamily="2" charset="2"/>
              <a:buChar char="q"/>
            </a:pPr>
            <a:r>
              <a:rPr lang="fa-IR" dirty="0" smtClean="0"/>
              <a:t>الف-1: سیستم دارای میرایی </a:t>
            </a:r>
            <a:endParaRPr lang="en-US" dirty="0"/>
          </a:p>
          <a:p>
            <a:pPr marL="457200" indent="0">
              <a:buNone/>
            </a:pPr>
            <a:r>
              <a:rPr lang="fa-IR" dirty="0" smtClean="0"/>
              <a:t>شرایط اولیه</a:t>
            </a:r>
            <a:r>
              <a:rPr lang="en-US" dirty="0" smtClean="0"/>
              <a:t>:</a:t>
            </a:r>
          </a:p>
          <a:p>
            <a:pPr marL="45720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3014677"/>
              </p:ext>
            </p:extLst>
          </p:nvPr>
        </p:nvGraphicFramePr>
        <p:xfrm>
          <a:off x="8343899" y="1895849"/>
          <a:ext cx="698046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" name="Equation" r:id="rId3" imgW="342720" imgH="177480" progId="Equation.3">
                  <p:embed/>
                </p:oleObj>
              </mc:Choice>
              <mc:Fallback>
                <p:oleObj name="Equation" r:id="rId3" imgW="342720" imgH="17748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43899" y="1895849"/>
                        <a:ext cx="698046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2041430"/>
              </p:ext>
            </p:extLst>
          </p:nvPr>
        </p:nvGraphicFramePr>
        <p:xfrm>
          <a:off x="434642" y="1895849"/>
          <a:ext cx="7489909" cy="1349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" name="Equation" r:id="rId5" imgW="4089240" imgH="736560" progId="Equation.3">
                  <p:embed/>
                </p:oleObj>
              </mc:Choice>
              <mc:Fallback>
                <p:oleObj name="Equation" r:id="rId5" imgW="4089240" imgH="7365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4642" y="1895849"/>
                        <a:ext cx="7489909" cy="13491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7269" y="3425923"/>
            <a:ext cx="4650089" cy="3255062"/>
          </a:xfrm>
          <a:prstGeom prst="rect">
            <a:avLst/>
          </a:prstGeom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587000"/>
              </p:ext>
            </p:extLst>
          </p:nvPr>
        </p:nvGraphicFramePr>
        <p:xfrm>
          <a:off x="453734" y="3585821"/>
          <a:ext cx="3725862" cy="125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" name="Equation" r:id="rId8" imgW="2628720" imgH="888840" progId="Equation.3">
                  <p:embed/>
                </p:oleObj>
              </mc:Choice>
              <mc:Fallback>
                <p:oleObj name="Equation" r:id="rId8" imgW="2628720" imgH="88884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53734" y="3585821"/>
                        <a:ext cx="3725862" cy="1258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017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8180" y="2839610"/>
            <a:ext cx="6210300" cy="3810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351477"/>
            <a:ext cx="10515600" cy="441699"/>
          </a:xfrm>
        </p:spPr>
        <p:txBody>
          <a:bodyPr/>
          <a:lstStyle/>
          <a:p>
            <a:r>
              <a:rPr lang="fa-IR" dirty="0"/>
              <a:t>ارتعاش یک سیستم تک درجه آزاد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8200" y="1008328"/>
            <a:ext cx="10515600" cy="5154987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fa-IR" dirty="0" smtClean="0"/>
              <a:t>الف- ارتعاش آزاد (</a:t>
            </a:r>
            <a:r>
              <a:rPr lang="en-US" dirty="0" smtClean="0"/>
              <a:t>P(t)=0</a:t>
            </a:r>
            <a:r>
              <a:rPr lang="fa-IR" dirty="0" smtClean="0"/>
              <a:t>):</a:t>
            </a:r>
          </a:p>
          <a:p>
            <a:pPr marL="685800">
              <a:buFont typeface="Wingdings" panose="05000000000000000000" pitchFamily="2" charset="2"/>
              <a:buChar char="q"/>
            </a:pPr>
            <a:r>
              <a:rPr lang="fa-IR" dirty="0" smtClean="0"/>
              <a:t>الف-1: سیستم دارای میرایی </a:t>
            </a:r>
            <a:endParaRPr lang="en-US" dirty="0"/>
          </a:p>
          <a:p>
            <a:pPr marL="457200" indent="0">
              <a:buNone/>
            </a:pPr>
            <a:r>
              <a:rPr lang="fa-IR" dirty="0" smtClean="0"/>
              <a:t>شرایط اولیه</a:t>
            </a:r>
            <a:r>
              <a:rPr lang="en-US" dirty="0" smtClean="0"/>
              <a:t>:</a:t>
            </a:r>
          </a:p>
          <a:p>
            <a:pPr marL="457200" indent="0">
              <a:buNone/>
            </a:pP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0635195"/>
              </p:ext>
            </p:extLst>
          </p:nvPr>
        </p:nvGraphicFramePr>
        <p:xfrm>
          <a:off x="8343899" y="1895849"/>
          <a:ext cx="698046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3" name="Equation" r:id="rId4" imgW="342720" imgH="177480" progId="Equation.3">
                  <p:embed/>
                </p:oleObj>
              </mc:Choice>
              <mc:Fallback>
                <p:oleObj name="Equation" r:id="rId4" imgW="342720" imgH="17748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43899" y="1895849"/>
                        <a:ext cx="698046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663190"/>
              </p:ext>
            </p:extLst>
          </p:nvPr>
        </p:nvGraphicFramePr>
        <p:xfrm>
          <a:off x="668350" y="1343714"/>
          <a:ext cx="6037771" cy="914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4" name="Equation" r:id="rId6" imgW="3187440" imgH="482400" progId="Equation.3">
                  <p:embed/>
                </p:oleObj>
              </mc:Choice>
              <mc:Fallback>
                <p:oleObj name="Equation" r:id="rId6" imgW="3187440" imgH="482400" progId="Equation.3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68350" y="1343714"/>
                        <a:ext cx="6037771" cy="914085"/>
                      </a:xfrm>
                      <a:prstGeom prst="rect">
                        <a:avLst/>
                      </a:prstGeom>
                      <a:solidFill>
                        <a:srgbClr val="FF66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Freeform 8"/>
          <p:cNvSpPr/>
          <p:nvPr/>
        </p:nvSpPr>
        <p:spPr>
          <a:xfrm>
            <a:off x="6127845" y="2975212"/>
            <a:ext cx="5459104" cy="1596788"/>
          </a:xfrm>
          <a:custGeom>
            <a:avLst/>
            <a:gdLst>
              <a:gd name="connsiteX0" fmla="*/ 0 w 5459104"/>
              <a:gd name="connsiteY0" fmla="*/ 0 h 1596788"/>
              <a:gd name="connsiteX1" fmla="*/ 2101755 w 5459104"/>
              <a:gd name="connsiteY1" fmla="*/ 1009934 h 1596788"/>
              <a:gd name="connsiteX2" fmla="*/ 5459104 w 5459104"/>
              <a:gd name="connsiteY2" fmla="*/ 1596788 h 1596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59104" h="1596788">
                <a:moveTo>
                  <a:pt x="0" y="0"/>
                </a:moveTo>
                <a:cubicBezTo>
                  <a:pt x="595952" y="371901"/>
                  <a:pt x="1191904" y="743803"/>
                  <a:pt x="2101755" y="1009934"/>
                </a:cubicBezTo>
                <a:cubicBezTo>
                  <a:pt x="3011606" y="1276065"/>
                  <a:pt x="4235355" y="1436426"/>
                  <a:pt x="5459104" y="1596788"/>
                </a:cubicBezTo>
              </a:path>
            </a:pathLst>
          </a:custGeom>
          <a:ln w="28575">
            <a:prstDash val="dash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6155140" y="5076967"/>
            <a:ext cx="5595582" cy="1583140"/>
          </a:xfrm>
          <a:custGeom>
            <a:avLst/>
            <a:gdLst>
              <a:gd name="connsiteX0" fmla="*/ 0 w 5595582"/>
              <a:gd name="connsiteY0" fmla="*/ 1583140 h 1583140"/>
              <a:gd name="connsiteX1" fmla="*/ 1801505 w 5595582"/>
              <a:gd name="connsiteY1" fmla="*/ 736979 h 1583140"/>
              <a:gd name="connsiteX2" fmla="*/ 5595582 w 5595582"/>
              <a:gd name="connsiteY2" fmla="*/ 0 h 1583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95582" h="1583140">
                <a:moveTo>
                  <a:pt x="0" y="1583140"/>
                </a:moveTo>
                <a:cubicBezTo>
                  <a:pt x="434454" y="1291988"/>
                  <a:pt x="868908" y="1000836"/>
                  <a:pt x="1801505" y="736979"/>
                </a:cubicBezTo>
                <a:cubicBezTo>
                  <a:pt x="2734102" y="473122"/>
                  <a:pt x="4164842" y="236561"/>
                  <a:pt x="5595582" y="0"/>
                </a:cubicBezTo>
              </a:path>
            </a:pathLst>
          </a:cu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2237546"/>
              </p:ext>
            </p:extLst>
          </p:nvPr>
        </p:nvGraphicFramePr>
        <p:xfrm>
          <a:off x="7848600" y="2747963"/>
          <a:ext cx="1033463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5" name="Equation" r:id="rId8" imgW="520560" imgH="228600" progId="Equation.3">
                  <p:embed/>
                </p:oleObj>
              </mc:Choice>
              <mc:Fallback>
                <p:oleObj name="Equation" r:id="rId8" imgW="5205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848600" y="2747963"/>
                        <a:ext cx="1033463" cy="454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reeform 11"/>
          <p:cNvSpPr/>
          <p:nvPr/>
        </p:nvSpPr>
        <p:spPr>
          <a:xfrm>
            <a:off x="7206018" y="3043451"/>
            <a:ext cx="641445" cy="532262"/>
          </a:xfrm>
          <a:custGeom>
            <a:avLst/>
            <a:gdLst>
              <a:gd name="connsiteX0" fmla="*/ 0 w 641445"/>
              <a:gd name="connsiteY0" fmla="*/ 532262 h 532262"/>
              <a:gd name="connsiteX1" fmla="*/ 27295 w 641445"/>
              <a:gd name="connsiteY1" fmla="*/ 436728 h 532262"/>
              <a:gd name="connsiteX2" fmla="*/ 40943 w 641445"/>
              <a:gd name="connsiteY2" fmla="*/ 395785 h 532262"/>
              <a:gd name="connsiteX3" fmla="*/ 54591 w 641445"/>
              <a:gd name="connsiteY3" fmla="*/ 191068 h 532262"/>
              <a:gd name="connsiteX4" fmla="*/ 150125 w 641445"/>
              <a:gd name="connsiteY4" fmla="*/ 136477 h 532262"/>
              <a:gd name="connsiteX5" fmla="*/ 272955 w 641445"/>
              <a:gd name="connsiteY5" fmla="*/ 81886 h 532262"/>
              <a:gd name="connsiteX6" fmla="*/ 327546 w 641445"/>
              <a:gd name="connsiteY6" fmla="*/ 54591 h 532262"/>
              <a:gd name="connsiteX7" fmla="*/ 409433 w 641445"/>
              <a:gd name="connsiteY7" fmla="*/ 40943 h 532262"/>
              <a:gd name="connsiteX8" fmla="*/ 518615 w 641445"/>
              <a:gd name="connsiteY8" fmla="*/ 13648 h 532262"/>
              <a:gd name="connsiteX9" fmla="*/ 573206 w 641445"/>
              <a:gd name="connsiteY9" fmla="*/ 0 h 532262"/>
              <a:gd name="connsiteX10" fmla="*/ 641445 w 641445"/>
              <a:gd name="connsiteY10" fmla="*/ 0 h 53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1445" h="532262">
                <a:moveTo>
                  <a:pt x="0" y="532262"/>
                </a:moveTo>
                <a:cubicBezTo>
                  <a:pt x="9098" y="500417"/>
                  <a:pt x="17778" y="468450"/>
                  <a:pt x="27295" y="436728"/>
                </a:cubicBezTo>
                <a:cubicBezTo>
                  <a:pt x="31429" y="422949"/>
                  <a:pt x="39354" y="410083"/>
                  <a:pt x="40943" y="395785"/>
                </a:cubicBezTo>
                <a:cubicBezTo>
                  <a:pt x="48496" y="327813"/>
                  <a:pt x="38927" y="257640"/>
                  <a:pt x="54591" y="191068"/>
                </a:cubicBezTo>
                <a:cubicBezTo>
                  <a:pt x="57171" y="180103"/>
                  <a:pt x="149444" y="136855"/>
                  <a:pt x="150125" y="136477"/>
                </a:cubicBezTo>
                <a:cubicBezTo>
                  <a:pt x="333840" y="34413"/>
                  <a:pt x="122349" y="138363"/>
                  <a:pt x="272955" y="81886"/>
                </a:cubicBezTo>
                <a:cubicBezTo>
                  <a:pt x="292004" y="74743"/>
                  <a:pt x="308059" y="60437"/>
                  <a:pt x="327546" y="54591"/>
                </a:cubicBezTo>
                <a:cubicBezTo>
                  <a:pt x="354051" y="46640"/>
                  <a:pt x="382375" y="46741"/>
                  <a:pt x="409433" y="40943"/>
                </a:cubicBezTo>
                <a:cubicBezTo>
                  <a:pt x="446114" y="33083"/>
                  <a:pt x="482221" y="22746"/>
                  <a:pt x="518615" y="13648"/>
                </a:cubicBezTo>
                <a:cubicBezTo>
                  <a:pt x="536812" y="9099"/>
                  <a:pt x="554449" y="0"/>
                  <a:pt x="573206" y="0"/>
                </a:cubicBezTo>
                <a:lnTo>
                  <a:pt x="641445" y="0"/>
                </a:ln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9104861"/>
              </p:ext>
            </p:extLst>
          </p:nvPr>
        </p:nvGraphicFramePr>
        <p:xfrm>
          <a:off x="595313" y="2708275"/>
          <a:ext cx="2916237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6" name="Equation" r:id="rId10" imgW="1879560" imgH="558720" progId="Equation.3">
                  <p:embed/>
                </p:oleObj>
              </mc:Choice>
              <mc:Fallback>
                <p:oleObj name="Equation" r:id="rId10" imgW="1879560" imgH="5587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95313" y="2708275"/>
                        <a:ext cx="2916237" cy="866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117216"/>
              </p:ext>
            </p:extLst>
          </p:nvPr>
        </p:nvGraphicFramePr>
        <p:xfrm>
          <a:off x="342900" y="4089081"/>
          <a:ext cx="5224463" cy="233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7" name="Equation" r:id="rId12" imgW="3492360" imgH="1562040" progId="Equation.3">
                  <p:embed/>
                </p:oleObj>
              </mc:Choice>
              <mc:Fallback>
                <p:oleObj name="Equation" r:id="rId12" imgW="3492360" imgH="1562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42900" y="4089081"/>
                        <a:ext cx="5224463" cy="2335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61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ارتعاش یک سیستم تک درجه آزاد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fa-IR" dirty="0" smtClean="0"/>
              <a:t>الف- ارتعاش اجباری</a:t>
            </a:r>
            <a:r>
              <a:rPr lang="en-US" dirty="0" smtClean="0"/>
              <a:t> </a:t>
            </a:r>
            <a:r>
              <a:rPr lang="fa-IR" dirty="0" smtClean="0"/>
              <a:t> تحت بارکذاری هارمونیک </a:t>
            </a:r>
          </a:p>
          <a:p>
            <a:pPr marL="685800">
              <a:buFont typeface="Wingdings" panose="05000000000000000000" pitchFamily="2" charset="2"/>
              <a:buChar char="q"/>
            </a:pPr>
            <a:r>
              <a:rPr lang="fa-IR" dirty="0" smtClean="0"/>
              <a:t>الف-1: سیستم بدون میرایی (</a:t>
            </a:r>
            <a:r>
              <a:rPr lang="en-US" dirty="0" smtClean="0"/>
              <a:t>c=0</a:t>
            </a:r>
            <a:r>
              <a:rPr lang="fa-IR" dirty="0" smtClean="0"/>
              <a:t>)</a:t>
            </a:r>
            <a:endParaRPr lang="en-US" dirty="0"/>
          </a:p>
          <a:p>
            <a:pPr marL="457200" indent="0">
              <a:buNone/>
            </a:pPr>
            <a:r>
              <a:rPr lang="fa-IR" dirty="0" smtClean="0"/>
              <a:t>شرایط اولیه</a:t>
            </a:r>
            <a:r>
              <a:rPr lang="en-US" dirty="0" smtClean="0"/>
              <a:t>:</a:t>
            </a:r>
          </a:p>
          <a:p>
            <a:pPr marL="45720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838200" y="1008056"/>
          <a:ext cx="2944812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5" name="Equation" r:id="rId3" imgW="1739880" imgH="203040" progId="Equation.3">
                  <p:embed/>
                </p:oleObj>
              </mc:Choice>
              <mc:Fallback>
                <p:oleObj name="Equation" r:id="rId3" imgW="1739880" imgH="20304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1008056"/>
                        <a:ext cx="2944812" cy="344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9764124"/>
              </p:ext>
            </p:extLst>
          </p:nvPr>
        </p:nvGraphicFramePr>
        <p:xfrm>
          <a:off x="538163" y="2532063"/>
          <a:ext cx="6832600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6" name="Equation" r:id="rId5" imgW="4038480" imgH="203040" progId="Equation.3">
                  <p:embed/>
                </p:oleObj>
              </mc:Choice>
              <mc:Fallback>
                <p:oleObj name="Equation" r:id="rId5" imgW="4038480" imgH="203040" progId="Equation.3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8163" y="2532063"/>
                        <a:ext cx="6832600" cy="344487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8880475" y="2550045"/>
          <a:ext cx="1106488" cy="6530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7" name="Equation" r:id="rId7" imgW="774360" imgH="457200" progId="Equation.3">
                  <p:embed/>
                </p:oleObj>
              </mc:Choice>
              <mc:Fallback>
                <p:oleObj name="Equation" r:id="rId7" imgW="774360" imgH="457200" progId="Equation.3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880475" y="2550045"/>
                        <a:ext cx="1106488" cy="653009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9728800"/>
              </p:ext>
            </p:extLst>
          </p:nvPr>
        </p:nvGraphicFramePr>
        <p:xfrm>
          <a:off x="7876466" y="1701726"/>
          <a:ext cx="5334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8" name="Equation" r:id="rId9" imgW="533160" imgH="203040" progId="Equation.3">
                  <p:embed/>
                </p:oleObj>
              </mc:Choice>
              <mc:Fallback>
                <p:oleObj name="Equation" r:id="rId9" imgW="53316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876466" y="1701726"/>
                        <a:ext cx="5334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4359739"/>
              </p:ext>
            </p:extLst>
          </p:nvPr>
        </p:nvGraphicFramePr>
        <p:xfrm>
          <a:off x="538163" y="3091702"/>
          <a:ext cx="5224463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9" name="Equation" r:id="rId11" imgW="3085920" imgH="228600" progId="Equation.3">
                  <p:embed/>
                </p:oleObj>
              </mc:Choice>
              <mc:Fallback>
                <p:oleObj name="Equation" r:id="rId11" imgW="3085920" imgH="22860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38163" y="3091702"/>
                        <a:ext cx="5224463" cy="38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3831109"/>
              </p:ext>
            </p:extLst>
          </p:nvPr>
        </p:nvGraphicFramePr>
        <p:xfrm>
          <a:off x="2365375" y="1150938"/>
          <a:ext cx="19367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0" name="Equation" r:id="rId13" imgW="114120" imgH="215640" progId="Equation.3">
                  <p:embed/>
                </p:oleObj>
              </mc:Choice>
              <mc:Fallback>
                <p:oleObj name="Equation" r:id="rId13" imgW="114120" imgH="21564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365375" y="1150938"/>
                        <a:ext cx="193675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796083"/>
              </p:ext>
            </p:extLst>
          </p:nvPr>
        </p:nvGraphicFramePr>
        <p:xfrm>
          <a:off x="409575" y="3727053"/>
          <a:ext cx="10944225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1" name="Equation" r:id="rId15" imgW="6464160" imgH="253800" progId="Equation.3">
                  <p:embed/>
                </p:oleObj>
              </mc:Choice>
              <mc:Fallback>
                <p:oleObj name="Equation" r:id="rId15" imgW="6464160" imgH="25380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09575" y="3727053"/>
                        <a:ext cx="10944225" cy="430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8112824"/>
              </p:ext>
            </p:extLst>
          </p:nvPr>
        </p:nvGraphicFramePr>
        <p:xfrm>
          <a:off x="505619" y="4376714"/>
          <a:ext cx="3719512" cy="240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2" name="Equation" r:id="rId17" imgW="2197080" imgH="1422360" progId="Equation.3">
                  <p:embed/>
                </p:oleObj>
              </mc:Choice>
              <mc:Fallback>
                <p:oleObj name="Equation" r:id="rId17" imgW="2197080" imgH="142236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05619" y="4376714"/>
                        <a:ext cx="3719512" cy="2409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7215021"/>
              </p:ext>
            </p:extLst>
          </p:nvPr>
        </p:nvGraphicFramePr>
        <p:xfrm>
          <a:off x="5387101" y="4713779"/>
          <a:ext cx="4978730" cy="11429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3" name="Equation" r:id="rId19" imgW="3263760" imgH="749160" progId="Equation.3">
                  <p:embed/>
                </p:oleObj>
              </mc:Choice>
              <mc:Fallback>
                <p:oleObj name="Equation" r:id="rId19" imgW="3263760" imgH="7491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387101" y="4713779"/>
                        <a:ext cx="4978730" cy="11429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277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ارتعاش یک سیستم تک درجه آزاد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8079333"/>
              </p:ext>
            </p:extLst>
          </p:nvPr>
        </p:nvGraphicFramePr>
        <p:xfrm>
          <a:off x="838200" y="1028883"/>
          <a:ext cx="4978730" cy="11429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6" name="Equation" r:id="rId3" imgW="3263760" imgH="749160" progId="Equation.3">
                  <p:embed/>
                </p:oleObj>
              </mc:Choice>
              <mc:Fallback>
                <p:oleObj name="Equation" r:id="rId3" imgW="3263760" imgH="74916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1028883"/>
                        <a:ext cx="4978730" cy="11429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1895300"/>
              </p:ext>
            </p:extLst>
          </p:nvPr>
        </p:nvGraphicFramePr>
        <p:xfrm>
          <a:off x="838200" y="2393919"/>
          <a:ext cx="5327650" cy="175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7" name="Equation" r:id="rId5" imgW="3848040" imgH="1269720" progId="Equation.3">
                  <p:embed/>
                </p:oleObj>
              </mc:Choice>
              <mc:Fallback>
                <p:oleObj name="Equation" r:id="rId5" imgW="3848040" imgH="126972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8200" y="2393919"/>
                        <a:ext cx="5327650" cy="175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0333803"/>
              </p:ext>
            </p:extLst>
          </p:nvPr>
        </p:nvGraphicFramePr>
        <p:xfrm>
          <a:off x="838200" y="4151282"/>
          <a:ext cx="6643688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8" name="Equation" r:id="rId7" imgW="4356000" imgH="774360" progId="Equation.3">
                  <p:embed/>
                </p:oleObj>
              </mc:Choice>
              <mc:Fallback>
                <p:oleObj name="Equation" r:id="rId7" imgW="4356000" imgH="77436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8200" y="4151282"/>
                        <a:ext cx="6643688" cy="118110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5349922" y="4039737"/>
            <a:ext cx="2238233" cy="14739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380688" y="4042009"/>
            <a:ext cx="3862967" cy="14739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7061243"/>
              </p:ext>
            </p:extLst>
          </p:nvPr>
        </p:nvGraphicFramePr>
        <p:xfrm>
          <a:off x="8184367" y="1137882"/>
          <a:ext cx="3384913" cy="1256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59" name="Equation" r:id="rId9" imgW="2019240" imgH="749160" progId="Equation.3">
                  <p:embed/>
                </p:oleObj>
              </mc:Choice>
              <mc:Fallback>
                <p:oleObj name="Equation" r:id="rId9" imgW="2019240" imgH="7491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184367" y="1137882"/>
                        <a:ext cx="3384913" cy="1256037"/>
                      </a:xfrm>
                      <a:prstGeom prst="rect">
                        <a:avLst/>
                      </a:prstGeom>
                      <a:solidFill>
                        <a:srgbClr val="FF66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5863647"/>
              </p:ext>
            </p:extLst>
          </p:nvPr>
        </p:nvGraphicFramePr>
        <p:xfrm>
          <a:off x="8289925" y="2965617"/>
          <a:ext cx="3063875" cy="302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60" name="Equation" r:id="rId11" imgW="1828800" imgH="1803240" progId="Equation.3">
                  <p:embed/>
                </p:oleObj>
              </mc:Choice>
              <mc:Fallback>
                <p:oleObj name="Equation" r:id="rId11" imgW="1828800" imgH="1803240" progId="Equation.3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89925" y="2965617"/>
                        <a:ext cx="3063875" cy="30210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698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ارتعاش یک سیستم تک درجه آزاد</a:t>
            </a:r>
            <a:endParaRPr lang="en-US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9984842"/>
              </p:ext>
            </p:extLst>
          </p:nvPr>
        </p:nvGraphicFramePr>
        <p:xfrm>
          <a:off x="838200" y="1051044"/>
          <a:ext cx="5085899" cy="2119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2" name="Equation" r:id="rId3" imgW="4241520" imgH="1498320" progId="Equation.3">
                  <p:embed/>
                </p:oleObj>
              </mc:Choice>
              <mc:Fallback>
                <p:oleObj name="Equation" r:id="rId3" imgW="4241520" imgH="1498320" progId="Equation.3">
                  <p:embed/>
                  <p:pic>
                    <p:nvPicPr>
                      <p:cNvPr id="19" name="Object 1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1051044"/>
                        <a:ext cx="5085899" cy="21191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4319183"/>
              </p:ext>
            </p:extLst>
          </p:nvPr>
        </p:nvGraphicFramePr>
        <p:xfrm>
          <a:off x="377599" y="3414424"/>
          <a:ext cx="6007100" cy="295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3" name="Equation" r:id="rId5" imgW="3149280" imgH="1549080" progId="Equation.3">
                  <p:embed/>
                </p:oleObj>
              </mc:Choice>
              <mc:Fallback>
                <p:oleObj name="Equation" r:id="rId5" imgW="3149280" imgH="154908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7599" y="3414424"/>
                        <a:ext cx="6007100" cy="295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1051" y="2110624"/>
            <a:ext cx="5254387" cy="3810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57767" y="4572001"/>
            <a:ext cx="1956179" cy="9416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7287904" y="2019869"/>
            <a:ext cx="4490114" cy="1897038"/>
          </a:xfrm>
          <a:custGeom>
            <a:avLst/>
            <a:gdLst>
              <a:gd name="connsiteX0" fmla="*/ 0 w 4490114"/>
              <a:gd name="connsiteY0" fmla="*/ 1897038 h 1897038"/>
              <a:gd name="connsiteX1" fmla="*/ 1856096 w 4490114"/>
              <a:gd name="connsiteY1" fmla="*/ 1105468 h 1897038"/>
              <a:gd name="connsiteX2" fmla="*/ 4490114 w 4490114"/>
              <a:gd name="connsiteY2" fmla="*/ 0 h 1897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90114" h="1897038">
                <a:moveTo>
                  <a:pt x="0" y="1897038"/>
                </a:moveTo>
                <a:lnTo>
                  <a:pt x="1856096" y="1105468"/>
                </a:lnTo>
                <a:lnTo>
                  <a:pt x="4490114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7274257" y="3971499"/>
            <a:ext cx="4708477" cy="2033516"/>
          </a:xfrm>
          <a:custGeom>
            <a:avLst/>
            <a:gdLst>
              <a:gd name="connsiteX0" fmla="*/ 0 w 4708477"/>
              <a:gd name="connsiteY0" fmla="*/ 0 h 2033516"/>
              <a:gd name="connsiteX1" fmla="*/ 2156346 w 4708477"/>
              <a:gd name="connsiteY1" fmla="*/ 928047 h 2033516"/>
              <a:gd name="connsiteX2" fmla="*/ 4708477 w 4708477"/>
              <a:gd name="connsiteY2" fmla="*/ 2033516 h 2033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08477" h="2033516">
                <a:moveTo>
                  <a:pt x="0" y="0"/>
                </a:moveTo>
                <a:lnTo>
                  <a:pt x="2156346" y="928047"/>
                </a:lnTo>
                <a:lnTo>
                  <a:pt x="4708477" y="2033516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0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ارتعاش یک سیستم تک درجه آزاد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fa-IR" dirty="0" smtClean="0"/>
              <a:t>الف- ارتعاش اجباری</a:t>
            </a:r>
            <a:r>
              <a:rPr lang="en-US" dirty="0" smtClean="0"/>
              <a:t> </a:t>
            </a:r>
            <a:r>
              <a:rPr lang="fa-IR" dirty="0" smtClean="0"/>
              <a:t> تحت بارکذاری هارمونیک </a:t>
            </a:r>
          </a:p>
          <a:p>
            <a:pPr marL="685800">
              <a:buFont typeface="Wingdings" panose="05000000000000000000" pitchFamily="2" charset="2"/>
              <a:buChar char="q"/>
            </a:pPr>
            <a:r>
              <a:rPr lang="fa-IR" dirty="0" smtClean="0"/>
              <a:t>الف-1: سیستم میرا (</a:t>
            </a:r>
            <a:r>
              <a:rPr lang="en-US" dirty="0" smtClean="0"/>
              <a:t>        </a:t>
            </a:r>
            <a:r>
              <a:rPr lang="fa-IR" dirty="0" smtClean="0"/>
              <a:t>)</a:t>
            </a:r>
            <a:endParaRPr lang="en-US" dirty="0"/>
          </a:p>
          <a:p>
            <a:pPr marL="457200" indent="0">
              <a:buNone/>
            </a:pPr>
            <a:r>
              <a:rPr lang="fa-IR" dirty="0" smtClean="0"/>
              <a:t>شرایط اولیه</a:t>
            </a:r>
            <a:r>
              <a:rPr lang="en-US" dirty="0" smtClean="0"/>
              <a:t>:</a:t>
            </a:r>
          </a:p>
          <a:p>
            <a:pPr marL="45720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098859"/>
              </p:ext>
            </p:extLst>
          </p:nvPr>
        </p:nvGraphicFramePr>
        <p:xfrm>
          <a:off x="838200" y="1008056"/>
          <a:ext cx="2944812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66" name="Equation" r:id="rId3" imgW="1739880" imgH="203040" progId="Equation.3">
                  <p:embed/>
                </p:oleObj>
              </mc:Choice>
              <mc:Fallback>
                <p:oleObj name="Equation" r:id="rId3" imgW="1739880" imgH="20304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1008056"/>
                        <a:ext cx="2944812" cy="344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237656"/>
              </p:ext>
            </p:extLst>
          </p:nvPr>
        </p:nvGraphicFramePr>
        <p:xfrm>
          <a:off x="409575" y="2501185"/>
          <a:ext cx="7391400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67" name="Equation" r:id="rId5" imgW="4368600" imgH="203040" progId="Equation.3">
                  <p:embed/>
                </p:oleObj>
              </mc:Choice>
              <mc:Fallback>
                <p:oleObj name="Equation" r:id="rId5" imgW="4368600" imgH="203040" progId="Equation.3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9575" y="2501185"/>
                        <a:ext cx="7391400" cy="344487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8880475" y="2550045"/>
          <a:ext cx="1106488" cy="6530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68" name="Equation" r:id="rId7" imgW="774360" imgH="457200" progId="Equation.3">
                  <p:embed/>
                </p:oleObj>
              </mc:Choice>
              <mc:Fallback>
                <p:oleObj name="Equation" r:id="rId7" imgW="774360" imgH="457200" progId="Equation.3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880475" y="2550045"/>
                        <a:ext cx="1106488" cy="653009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7876466" y="1701726"/>
          <a:ext cx="5334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69" name="Equation" r:id="rId9" imgW="533160" imgH="203040" progId="Equation.3">
                  <p:embed/>
                </p:oleObj>
              </mc:Choice>
              <mc:Fallback>
                <p:oleObj name="Equation" r:id="rId9" imgW="533160" imgH="20304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876466" y="1701726"/>
                        <a:ext cx="5334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6258248"/>
              </p:ext>
            </p:extLst>
          </p:nvPr>
        </p:nvGraphicFramePr>
        <p:xfrm>
          <a:off x="409575" y="3055040"/>
          <a:ext cx="5999162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70" name="Equation" r:id="rId11" imgW="3543120" imgH="228600" progId="Equation.3">
                  <p:embed/>
                </p:oleObj>
              </mc:Choice>
              <mc:Fallback>
                <p:oleObj name="Equation" r:id="rId11" imgW="3543120" imgH="22860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09575" y="3055040"/>
                        <a:ext cx="5999162" cy="38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2365375" y="1150938"/>
          <a:ext cx="19367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71" name="Equation" r:id="rId13" imgW="114120" imgH="215640" progId="Equation.3">
                  <p:embed/>
                </p:oleObj>
              </mc:Choice>
              <mc:Fallback>
                <p:oleObj name="Equation" r:id="rId13" imgW="114120" imgH="21564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365375" y="1150938"/>
                        <a:ext cx="193675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4217218"/>
              </p:ext>
            </p:extLst>
          </p:nvPr>
        </p:nvGraphicFramePr>
        <p:xfrm>
          <a:off x="709613" y="3533775"/>
          <a:ext cx="10342562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72" name="Equation" r:id="rId15" imgW="6108480" imgH="482400" progId="Equation.3">
                  <p:embed/>
                </p:oleObj>
              </mc:Choice>
              <mc:Fallback>
                <p:oleObj name="Equation" r:id="rId15" imgW="6108480" imgH="482400" progId="Equation.3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09613" y="3533775"/>
                        <a:ext cx="10342562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6033377"/>
              </p:ext>
            </p:extLst>
          </p:nvPr>
        </p:nvGraphicFramePr>
        <p:xfrm>
          <a:off x="648413" y="4640363"/>
          <a:ext cx="3116263" cy="219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73" name="Equation" r:id="rId17" imgW="1841400" imgH="1295280" progId="Equation.3">
                  <p:embed/>
                </p:oleObj>
              </mc:Choice>
              <mc:Fallback>
                <p:oleObj name="Equation" r:id="rId17" imgW="1841400" imgH="1295280" progId="Equation.3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48413" y="4640363"/>
                        <a:ext cx="3116263" cy="2193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9323104"/>
              </p:ext>
            </p:extLst>
          </p:nvPr>
        </p:nvGraphicFramePr>
        <p:xfrm>
          <a:off x="4959350" y="4742657"/>
          <a:ext cx="6394450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74" name="Equation" r:id="rId19" imgW="4190760" imgH="228600" progId="Equation.3">
                  <p:embed/>
                </p:oleObj>
              </mc:Choice>
              <mc:Fallback>
                <p:oleObj name="Equation" r:id="rId19" imgW="4190760" imgH="22860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959350" y="4742657"/>
                        <a:ext cx="6394450" cy="347662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accent1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2781940"/>
              </p:ext>
            </p:extLst>
          </p:nvPr>
        </p:nvGraphicFramePr>
        <p:xfrm>
          <a:off x="9121122" y="2030676"/>
          <a:ext cx="3429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75" name="Equation" r:id="rId21" imgW="342720" imgH="177480" progId="Equation.3">
                  <p:embed/>
                </p:oleObj>
              </mc:Choice>
              <mc:Fallback>
                <p:oleObj name="Equation" r:id="rId21" imgW="342720" imgH="17748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9121122" y="2030676"/>
                        <a:ext cx="3429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9242567" y="4566490"/>
            <a:ext cx="2238233" cy="6878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273333" y="4540033"/>
            <a:ext cx="3862967" cy="8812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4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ارتعاش یک سیستم تک درجه آزاد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2196989"/>
              </p:ext>
            </p:extLst>
          </p:nvPr>
        </p:nvGraphicFramePr>
        <p:xfrm>
          <a:off x="616743" y="1123156"/>
          <a:ext cx="5267326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2" name="Equation" r:id="rId3" imgW="3454200" imgH="304560" progId="Equation.3">
                  <p:embed/>
                </p:oleObj>
              </mc:Choice>
              <mc:Fallback>
                <p:oleObj name="Equation" r:id="rId3" imgW="3454200" imgH="30456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6743" y="1123156"/>
                        <a:ext cx="5267326" cy="4635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7777180"/>
              </p:ext>
            </p:extLst>
          </p:nvPr>
        </p:nvGraphicFramePr>
        <p:xfrm>
          <a:off x="744538" y="1903413"/>
          <a:ext cx="668337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3" name="Equation" r:id="rId5" imgW="3949560" imgH="545760" progId="Equation.3">
                  <p:embed/>
                </p:oleObj>
              </mc:Choice>
              <mc:Fallback>
                <p:oleObj name="Equation" r:id="rId5" imgW="3949560" imgH="545760" progId="Equation.3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44538" y="1903413"/>
                        <a:ext cx="6683375" cy="927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8520645"/>
              </p:ext>
            </p:extLst>
          </p:nvPr>
        </p:nvGraphicFramePr>
        <p:xfrm>
          <a:off x="715963" y="3028950"/>
          <a:ext cx="2422525" cy="179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4" name="Equation" r:id="rId7" imgW="2019240" imgH="1269720" progId="Equation.3">
                  <p:embed/>
                </p:oleObj>
              </mc:Choice>
              <mc:Fallback>
                <p:oleObj name="Equation" r:id="rId7" imgW="2019240" imgH="1269720" progId="Equation.3">
                  <p:embed/>
                  <p:pic>
                    <p:nvPicPr>
                      <p:cNvPr id="19" name="Object 1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15963" y="3028950"/>
                        <a:ext cx="2422525" cy="17954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0" y="2795993"/>
            <a:ext cx="5517107" cy="3810000"/>
          </a:xfrm>
          <a:prstGeom prst="rect">
            <a:avLst/>
          </a:prstGeom>
        </p:spPr>
      </p:pic>
      <p:sp>
        <p:nvSpPr>
          <p:cNvPr id="20" name="Freeform 19"/>
          <p:cNvSpPr/>
          <p:nvPr/>
        </p:nvSpPr>
        <p:spPr>
          <a:xfrm>
            <a:off x="6755642" y="2884990"/>
            <a:ext cx="5322627" cy="1782544"/>
          </a:xfrm>
          <a:custGeom>
            <a:avLst/>
            <a:gdLst>
              <a:gd name="connsiteX0" fmla="*/ 0 w 5322627"/>
              <a:gd name="connsiteY0" fmla="*/ 1782544 h 1782544"/>
              <a:gd name="connsiteX1" fmla="*/ 1282889 w 5322627"/>
              <a:gd name="connsiteY1" fmla="*/ 649780 h 1782544"/>
              <a:gd name="connsiteX2" fmla="*/ 3152633 w 5322627"/>
              <a:gd name="connsiteY2" fmla="*/ 76574 h 1782544"/>
              <a:gd name="connsiteX3" fmla="*/ 5322627 w 5322627"/>
              <a:gd name="connsiteY3" fmla="*/ 21983 h 1782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2627" h="1782544">
                <a:moveTo>
                  <a:pt x="0" y="1782544"/>
                </a:moveTo>
                <a:cubicBezTo>
                  <a:pt x="378725" y="1358326"/>
                  <a:pt x="757450" y="934108"/>
                  <a:pt x="1282889" y="649780"/>
                </a:cubicBezTo>
                <a:cubicBezTo>
                  <a:pt x="1808328" y="365452"/>
                  <a:pt x="2479343" y="181207"/>
                  <a:pt x="3152633" y="76574"/>
                </a:cubicBezTo>
                <a:cubicBezTo>
                  <a:pt x="3825923" y="-28059"/>
                  <a:pt x="4574275" y="-3038"/>
                  <a:pt x="5322627" y="2198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6769290" y="4708478"/>
            <a:ext cx="5240740" cy="1834316"/>
          </a:xfrm>
          <a:custGeom>
            <a:avLst/>
            <a:gdLst>
              <a:gd name="connsiteX0" fmla="*/ 0 w 5240740"/>
              <a:gd name="connsiteY0" fmla="*/ 0 h 1834316"/>
              <a:gd name="connsiteX1" fmla="*/ 1009934 w 5240740"/>
              <a:gd name="connsiteY1" fmla="*/ 941695 h 1834316"/>
              <a:gd name="connsiteX2" fmla="*/ 2852382 w 5240740"/>
              <a:gd name="connsiteY2" fmla="*/ 1719618 h 1834316"/>
              <a:gd name="connsiteX3" fmla="*/ 5240740 w 5240740"/>
              <a:gd name="connsiteY3" fmla="*/ 1815152 h 1834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0740" h="1834316">
                <a:moveTo>
                  <a:pt x="0" y="0"/>
                </a:moveTo>
                <a:cubicBezTo>
                  <a:pt x="267268" y="327546"/>
                  <a:pt x="534537" y="655092"/>
                  <a:pt x="1009934" y="941695"/>
                </a:cubicBezTo>
                <a:cubicBezTo>
                  <a:pt x="1485331" y="1228298"/>
                  <a:pt x="2147248" y="1574042"/>
                  <a:pt x="2852382" y="1719618"/>
                </a:cubicBezTo>
                <a:cubicBezTo>
                  <a:pt x="3557516" y="1865194"/>
                  <a:pt x="4399128" y="1840173"/>
                  <a:pt x="5240740" y="181515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9178" y="2855645"/>
            <a:ext cx="5442456" cy="393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26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مثال- سیستم یک درجه آزاد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045"/>
          <a:stretch/>
        </p:blipFill>
        <p:spPr>
          <a:xfrm>
            <a:off x="955342" y="1249300"/>
            <a:ext cx="3016156" cy="2057513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296631"/>
              </p:ext>
            </p:extLst>
          </p:nvPr>
        </p:nvGraphicFramePr>
        <p:xfrm>
          <a:off x="5287748" y="1249300"/>
          <a:ext cx="1740849" cy="132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47" name="Equation" r:id="rId4" imgW="1015920" imgH="1320480" progId="Equation.3">
                  <p:embed/>
                </p:oleObj>
              </mc:Choice>
              <mc:Fallback>
                <p:oleObj name="Equation" r:id="rId4" imgW="1015920" imgH="1320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87748" y="1249300"/>
                        <a:ext cx="1740849" cy="1320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9131580"/>
              </p:ext>
            </p:extLst>
          </p:nvPr>
        </p:nvGraphicFramePr>
        <p:xfrm>
          <a:off x="7880375" y="1249300"/>
          <a:ext cx="3740150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48" name="Equation" r:id="rId6" imgW="2209680" imgH="431640" progId="Equation.3">
                  <p:embed/>
                </p:oleObj>
              </mc:Choice>
              <mc:Fallback>
                <p:oleObj name="Equation" r:id="rId6" imgW="2209680" imgH="43164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880375" y="1249300"/>
                        <a:ext cx="3740150" cy="731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7601803"/>
              </p:ext>
            </p:extLst>
          </p:nvPr>
        </p:nvGraphicFramePr>
        <p:xfrm>
          <a:off x="5994400" y="4210050"/>
          <a:ext cx="5843588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49" name="Equation" r:id="rId8" imgW="3085920" imgH="228600" progId="Equation.3">
                  <p:embed/>
                </p:oleObj>
              </mc:Choice>
              <mc:Fallback>
                <p:oleObj name="Equation" r:id="rId8" imgW="3085920" imgH="22860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94400" y="4210050"/>
                        <a:ext cx="5843588" cy="4333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6050628"/>
              </p:ext>
            </p:extLst>
          </p:nvPr>
        </p:nvGraphicFramePr>
        <p:xfrm>
          <a:off x="7880375" y="2278056"/>
          <a:ext cx="3590925" cy="163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50" name="Equation" r:id="rId10" imgW="2120760" imgH="965160" progId="Equation.3">
                  <p:embed/>
                </p:oleObj>
              </mc:Choice>
              <mc:Fallback>
                <p:oleObj name="Equation" r:id="rId10" imgW="2120760" imgH="96516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880375" y="2278056"/>
                        <a:ext cx="3590925" cy="163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0151293"/>
              </p:ext>
            </p:extLst>
          </p:nvPr>
        </p:nvGraphicFramePr>
        <p:xfrm>
          <a:off x="2647276" y="1067053"/>
          <a:ext cx="6037771" cy="914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51" name="Equation" r:id="rId12" imgW="3187440" imgH="482400" progId="Equation.3">
                  <p:embed/>
                </p:oleObj>
              </mc:Choice>
              <mc:Fallback>
                <p:oleObj name="Equation" r:id="rId12" imgW="3187440" imgH="48240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647276" y="1067053"/>
                        <a:ext cx="6037771" cy="914085"/>
                      </a:xfrm>
                      <a:prstGeom prst="rect">
                        <a:avLst/>
                      </a:prstGeom>
                      <a:solidFill>
                        <a:srgbClr val="FF66FF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7873" y="3306813"/>
            <a:ext cx="4499911" cy="334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7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مثال- سیستم یک درجه آزاد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045"/>
          <a:stretch/>
        </p:blipFill>
        <p:spPr>
          <a:xfrm>
            <a:off x="955342" y="1249300"/>
            <a:ext cx="3016156" cy="2057513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3392521"/>
              </p:ext>
            </p:extLst>
          </p:nvPr>
        </p:nvGraphicFramePr>
        <p:xfrm>
          <a:off x="5222875" y="1249363"/>
          <a:ext cx="1870075" cy="132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0" name="Equation" r:id="rId4" imgW="1091880" imgH="1320480" progId="Equation.3">
                  <p:embed/>
                </p:oleObj>
              </mc:Choice>
              <mc:Fallback>
                <p:oleObj name="Equation" r:id="rId4" imgW="1091880" imgH="132048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22875" y="1249363"/>
                        <a:ext cx="1870075" cy="1320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5322000"/>
              </p:ext>
            </p:extLst>
          </p:nvPr>
        </p:nvGraphicFramePr>
        <p:xfrm>
          <a:off x="7816850" y="1249363"/>
          <a:ext cx="3868738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1" name="Equation" r:id="rId6" imgW="2286000" imgH="431640" progId="Equation.3">
                  <p:embed/>
                </p:oleObj>
              </mc:Choice>
              <mc:Fallback>
                <p:oleObj name="Equation" r:id="rId6" imgW="2286000" imgH="43164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816850" y="1249363"/>
                        <a:ext cx="3868738" cy="731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0566863"/>
              </p:ext>
            </p:extLst>
          </p:nvPr>
        </p:nvGraphicFramePr>
        <p:xfrm>
          <a:off x="6562725" y="4100513"/>
          <a:ext cx="5483225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2" name="Equation" r:id="rId8" imgW="2895480" imgH="228600" progId="Equation.3">
                  <p:embed/>
                </p:oleObj>
              </mc:Choice>
              <mc:Fallback>
                <p:oleObj name="Equation" r:id="rId8" imgW="2895480" imgH="228600" progId="Equation.3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562725" y="4100513"/>
                        <a:ext cx="5483225" cy="4333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5836062"/>
              </p:ext>
            </p:extLst>
          </p:nvPr>
        </p:nvGraphicFramePr>
        <p:xfrm>
          <a:off x="7945438" y="2278063"/>
          <a:ext cx="3460750" cy="163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3" name="Equation" r:id="rId10" imgW="2044440" imgH="965160" progId="Equation.3">
                  <p:embed/>
                </p:oleObj>
              </mc:Choice>
              <mc:Fallback>
                <p:oleObj name="Equation" r:id="rId10" imgW="2044440" imgH="965160" progId="Equation.3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945438" y="2278063"/>
                        <a:ext cx="3460750" cy="163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1445" y="3564650"/>
            <a:ext cx="3243950" cy="329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26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تعیین سختی سیسیتم های سازه ای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078173" y="1455255"/>
            <a:ext cx="0" cy="165137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838200" y="3106634"/>
            <a:ext cx="43104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40474" y="1457530"/>
            <a:ext cx="431042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56394" y="1336970"/>
            <a:ext cx="431042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887103" y="1375638"/>
            <a:ext cx="95534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021209" y="1375181"/>
            <a:ext cx="95534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151470" y="1371287"/>
            <a:ext cx="95534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1061577" y="1439333"/>
            <a:ext cx="379619" cy="1662545"/>
          </a:xfrm>
          <a:custGeom>
            <a:avLst/>
            <a:gdLst>
              <a:gd name="connsiteX0" fmla="*/ 19078 w 379619"/>
              <a:gd name="connsiteY0" fmla="*/ 1662545 h 1662545"/>
              <a:gd name="connsiteX1" fmla="*/ 32932 w 379619"/>
              <a:gd name="connsiteY1" fmla="*/ 1011382 h 1662545"/>
              <a:gd name="connsiteX2" fmla="*/ 323878 w 379619"/>
              <a:gd name="connsiteY2" fmla="*/ 471055 h 1662545"/>
              <a:gd name="connsiteX3" fmla="*/ 379296 w 379619"/>
              <a:gd name="connsiteY3" fmla="*/ 0 h 1662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619" h="1662545">
                <a:moveTo>
                  <a:pt x="19078" y="1662545"/>
                </a:moveTo>
                <a:cubicBezTo>
                  <a:pt x="605" y="1436254"/>
                  <a:pt x="-17868" y="1209964"/>
                  <a:pt x="32932" y="1011382"/>
                </a:cubicBezTo>
                <a:cubicBezTo>
                  <a:pt x="83732" y="812800"/>
                  <a:pt x="266151" y="639619"/>
                  <a:pt x="323878" y="471055"/>
                </a:cubicBezTo>
                <a:cubicBezTo>
                  <a:pt x="381605" y="302491"/>
                  <a:pt x="380450" y="151245"/>
                  <a:pt x="379296" y="0"/>
                </a:cubicBezTo>
              </a:path>
            </a:pathLst>
          </a:cu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7713688"/>
              </p:ext>
            </p:extLst>
          </p:nvPr>
        </p:nvGraphicFramePr>
        <p:xfrm>
          <a:off x="561886" y="3396359"/>
          <a:ext cx="918646" cy="593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0" name="Equation" r:id="rId3" imgW="609480" imgH="393480" progId="Equation.3">
                  <p:embed/>
                </p:oleObj>
              </mc:Choice>
              <mc:Fallback>
                <p:oleObj name="Equation" r:id="rId3" imgW="6094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1886" y="3396359"/>
                        <a:ext cx="918646" cy="5932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Connector 19"/>
          <p:cNvCxnSpPr/>
          <p:nvPr/>
        </p:nvCxnSpPr>
        <p:spPr>
          <a:xfrm>
            <a:off x="3294903" y="1455251"/>
            <a:ext cx="0" cy="165137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057204" y="1457526"/>
            <a:ext cx="431042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073124" y="1336966"/>
            <a:ext cx="431042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3103833" y="1375634"/>
            <a:ext cx="95534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237939" y="1375177"/>
            <a:ext cx="95534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368200" y="1371283"/>
            <a:ext cx="95534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1663122"/>
              </p:ext>
            </p:extLst>
          </p:nvPr>
        </p:nvGraphicFramePr>
        <p:xfrm>
          <a:off x="2825750" y="3396721"/>
          <a:ext cx="822325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1" name="Equation" r:id="rId5" imgW="545760" imgH="393480" progId="Equation.3">
                  <p:embed/>
                </p:oleObj>
              </mc:Choice>
              <mc:Fallback>
                <p:oleObj name="Equation" r:id="rId5" imgW="545760" imgH="393480" progId="Equation.3">
                  <p:embed/>
                  <p:pic>
                    <p:nvPicPr>
                      <p:cNvPr id="19" name="Object 1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25750" y="3396721"/>
                        <a:ext cx="822325" cy="592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Isosceles Triangle 28"/>
          <p:cNvSpPr/>
          <p:nvPr/>
        </p:nvSpPr>
        <p:spPr>
          <a:xfrm>
            <a:off x="3197918" y="3101878"/>
            <a:ext cx="209263" cy="152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3297382" y="1467042"/>
            <a:ext cx="374073" cy="1620982"/>
          </a:xfrm>
          <a:custGeom>
            <a:avLst/>
            <a:gdLst>
              <a:gd name="connsiteX0" fmla="*/ 0 w 374073"/>
              <a:gd name="connsiteY0" fmla="*/ 1620982 h 1620982"/>
              <a:gd name="connsiteX1" fmla="*/ 304800 w 374073"/>
              <a:gd name="connsiteY1" fmla="*/ 1136073 h 1620982"/>
              <a:gd name="connsiteX2" fmla="*/ 374073 w 374073"/>
              <a:gd name="connsiteY2" fmla="*/ 0 h 1620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073" h="1620982">
                <a:moveTo>
                  <a:pt x="0" y="1620982"/>
                </a:moveTo>
                <a:cubicBezTo>
                  <a:pt x="121227" y="1513609"/>
                  <a:pt x="242455" y="1406237"/>
                  <a:pt x="304800" y="1136073"/>
                </a:cubicBezTo>
                <a:cubicBezTo>
                  <a:pt x="367146" y="865909"/>
                  <a:pt x="370609" y="432954"/>
                  <a:pt x="374073" y="0"/>
                </a:cubicBezTo>
              </a:path>
            </a:pathLst>
          </a:custGeom>
          <a:ln>
            <a:solidFill>
              <a:srgbClr val="FF0000"/>
            </a:solidFill>
            <a:prstDash val="lg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5456211" y="1469101"/>
            <a:ext cx="0" cy="165137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5873379"/>
              </p:ext>
            </p:extLst>
          </p:nvPr>
        </p:nvGraphicFramePr>
        <p:xfrm>
          <a:off x="5170778" y="3572933"/>
          <a:ext cx="53657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2" name="Equation" r:id="rId7" imgW="355320" imgH="177480" progId="Equation.3">
                  <p:embed/>
                </p:oleObj>
              </mc:Choice>
              <mc:Fallback>
                <p:oleObj name="Equation" r:id="rId7" imgW="355320" imgH="177480" progId="Equation.3">
                  <p:embed/>
                  <p:pic>
                    <p:nvPicPr>
                      <p:cNvPr id="28" name="Object 2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70778" y="3572933"/>
                        <a:ext cx="536575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Isosceles Triangle 37"/>
          <p:cNvSpPr/>
          <p:nvPr/>
        </p:nvSpPr>
        <p:spPr>
          <a:xfrm>
            <a:off x="5359226" y="3115728"/>
            <a:ext cx="209263" cy="152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/>
          <p:cNvSpPr/>
          <p:nvPr/>
        </p:nvSpPr>
        <p:spPr>
          <a:xfrm rot="10800000">
            <a:off x="5331514" y="1360092"/>
            <a:ext cx="256193" cy="17621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/>
          <p:cNvCxnSpPr/>
          <p:nvPr/>
        </p:nvCxnSpPr>
        <p:spPr>
          <a:xfrm>
            <a:off x="5248289" y="1267687"/>
            <a:ext cx="431042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38" idx="0"/>
            <a:endCxn id="38" idx="0"/>
          </p:cNvCxnSpPr>
          <p:nvPr/>
        </p:nvCxnSpPr>
        <p:spPr>
          <a:xfrm>
            <a:off x="5463858" y="311572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38" idx="0"/>
          </p:cNvCxnSpPr>
          <p:nvPr/>
        </p:nvCxnSpPr>
        <p:spPr>
          <a:xfrm flipV="1">
            <a:off x="5463858" y="1536303"/>
            <a:ext cx="521306" cy="1579425"/>
          </a:xfrm>
          <a:prstGeom prst="line">
            <a:avLst/>
          </a:prstGeom>
          <a:ln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7509164" y="1467042"/>
            <a:ext cx="762000" cy="1787236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Isosceles Triangle 48"/>
          <p:cNvSpPr/>
          <p:nvPr/>
        </p:nvSpPr>
        <p:spPr>
          <a:xfrm>
            <a:off x="7368143" y="3254273"/>
            <a:ext cx="209263" cy="152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Isosceles Triangle 49"/>
          <p:cNvSpPr/>
          <p:nvPr/>
        </p:nvSpPr>
        <p:spPr>
          <a:xfrm rot="10800000">
            <a:off x="8130122" y="1346233"/>
            <a:ext cx="256193" cy="17621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/>
          <p:nvPr/>
        </p:nvCxnSpPr>
        <p:spPr>
          <a:xfrm>
            <a:off x="8046897" y="1253828"/>
            <a:ext cx="431042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7488504" y="1522444"/>
            <a:ext cx="1198296" cy="1745685"/>
          </a:xfrm>
          <a:prstGeom prst="line">
            <a:avLst/>
          </a:prstGeom>
          <a:ln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4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4435179"/>
              </p:ext>
            </p:extLst>
          </p:nvPr>
        </p:nvGraphicFramePr>
        <p:xfrm>
          <a:off x="6724650" y="3576108"/>
          <a:ext cx="1471613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3" name="Equation" r:id="rId9" imgW="977760" imgH="393480" progId="Equation.3">
                  <p:embed/>
                </p:oleObj>
              </mc:Choice>
              <mc:Fallback>
                <p:oleObj name="Equation" r:id="rId9" imgW="977760" imgH="393480" progId="Equation.3">
                  <p:embed/>
                  <p:pic>
                    <p:nvPicPr>
                      <p:cNvPr id="28" name="Object 2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724650" y="3576108"/>
                        <a:ext cx="1471613" cy="592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5" name="Straight Connector 54"/>
          <p:cNvCxnSpPr/>
          <p:nvPr/>
        </p:nvCxnSpPr>
        <p:spPr>
          <a:xfrm flipV="1">
            <a:off x="10028327" y="1453186"/>
            <a:ext cx="762000" cy="1787236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Isosceles Triangle 55"/>
          <p:cNvSpPr/>
          <p:nvPr/>
        </p:nvSpPr>
        <p:spPr>
          <a:xfrm>
            <a:off x="9887306" y="3240417"/>
            <a:ext cx="209263" cy="152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Isosceles Triangle 56"/>
          <p:cNvSpPr/>
          <p:nvPr/>
        </p:nvSpPr>
        <p:spPr>
          <a:xfrm rot="16200000">
            <a:off x="10729972" y="1352549"/>
            <a:ext cx="256193" cy="17621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 rot="5400000">
            <a:off x="10808115" y="1421520"/>
            <a:ext cx="431042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10007667" y="1032244"/>
            <a:ext cx="782660" cy="2222030"/>
          </a:xfrm>
          <a:prstGeom prst="line">
            <a:avLst/>
          </a:prstGeom>
          <a:ln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0" name="Object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6032769"/>
              </p:ext>
            </p:extLst>
          </p:nvPr>
        </p:nvGraphicFramePr>
        <p:xfrm>
          <a:off x="9263063" y="3561821"/>
          <a:ext cx="1433512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4" name="Equation" r:id="rId11" imgW="952200" imgH="393480" progId="Equation.3">
                  <p:embed/>
                </p:oleObj>
              </mc:Choice>
              <mc:Fallback>
                <p:oleObj name="Equation" r:id="rId11" imgW="952200" imgH="393480" progId="Equation.3">
                  <p:embed/>
                  <p:pic>
                    <p:nvPicPr>
                      <p:cNvPr id="54" name="Object 5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263063" y="3561821"/>
                        <a:ext cx="1433512" cy="592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3" name="Straight Connector 62"/>
          <p:cNvCxnSpPr/>
          <p:nvPr/>
        </p:nvCxnSpPr>
        <p:spPr>
          <a:xfrm>
            <a:off x="1104349" y="4567900"/>
            <a:ext cx="0" cy="165137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7435898"/>
              </p:ext>
            </p:extLst>
          </p:nvPr>
        </p:nvGraphicFramePr>
        <p:xfrm>
          <a:off x="1307029" y="5405490"/>
          <a:ext cx="747713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5" name="Equation" r:id="rId13" imgW="495000" imgH="393480" progId="Equation.3">
                  <p:embed/>
                </p:oleObj>
              </mc:Choice>
              <mc:Fallback>
                <p:oleObj name="Equation" r:id="rId13" imgW="495000" imgH="393480" progId="Equation.3">
                  <p:embed/>
                  <p:pic>
                    <p:nvPicPr>
                      <p:cNvPr id="37" name="Object 3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307029" y="5405490"/>
                        <a:ext cx="747713" cy="59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Isosceles Triangle 64"/>
          <p:cNvSpPr/>
          <p:nvPr/>
        </p:nvSpPr>
        <p:spPr>
          <a:xfrm>
            <a:off x="1007364" y="6214527"/>
            <a:ext cx="209263" cy="152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Isosceles Triangle 65"/>
          <p:cNvSpPr/>
          <p:nvPr/>
        </p:nvSpPr>
        <p:spPr>
          <a:xfrm rot="10800000">
            <a:off x="945786" y="4441954"/>
            <a:ext cx="256193" cy="17621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/>
          <p:cNvCxnSpPr/>
          <p:nvPr/>
        </p:nvCxnSpPr>
        <p:spPr>
          <a:xfrm>
            <a:off x="862561" y="4349549"/>
            <a:ext cx="431042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65" idx="0"/>
            <a:endCxn id="65" idx="0"/>
          </p:cNvCxnSpPr>
          <p:nvPr/>
        </p:nvCxnSpPr>
        <p:spPr>
          <a:xfrm>
            <a:off x="1111996" y="6214527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65" idx="0"/>
          </p:cNvCxnSpPr>
          <p:nvPr/>
        </p:nvCxnSpPr>
        <p:spPr>
          <a:xfrm flipH="1" flipV="1">
            <a:off x="1104349" y="4226670"/>
            <a:ext cx="7647" cy="1987857"/>
          </a:xfrm>
          <a:prstGeom prst="line">
            <a:avLst/>
          </a:prstGeom>
          <a:ln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3794354" y="4772556"/>
            <a:ext cx="457200" cy="18457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Connector 89"/>
          <p:cNvCxnSpPr/>
          <p:nvPr/>
        </p:nvCxnSpPr>
        <p:spPr>
          <a:xfrm flipV="1">
            <a:off x="3794354" y="3988858"/>
            <a:ext cx="1376424" cy="7863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V="1">
            <a:off x="4200750" y="4022726"/>
            <a:ext cx="1376424" cy="7863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V="1">
            <a:off x="4251548" y="5834590"/>
            <a:ext cx="1376424" cy="7863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5568489" y="4033797"/>
            <a:ext cx="0" cy="18424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5170778" y="4022726"/>
            <a:ext cx="397711" cy="110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3431523" y="5489097"/>
            <a:ext cx="33262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l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t</a:t>
            </a:r>
          </a:p>
        </p:txBody>
      </p:sp>
      <p:graphicFrame>
        <p:nvGraphicFramePr>
          <p:cNvPr id="99" name="Object 9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1928814"/>
              </p:ext>
            </p:extLst>
          </p:nvPr>
        </p:nvGraphicFramePr>
        <p:xfrm>
          <a:off x="6673326" y="4556904"/>
          <a:ext cx="3045874" cy="1835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6" name="Equation" r:id="rId15" imgW="1473120" imgH="888840" progId="Equation.3">
                  <p:embed/>
                </p:oleObj>
              </mc:Choice>
              <mc:Fallback>
                <p:oleObj name="Equation" r:id="rId15" imgW="1473120" imgH="888840" progId="Equation.3">
                  <p:embed/>
                  <p:pic>
                    <p:nvPicPr>
                      <p:cNvPr id="28" name="Object 2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673326" y="4556904"/>
                        <a:ext cx="3045874" cy="1835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464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محاسبه سختی سازه ها</a:t>
            </a:r>
            <a:endParaRPr lang="en-US" dirty="0"/>
          </a:p>
        </p:txBody>
      </p:sp>
      <p:pic>
        <p:nvPicPr>
          <p:cNvPr id="15362" name="Picture 2" descr="Role of compression diagonals in concentrically braced frames in moderate  seismicity: A full scale experimental study - ScienceDirec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16"/>
          <a:stretch/>
        </p:blipFill>
        <p:spPr bwMode="auto">
          <a:xfrm>
            <a:off x="714375" y="1388533"/>
            <a:ext cx="6854825" cy="1080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000136"/>
              </p:ext>
            </p:extLst>
          </p:nvPr>
        </p:nvGraphicFramePr>
        <p:xfrm>
          <a:off x="714375" y="3051112"/>
          <a:ext cx="1574800" cy="2362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7" name="Equation" r:id="rId4" imgW="711000" imgH="1015920" progId="Equation.3">
                  <p:embed/>
                </p:oleObj>
              </mc:Choice>
              <mc:Fallback>
                <p:oleObj name="Equation" r:id="rId4" imgW="711000" imgH="10159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4375" y="3051112"/>
                        <a:ext cx="1574800" cy="23622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205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مثال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141018"/>
              </p:ext>
            </p:extLst>
          </p:nvPr>
        </p:nvGraphicFramePr>
        <p:xfrm>
          <a:off x="606188" y="3237600"/>
          <a:ext cx="3005138" cy="347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40" name="Equation" r:id="rId3" imgW="1562040" imgH="1803240" progId="Equation.3">
                  <p:embed/>
                </p:oleObj>
              </mc:Choice>
              <mc:Fallback>
                <p:oleObj name="Equation" r:id="rId3" imgW="1562040" imgH="1803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6188" y="3237600"/>
                        <a:ext cx="3005138" cy="347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673" y="1036234"/>
            <a:ext cx="3514725" cy="1619250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9195241"/>
              </p:ext>
            </p:extLst>
          </p:nvPr>
        </p:nvGraphicFramePr>
        <p:xfrm>
          <a:off x="5638800" y="3292167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41" name="Equation" r:id="rId6" imgW="914400" imgH="215640" progId="Equation.3">
                  <p:embed/>
                </p:oleObj>
              </mc:Choice>
              <mc:Fallback>
                <p:oleObj name="Equation" r:id="rId6" imgW="91440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38800" y="3292167"/>
                        <a:ext cx="9144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5816187"/>
              </p:ext>
            </p:extLst>
          </p:nvPr>
        </p:nvGraphicFramePr>
        <p:xfrm>
          <a:off x="5529048" y="1159228"/>
          <a:ext cx="3944666" cy="20783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42" name="Equation" r:id="rId8" imgW="2361960" imgH="1244520" progId="Equation.3">
                  <p:embed/>
                </p:oleObj>
              </mc:Choice>
              <mc:Fallback>
                <p:oleObj name="Equation" r:id="rId8" imgW="2361960" imgH="12445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529048" y="1159228"/>
                        <a:ext cx="3944666" cy="20783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Straight Connector 12"/>
          <p:cNvCxnSpPr/>
          <p:nvPr/>
        </p:nvCxnSpPr>
        <p:spPr>
          <a:xfrm flipH="1">
            <a:off x="1992573" y="1304798"/>
            <a:ext cx="466239" cy="6985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108757" y="1388940"/>
            <a:ext cx="429727" cy="4569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7074137"/>
              </p:ext>
            </p:extLst>
          </p:nvPr>
        </p:nvGraphicFramePr>
        <p:xfrm>
          <a:off x="5529048" y="3400117"/>
          <a:ext cx="5551488" cy="1366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43" name="Equation" r:id="rId10" imgW="3873240" imgH="952200" progId="Equation.3">
                  <p:embed/>
                </p:oleObj>
              </mc:Choice>
              <mc:Fallback>
                <p:oleObj name="Equation" r:id="rId10" imgW="3873240" imgH="95220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529048" y="3400117"/>
                        <a:ext cx="5551488" cy="1366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4220738"/>
              </p:ext>
            </p:extLst>
          </p:nvPr>
        </p:nvGraphicFramePr>
        <p:xfrm>
          <a:off x="5638800" y="5159653"/>
          <a:ext cx="4449043" cy="1104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44" name="Equation" r:id="rId12" imgW="3479760" imgH="863280" progId="Equation.3">
                  <p:embed/>
                </p:oleObj>
              </mc:Choice>
              <mc:Fallback>
                <p:oleObj name="Equation" r:id="rId12" imgW="3479760" imgH="863280" progId="Equation.3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638800" y="5159653"/>
                        <a:ext cx="4449043" cy="11041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068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مثال</a:t>
            </a:r>
            <a:endParaRPr lang="en-US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7521931"/>
              </p:ext>
            </p:extLst>
          </p:nvPr>
        </p:nvGraphicFramePr>
        <p:xfrm>
          <a:off x="873125" y="1157003"/>
          <a:ext cx="7734347" cy="2517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1" name="Equation" r:id="rId3" imgW="3746160" imgH="1218960" progId="Equation.3">
                  <p:embed/>
                </p:oleObj>
              </mc:Choice>
              <mc:Fallback>
                <p:oleObj name="Equation" r:id="rId3" imgW="3746160" imgH="121896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73125" y="1157003"/>
                        <a:ext cx="7734347" cy="25177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7552703"/>
              </p:ext>
            </p:extLst>
          </p:nvPr>
        </p:nvGraphicFramePr>
        <p:xfrm>
          <a:off x="873125" y="3616176"/>
          <a:ext cx="4795838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2" name="Equation" r:id="rId5" imgW="2831760" imgH="482400" progId="Equation.3">
                  <p:embed/>
                </p:oleObj>
              </mc:Choice>
              <mc:Fallback>
                <p:oleObj name="Equation" r:id="rId5" imgW="2831760" imgH="482400" progId="Equation.3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73125" y="3616176"/>
                        <a:ext cx="4795838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239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مثال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606188" y="3237600"/>
          <a:ext cx="3005138" cy="347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59" name="Equation" r:id="rId3" imgW="1562040" imgH="1803240" progId="Equation.3">
                  <p:embed/>
                </p:oleObj>
              </mc:Choice>
              <mc:Fallback>
                <p:oleObj name="Equation" r:id="rId3" imgW="1562040" imgH="1803240" progId="Equation.3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6188" y="3237600"/>
                        <a:ext cx="3005138" cy="347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673" y="1036234"/>
            <a:ext cx="3514725" cy="1619250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5638800" y="3292167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60" name="Equation" r:id="rId6" imgW="914400" imgH="215640" progId="Equation.3">
                  <p:embed/>
                </p:oleObj>
              </mc:Choice>
              <mc:Fallback>
                <p:oleObj name="Equation" r:id="rId6" imgW="914400" imgH="215640" progId="Equation.3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38800" y="3292167"/>
                        <a:ext cx="9144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5529048" y="1159228"/>
          <a:ext cx="3944666" cy="20783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61" name="Equation" r:id="rId8" imgW="2361960" imgH="1244520" progId="Equation.3">
                  <p:embed/>
                </p:oleObj>
              </mc:Choice>
              <mc:Fallback>
                <p:oleObj name="Equation" r:id="rId8" imgW="2361960" imgH="124452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529048" y="1159228"/>
                        <a:ext cx="3944666" cy="20783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1818090"/>
              </p:ext>
            </p:extLst>
          </p:nvPr>
        </p:nvGraphicFramePr>
        <p:xfrm>
          <a:off x="5471762" y="3350404"/>
          <a:ext cx="4059238" cy="65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62" name="Equation" r:id="rId10" imgW="2831760" imgH="457200" progId="Equation.3">
                  <p:embed/>
                </p:oleObj>
              </mc:Choice>
              <mc:Fallback>
                <p:oleObj name="Equation" r:id="rId10" imgW="2831760" imgH="45720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471762" y="3350404"/>
                        <a:ext cx="4059238" cy="655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6464869"/>
              </p:ext>
            </p:extLst>
          </p:nvPr>
        </p:nvGraphicFramePr>
        <p:xfrm>
          <a:off x="5471762" y="4420666"/>
          <a:ext cx="4449043" cy="1104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63" name="Equation" r:id="rId12" imgW="3479760" imgH="863280" progId="Equation.3">
                  <p:embed/>
                </p:oleObj>
              </mc:Choice>
              <mc:Fallback>
                <p:oleObj name="Equation" r:id="rId12" imgW="3479760" imgH="863280" progId="Equation.3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471762" y="4420666"/>
                        <a:ext cx="4449043" cy="11041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336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مثال</a:t>
            </a:r>
            <a:endParaRPr lang="en-US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3387973"/>
              </p:ext>
            </p:extLst>
          </p:nvPr>
        </p:nvGraphicFramePr>
        <p:xfrm>
          <a:off x="1082675" y="1157288"/>
          <a:ext cx="7315200" cy="251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8" name="Equation" r:id="rId3" imgW="3543120" imgH="1218960" progId="Equation.3">
                  <p:embed/>
                </p:oleObj>
              </mc:Choice>
              <mc:Fallback>
                <p:oleObj name="Equation" r:id="rId3" imgW="3543120" imgH="121896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2675" y="1157288"/>
                        <a:ext cx="7315200" cy="2517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4004748"/>
              </p:ext>
            </p:extLst>
          </p:nvPr>
        </p:nvGraphicFramePr>
        <p:xfrm>
          <a:off x="1141413" y="3616325"/>
          <a:ext cx="4259262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9" name="Equation" r:id="rId5" imgW="2514600" imgH="482400" progId="Equation.3">
                  <p:embed/>
                </p:oleObj>
              </mc:Choice>
              <mc:Fallback>
                <p:oleObj name="Equation" r:id="rId5" imgW="2514600" imgH="482400" progId="Equation.3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1413" y="3616325"/>
                        <a:ext cx="4259262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812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سیستم یک درجه آزاد تحت ارتعاش</a:t>
            </a:r>
            <a:r>
              <a:rPr lang="en-US" dirty="0" smtClean="0"/>
              <a:t> </a:t>
            </a:r>
            <a:r>
              <a:rPr lang="fa-IR" dirty="0" smtClean="0"/>
              <a:t>پایه- حرکت انتقالی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2555" y="1176552"/>
            <a:ext cx="3324225" cy="3276600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5103109"/>
              </p:ext>
            </p:extLst>
          </p:nvPr>
        </p:nvGraphicFramePr>
        <p:xfrm>
          <a:off x="838200" y="1068530"/>
          <a:ext cx="2627219" cy="514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9" name="Equation" r:id="rId4" imgW="1231560" imgH="241200" progId="Equation.3">
                  <p:embed/>
                </p:oleObj>
              </mc:Choice>
              <mc:Fallback>
                <p:oleObj name="Equation" r:id="rId4" imgW="123156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8200" y="1068530"/>
                        <a:ext cx="2627219" cy="514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5910703"/>
              </p:ext>
            </p:extLst>
          </p:nvPr>
        </p:nvGraphicFramePr>
        <p:xfrm>
          <a:off x="838200" y="2054676"/>
          <a:ext cx="4894263" cy="3935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0" name="Equation" r:id="rId6" imgW="2070000" imgH="1663560" progId="Equation.3">
                  <p:embed/>
                </p:oleObj>
              </mc:Choice>
              <mc:Fallback>
                <p:oleObj name="Equation" r:id="rId6" imgW="2070000" imgH="166356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38200" y="2054676"/>
                        <a:ext cx="4894263" cy="3935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Explosion 2 6"/>
          <p:cNvSpPr/>
          <p:nvPr/>
        </p:nvSpPr>
        <p:spPr>
          <a:xfrm>
            <a:off x="3816824" y="3690865"/>
            <a:ext cx="2279176" cy="1705971"/>
          </a:xfrm>
          <a:prstGeom prst="irregularSeal2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/>
          <a:srcRect l="12045"/>
          <a:stretch/>
        </p:blipFill>
        <p:spPr>
          <a:xfrm>
            <a:off x="8337644" y="4543850"/>
            <a:ext cx="3016156" cy="2057513"/>
          </a:xfrm>
          <a:prstGeom prst="rect">
            <a:avLst/>
          </a:prstGeom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6902255"/>
              </p:ext>
            </p:extLst>
          </p:nvPr>
        </p:nvGraphicFramePr>
        <p:xfrm>
          <a:off x="7690735" y="4848958"/>
          <a:ext cx="646909" cy="384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1" name="Equation" r:id="rId9" imgW="406080" imgH="241200" progId="Equation.3">
                  <p:embed/>
                </p:oleObj>
              </mc:Choice>
              <mc:Fallback>
                <p:oleObj name="Equation" r:id="rId9" imgW="40608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690735" y="4848958"/>
                        <a:ext cx="646909" cy="3841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045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سیستم یک درجه آزاد تحت ارتعاش</a:t>
            </a:r>
            <a:r>
              <a:rPr lang="en-US" dirty="0"/>
              <a:t> </a:t>
            </a:r>
            <a:r>
              <a:rPr lang="fa-IR" dirty="0"/>
              <a:t>پایه- حرکت </a:t>
            </a:r>
            <a:r>
              <a:rPr lang="fa-IR" dirty="0" smtClean="0"/>
              <a:t>گهواره ای (</a:t>
            </a:r>
            <a:r>
              <a:rPr lang="en-US" dirty="0" smtClean="0"/>
              <a:t>Rocking</a:t>
            </a:r>
            <a:r>
              <a:rPr lang="fa-IR" dirty="0" smtClean="0"/>
              <a:t>)</a:t>
            </a:r>
            <a:endParaRPr lang="en-US" dirty="0"/>
          </a:p>
        </p:txBody>
      </p:sp>
      <p:pic>
        <p:nvPicPr>
          <p:cNvPr id="21506" name="Picture 2" descr="Rocking isolation of low‐rise frame structures founded on isolated footings  - Gelagoti - 2012 - Earthquake Engineering &amp;amp; Structural Dynamics -  Wiley Online Librar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2" t="17598" r="-26" b="45505"/>
          <a:stretch/>
        </p:blipFill>
        <p:spPr bwMode="auto">
          <a:xfrm>
            <a:off x="838200" y="1610435"/>
            <a:ext cx="3278662" cy="2124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 5"/>
          <p:cNvSpPr/>
          <p:nvPr/>
        </p:nvSpPr>
        <p:spPr>
          <a:xfrm>
            <a:off x="1821180" y="1661160"/>
            <a:ext cx="350520" cy="1158240"/>
          </a:xfrm>
          <a:custGeom>
            <a:avLst/>
            <a:gdLst>
              <a:gd name="connsiteX0" fmla="*/ 350520 w 350520"/>
              <a:gd name="connsiteY0" fmla="*/ 0 h 1158240"/>
              <a:gd name="connsiteX1" fmla="*/ 259080 w 350520"/>
              <a:gd name="connsiteY1" fmla="*/ 480060 h 1158240"/>
              <a:gd name="connsiteX2" fmla="*/ 60960 w 350520"/>
              <a:gd name="connsiteY2" fmla="*/ 784860 h 1158240"/>
              <a:gd name="connsiteX3" fmla="*/ 0 w 350520"/>
              <a:gd name="connsiteY3" fmla="*/ 1158240 h 1158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520" h="1158240">
                <a:moveTo>
                  <a:pt x="350520" y="0"/>
                </a:moveTo>
                <a:cubicBezTo>
                  <a:pt x="328930" y="174625"/>
                  <a:pt x="307340" y="349250"/>
                  <a:pt x="259080" y="480060"/>
                </a:cubicBezTo>
                <a:cubicBezTo>
                  <a:pt x="210820" y="610870"/>
                  <a:pt x="104140" y="671830"/>
                  <a:pt x="60960" y="784860"/>
                </a:cubicBezTo>
                <a:cubicBezTo>
                  <a:pt x="17780" y="897890"/>
                  <a:pt x="8890" y="1028065"/>
                  <a:pt x="0" y="1158240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3086100" y="1661160"/>
            <a:ext cx="350520" cy="1158240"/>
          </a:xfrm>
          <a:custGeom>
            <a:avLst/>
            <a:gdLst>
              <a:gd name="connsiteX0" fmla="*/ 350520 w 350520"/>
              <a:gd name="connsiteY0" fmla="*/ 0 h 1158240"/>
              <a:gd name="connsiteX1" fmla="*/ 259080 w 350520"/>
              <a:gd name="connsiteY1" fmla="*/ 480060 h 1158240"/>
              <a:gd name="connsiteX2" fmla="*/ 60960 w 350520"/>
              <a:gd name="connsiteY2" fmla="*/ 784860 h 1158240"/>
              <a:gd name="connsiteX3" fmla="*/ 0 w 350520"/>
              <a:gd name="connsiteY3" fmla="*/ 1158240 h 1158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520" h="1158240">
                <a:moveTo>
                  <a:pt x="350520" y="0"/>
                </a:moveTo>
                <a:cubicBezTo>
                  <a:pt x="328930" y="174625"/>
                  <a:pt x="307340" y="349250"/>
                  <a:pt x="259080" y="480060"/>
                </a:cubicBezTo>
                <a:cubicBezTo>
                  <a:pt x="210820" y="610870"/>
                  <a:pt x="104140" y="671830"/>
                  <a:pt x="60960" y="784860"/>
                </a:cubicBezTo>
                <a:cubicBezTo>
                  <a:pt x="17780" y="897890"/>
                  <a:pt x="8890" y="1028065"/>
                  <a:pt x="0" y="1158240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171700" y="1610435"/>
            <a:ext cx="1264920" cy="104065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002280" y="1508760"/>
            <a:ext cx="251460" cy="7620"/>
          </a:xfrm>
          <a:prstGeom prst="straightConnector1">
            <a:avLst/>
          </a:prstGeom>
          <a:ln>
            <a:headEnd type="stealth" w="med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208020" y="1508760"/>
            <a:ext cx="251460" cy="7620"/>
          </a:xfrm>
          <a:prstGeom prst="straightConnector1">
            <a:avLst/>
          </a:prstGeom>
          <a:ln>
            <a:headEnd type="stealth" w="med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002280" y="1264920"/>
            <a:ext cx="426720" cy="0"/>
          </a:xfrm>
          <a:prstGeom prst="straightConnector1">
            <a:avLst/>
          </a:prstGeom>
          <a:ln>
            <a:headEnd type="stealth" w="med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1385180" y="1610435"/>
            <a:ext cx="9054" cy="131383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068309" y="1973655"/>
            <a:ext cx="235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002280" y="1249616"/>
            <a:ext cx="581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02280" y="1027296"/>
            <a:ext cx="581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3086100" y="2819400"/>
            <a:ext cx="1684020" cy="259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825240" y="2924269"/>
            <a:ext cx="944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Arc 23"/>
          <p:cNvSpPr/>
          <p:nvPr/>
        </p:nvSpPr>
        <p:spPr>
          <a:xfrm>
            <a:off x="4625340" y="2924269"/>
            <a:ext cx="45719" cy="259080"/>
          </a:xfrm>
          <a:prstGeom prst="arc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8453787"/>
              </p:ext>
            </p:extLst>
          </p:nvPr>
        </p:nvGraphicFramePr>
        <p:xfrm>
          <a:off x="4728210" y="2941003"/>
          <a:ext cx="227847" cy="160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68" name="Equation" r:id="rId4" imgW="342720" imgH="241200" progId="Equation.3">
                  <p:embed/>
                </p:oleObj>
              </mc:Choice>
              <mc:Fallback>
                <p:oleObj name="Equation" r:id="rId4" imgW="3427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28210" y="2941003"/>
                        <a:ext cx="227847" cy="160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0312006"/>
              </p:ext>
            </p:extLst>
          </p:nvPr>
        </p:nvGraphicFramePr>
        <p:xfrm>
          <a:off x="5128486" y="1189801"/>
          <a:ext cx="6470650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69" name="Equation" r:id="rId6" imgW="3377880" imgH="533160" progId="Equation.3">
                  <p:embed/>
                </p:oleObj>
              </mc:Choice>
              <mc:Fallback>
                <p:oleObj name="Equation" r:id="rId6" imgW="3377880" imgH="533160" progId="Equation.3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128486" y="1189801"/>
                        <a:ext cx="6470650" cy="1022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7024669"/>
              </p:ext>
            </p:extLst>
          </p:nvPr>
        </p:nvGraphicFramePr>
        <p:xfrm>
          <a:off x="5267325" y="2551113"/>
          <a:ext cx="5103813" cy="4056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70" name="Equation" r:id="rId8" imgW="2158920" imgH="1714320" progId="Equation.3">
                  <p:embed/>
                </p:oleObj>
              </mc:Choice>
              <mc:Fallback>
                <p:oleObj name="Equation" r:id="rId8" imgW="2158920" imgH="171432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267325" y="2551113"/>
                        <a:ext cx="5103813" cy="4056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Explosion 2 28"/>
          <p:cNvSpPr/>
          <p:nvPr/>
        </p:nvSpPr>
        <p:spPr>
          <a:xfrm>
            <a:off x="8363811" y="4252724"/>
            <a:ext cx="2279176" cy="1705971"/>
          </a:xfrm>
          <a:prstGeom prst="irregularSeal2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1546789" y="1661160"/>
            <a:ext cx="27439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3144351"/>
              </p:ext>
            </p:extLst>
          </p:nvPr>
        </p:nvGraphicFramePr>
        <p:xfrm>
          <a:off x="1451013" y="1342174"/>
          <a:ext cx="470223" cy="279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71" name="Equation" r:id="rId10" imgW="406080" imgH="241200" progId="Equation.3">
                  <p:embed/>
                </p:oleObj>
              </mc:Choice>
              <mc:Fallback>
                <p:oleObj name="Equation" r:id="rId10" imgW="406080" imgH="24120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451013" y="1342174"/>
                        <a:ext cx="470223" cy="2791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2593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معادله ارتعاش سازه یک درجه آزاد تحت ارتعاش پیچشی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t="2269"/>
          <a:stretch/>
        </p:blipFill>
        <p:spPr>
          <a:xfrm>
            <a:off x="838200" y="1351127"/>
            <a:ext cx="5161905" cy="3024989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3507475" y="2442949"/>
            <a:ext cx="116005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507474" y="2060812"/>
            <a:ext cx="1392072" cy="36849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rc 12"/>
          <p:cNvSpPr/>
          <p:nvPr/>
        </p:nvSpPr>
        <p:spPr>
          <a:xfrm>
            <a:off x="4442347" y="2176816"/>
            <a:ext cx="116006" cy="484495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811565"/>
              </p:ext>
            </p:extLst>
          </p:nvPr>
        </p:nvGraphicFramePr>
        <p:xfrm>
          <a:off x="4631994" y="2191390"/>
          <a:ext cx="390382" cy="269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17" name="Equation" r:id="rId4" imgW="291960" imgH="203040" progId="Equation.3">
                  <p:embed/>
                </p:oleObj>
              </mc:Choice>
              <mc:Fallback>
                <p:oleObj name="Equation" r:id="rId4" imgW="291960" imgH="203040" progId="Equation.3">
                  <p:embed/>
                  <p:pic>
                    <p:nvPicPr>
                      <p:cNvPr id="25" name="Object 2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31994" y="2191390"/>
                        <a:ext cx="390382" cy="2697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/>
        </p:nvSpPr>
        <p:spPr>
          <a:xfrm>
            <a:off x="1705970" y="4790364"/>
            <a:ext cx="2115403" cy="176056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589360" y="4790364"/>
            <a:ext cx="232012" cy="24566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616656" y="6305265"/>
            <a:ext cx="232012" cy="24566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705970" y="4797589"/>
            <a:ext cx="232012" cy="24566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705970" y="6305265"/>
            <a:ext cx="232012" cy="24566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8876041"/>
              </p:ext>
            </p:extLst>
          </p:nvPr>
        </p:nvGraphicFramePr>
        <p:xfrm>
          <a:off x="6647231" y="1351127"/>
          <a:ext cx="3030538" cy="1220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18" name="Equation" r:id="rId6" imgW="1638000" imgH="660240" progId="Equation.3">
                  <p:embed/>
                </p:oleObj>
              </mc:Choice>
              <mc:Fallback>
                <p:oleObj name="Equation" r:id="rId6" imgW="1638000" imgH="660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647231" y="1351127"/>
                        <a:ext cx="3030538" cy="1220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/>
        </p:nvSpPr>
        <p:spPr>
          <a:xfrm rot="20987131">
            <a:off x="1705969" y="4790364"/>
            <a:ext cx="2115403" cy="1760561"/>
          </a:xfrm>
          <a:prstGeom prst="rect">
            <a:avLst/>
          </a:prstGeom>
          <a:noFill/>
          <a:ln w="2857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2763670" y="4616749"/>
            <a:ext cx="852986" cy="1053895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16" idx="3"/>
          </p:cNvCxnSpPr>
          <p:nvPr/>
        </p:nvCxnSpPr>
        <p:spPr>
          <a:xfrm flipV="1">
            <a:off x="2763670" y="4913194"/>
            <a:ext cx="1057702" cy="778316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rot="14113089">
            <a:off x="855385" y="4896229"/>
            <a:ext cx="1004209" cy="1269241"/>
          </a:xfrm>
          <a:prstGeom prst="arc">
            <a:avLst>
              <a:gd name="adj1" fmla="val 13803809"/>
              <a:gd name="adj2" fmla="val 0"/>
            </a:avLst>
          </a:prstGeom>
          <a:ln>
            <a:head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3732662" y="6428095"/>
            <a:ext cx="4708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3705366" y="5900739"/>
            <a:ext cx="0" cy="473315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150369"/>
              </p:ext>
            </p:extLst>
          </p:nvPr>
        </p:nvGraphicFramePr>
        <p:xfrm>
          <a:off x="3229079" y="5482895"/>
          <a:ext cx="487756" cy="59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19" name="Equation" r:id="rId8" imgW="177480" imgH="215640" progId="Equation.3">
                  <p:embed/>
                </p:oleObj>
              </mc:Choice>
              <mc:Fallback>
                <p:oleObj name="Equation" r:id="rId8" imgW="17748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29079" y="5482895"/>
                        <a:ext cx="487756" cy="592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9717052"/>
              </p:ext>
            </p:extLst>
          </p:nvPr>
        </p:nvGraphicFramePr>
        <p:xfrm>
          <a:off x="4131007" y="6177268"/>
          <a:ext cx="427346" cy="5016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20" name="Equation" r:id="rId10" imgW="177480" imgH="228600" progId="Equation.3">
                  <p:embed/>
                </p:oleObj>
              </mc:Choice>
              <mc:Fallback>
                <p:oleObj name="Equation" r:id="rId10" imgW="177480" imgH="228600" progId="Equation.3">
                  <p:embed/>
                  <p:pic>
                    <p:nvPicPr>
                      <p:cNvPr id="32" name="Object 31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131007" y="6177268"/>
                        <a:ext cx="427346" cy="5016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5051843"/>
              </p:ext>
            </p:extLst>
          </p:nvPr>
        </p:nvGraphicFramePr>
        <p:xfrm>
          <a:off x="6598625" y="2736138"/>
          <a:ext cx="4740275" cy="2662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21" name="Equation" r:id="rId12" imgW="2692080" imgH="1511280" progId="Equation.3">
                  <p:embed/>
                </p:oleObj>
              </mc:Choice>
              <mc:Fallback>
                <p:oleObj name="Equation" r:id="rId12" imgW="2692080" imgH="15112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598625" y="2736138"/>
                        <a:ext cx="4740275" cy="2662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056278"/>
              </p:ext>
            </p:extLst>
          </p:nvPr>
        </p:nvGraphicFramePr>
        <p:xfrm>
          <a:off x="6647231" y="5431428"/>
          <a:ext cx="109855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22" name="Equation" r:id="rId14" imgW="774360" imgH="914400" progId="Equation.3">
                  <p:embed/>
                </p:oleObj>
              </mc:Choice>
              <mc:Fallback>
                <p:oleObj name="Equation" r:id="rId14" imgW="774360" imgH="914400" progId="Equation.3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647231" y="5431428"/>
                        <a:ext cx="1098550" cy="1295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115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انتقال نیرو و جداسازی پی از ارتعاش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229" y="1037228"/>
            <a:ext cx="1801600" cy="3331185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3683298"/>
              </p:ext>
            </p:extLst>
          </p:nvPr>
        </p:nvGraphicFramePr>
        <p:xfrm>
          <a:off x="1386384" y="1143118"/>
          <a:ext cx="1391445" cy="298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70" name="Equation" r:id="rId4" imgW="1066680" imgH="228600" progId="Equation.3">
                  <p:embed/>
                </p:oleObj>
              </mc:Choice>
              <mc:Fallback>
                <p:oleObj name="Equation" r:id="rId4" imgW="10666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86384" y="1143118"/>
                        <a:ext cx="1391445" cy="29816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Arrow Connector 7"/>
          <p:cNvCxnSpPr/>
          <p:nvPr/>
        </p:nvCxnSpPr>
        <p:spPr>
          <a:xfrm>
            <a:off x="1931621" y="4107976"/>
            <a:ext cx="0" cy="64144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13615" y="4749421"/>
            <a:ext cx="600502" cy="382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R(t)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2533101"/>
              </p:ext>
            </p:extLst>
          </p:nvPr>
        </p:nvGraphicFramePr>
        <p:xfrm>
          <a:off x="3845825" y="1292201"/>
          <a:ext cx="7132638" cy="297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71" name="Equation" r:id="rId6" imgW="2946240" imgH="1231560" progId="Equation.3">
                  <p:embed/>
                </p:oleObj>
              </mc:Choice>
              <mc:Fallback>
                <p:oleObj name="Equation" r:id="rId6" imgW="2946240" imgH="12315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845825" y="1292201"/>
                        <a:ext cx="7132638" cy="2979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76229" y="1441284"/>
            <a:ext cx="77337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(t)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6378483"/>
              </p:ext>
            </p:extLst>
          </p:nvPr>
        </p:nvGraphicFramePr>
        <p:xfrm>
          <a:off x="3845825" y="4572001"/>
          <a:ext cx="4106329" cy="1890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72" name="Equation" r:id="rId8" imgW="3200400" imgH="1473120" progId="Equation.3">
                  <p:embed/>
                </p:oleObj>
              </mc:Choice>
              <mc:Fallback>
                <p:oleObj name="Equation" r:id="rId8" imgW="3200400" imgH="14731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845825" y="4572001"/>
                        <a:ext cx="4106329" cy="1890215"/>
                      </a:xfrm>
                      <a:prstGeom prst="rect">
                        <a:avLst/>
                      </a:prstGeom>
                      <a:solidFill>
                        <a:srgbClr val="FF66FF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72320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انتقال نیرو و جداسازی پی از ارتعاش</a:t>
            </a:r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6727184"/>
              </p:ext>
            </p:extLst>
          </p:nvPr>
        </p:nvGraphicFramePr>
        <p:xfrm>
          <a:off x="4221163" y="1321557"/>
          <a:ext cx="7132637" cy="159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44" name="Equation" r:id="rId3" imgW="2946240" imgH="660240" progId="Equation.3">
                  <p:embed/>
                </p:oleObj>
              </mc:Choice>
              <mc:Fallback>
                <p:oleObj name="Equation" r:id="rId3" imgW="2946240" imgH="660240" progId="Equation.3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21163" y="1321557"/>
                        <a:ext cx="7132637" cy="1598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4785541"/>
              </p:ext>
            </p:extLst>
          </p:nvPr>
        </p:nvGraphicFramePr>
        <p:xfrm>
          <a:off x="4099566" y="3333272"/>
          <a:ext cx="7856854" cy="112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45" name="Equation" r:id="rId5" imgW="4000320" imgH="571320" progId="Equation.3">
                  <p:embed/>
                </p:oleObj>
              </mc:Choice>
              <mc:Fallback>
                <p:oleObj name="Equation" r:id="rId5" imgW="4000320" imgH="571320" progId="Equation.3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99566" y="3333272"/>
                        <a:ext cx="7856854" cy="1123450"/>
                      </a:xfrm>
                      <a:prstGeom prst="rect">
                        <a:avLst/>
                      </a:prstGeom>
                      <a:solidFill>
                        <a:srgbClr val="FF66FF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358" y="1285473"/>
            <a:ext cx="1820650" cy="2609524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6834661"/>
              </p:ext>
            </p:extLst>
          </p:nvPr>
        </p:nvGraphicFramePr>
        <p:xfrm>
          <a:off x="1909454" y="2743047"/>
          <a:ext cx="176212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46" name="Equation" r:id="rId8" imgW="1168200" imgH="241200" progId="Equation.3">
                  <p:embed/>
                </p:oleObj>
              </mc:Choice>
              <mc:Fallback>
                <p:oleObj name="Equation" r:id="rId8" imgW="11682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909454" y="2743047"/>
                        <a:ext cx="1762125" cy="36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6672" y="1184767"/>
            <a:ext cx="54477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(t)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9446670"/>
              </p:ext>
            </p:extLst>
          </p:nvPr>
        </p:nvGraphicFramePr>
        <p:xfrm>
          <a:off x="4176903" y="4869825"/>
          <a:ext cx="17145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47" name="Equation" r:id="rId10" imgW="1714320" imgH="1041120" progId="Equation.3">
                  <p:embed/>
                </p:oleObj>
              </mc:Choice>
              <mc:Fallback>
                <p:oleObj name="Equation" r:id="rId10" imgW="1714320" imgH="10411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176903" y="4869825"/>
                        <a:ext cx="1714500" cy="1041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77062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مثال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013" y="985483"/>
            <a:ext cx="3324225" cy="3276600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0523199"/>
              </p:ext>
            </p:extLst>
          </p:nvPr>
        </p:nvGraphicFramePr>
        <p:xfrm>
          <a:off x="4981312" y="1313337"/>
          <a:ext cx="4711416" cy="186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46" name="Equation" r:id="rId4" imgW="3098520" imgH="1371600" progId="Equation.3">
                  <p:embed/>
                </p:oleObj>
              </mc:Choice>
              <mc:Fallback>
                <p:oleObj name="Equation" r:id="rId4" imgW="3098520" imgH="137160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81312" y="1313337"/>
                        <a:ext cx="4711416" cy="186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8075058"/>
              </p:ext>
            </p:extLst>
          </p:nvPr>
        </p:nvGraphicFramePr>
        <p:xfrm>
          <a:off x="109182" y="4262083"/>
          <a:ext cx="4100512" cy="1128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47" name="Equation" r:id="rId6" imgW="2768400" imgH="761760" progId="Equation.3">
                  <p:embed/>
                </p:oleObj>
              </mc:Choice>
              <mc:Fallback>
                <p:oleObj name="Equation" r:id="rId6" imgW="2768400" imgH="761760" progId="Equation.3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9182" y="4262083"/>
                        <a:ext cx="4100512" cy="1128712"/>
                      </a:xfrm>
                      <a:prstGeom prst="rect">
                        <a:avLst/>
                      </a:prstGeom>
                      <a:solidFill>
                        <a:srgbClr val="FF66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625912"/>
              </p:ext>
            </p:extLst>
          </p:nvPr>
        </p:nvGraphicFramePr>
        <p:xfrm>
          <a:off x="8107752" y="1155700"/>
          <a:ext cx="2559050" cy="116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48" name="Equation" r:id="rId8" imgW="1511280" imgH="685800" progId="Equation.3">
                  <p:embed/>
                </p:oleObj>
              </mc:Choice>
              <mc:Fallback>
                <p:oleObj name="Equation" r:id="rId8" imgW="1511280" imgH="685800" progId="Equation.3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107752" y="1155700"/>
                        <a:ext cx="2559050" cy="1160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3900486"/>
              </p:ext>
            </p:extLst>
          </p:nvPr>
        </p:nvGraphicFramePr>
        <p:xfrm>
          <a:off x="109182" y="5710669"/>
          <a:ext cx="4694711" cy="741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49" name="Equation" r:id="rId10" imgW="3162240" imgH="457200" progId="Equation.3">
                  <p:embed/>
                </p:oleObj>
              </mc:Choice>
              <mc:Fallback>
                <p:oleObj name="Equation" r:id="rId10" imgW="316224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09182" y="5710669"/>
                        <a:ext cx="4694711" cy="7410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3912405"/>
              </p:ext>
            </p:extLst>
          </p:nvPr>
        </p:nvGraphicFramePr>
        <p:xfrm>
          <a:off x="4981312" y="3511361"/>
          <a:ext cx="6202363" cy="181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50" name="Equation" r:id="rId12" imgW="3860640" imgH="1130040" progId="Equation.3">
                  <p:embed/>
                </p:oleObj>
              </mc:Choice>
              <mc:Fallback>
                <p:oleObj name="Equation" r:id="rId12" imgW="3860640" imgH="1130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981312" y="3511361"/>
                        <a:ext cx="6202363" cy="181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4676" y="365125"/>
            <a:ext cx="3009524" cy="3666667"/>
          </a:xfrm>
          <a:prstGeom prst="rect">
            <a:avLst/>
          </a:prstGeom>
        </p:spPr>
      </p:pic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2525363"/>
              </p:ext>
            </p:extLst>
          </p:nvPr>
        </p:nvGraphicFramePr>
        <p:xfrm>
          <a:off x="6446838" y="5580063"/>
          <a:ext cx="4640262" cy="66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51" name="Equation" r:id="rId15" imgW="3009600" imgH="431640" progId="Equation.3">
                  <p:embed/>
                </p:oleObj>
              </mc:Choice>
              <mc:Fallback>
                <p:oleObj name="Equation" r:id="rId15" imgW="30096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446838" y="5580063"/>
                        <a:ext cx="4640262" cy="665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397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طیف پاسخ زلزله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89" y="1137437"/>
            <a:ext cx="2376346" cy="23423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357" y="3629719"/>
            <a:ext cx="1407958" cy="4085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r="48061"/>
          <a:stretch/>
        </p:blipFill>
        <p:spPr>
          <a:xfrm>
            <a:off x="3534871" y="956805"/>
            <a:ext cx="3606348" cy="48821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0436" y="4188244"/>
            <a:ext cx="3789544" cy="24150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0060" y="1160490"/>
            <a:ext cx="4277303" cy="302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89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طیف طراحی زلزله</a:t>
            </a:r>
            <a:endParaRPr lang="en-US" dirty="0"/>
          </a:p>
        </p:txBody>
      </p:sp>
      <p:pic>
        <p:nvPicPr>
          <p:cNvPr id="29698" name="Picture 2" descr="A Multi-step approach to generate response-spectrum-compatible artificial  earthquake accelerograms - ScienceDire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87" y="1268104"/>
            <a:ext cx="5103755" cy="42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19610" r="49944"/>
          <a:stretch/>
        </p:blipFill>
        <p:spPr>
          <a:xfrm>
            <a:off x="5965287" y="1268103"/>
            <a:ext cx="5348307" cy="439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309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897</TotalTime>
  <Words>369</Words>
  <Application>Microsoft Office PowerPoint</Application>
  <PresentationFormat>Widescreen</PresentationFormat>
  <Paragraphs>125</Paragraphs>
  <Slides>30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Arial</vt:lpstr>
      <vt:lpstr>B Nazanin</vt:lpstr>
      <vt:lpstr>B Titr</vt:lpstr>
      <vt:lpstr>B Traffic</vt:lpstr>
      <vt:lpstr>Calibri</vt:lpstr>
      <vt:lpstr>Calibri Light</vt:lpstr>
      <vt:lpstr>Times New Roman</vt:lpstr>
      <vt:lpstr>Wingdings</vt:lpstr>
      <vt:lpstr>Office Theme</vt:lpstr>
      <vt:lpstr>Equation</vt:lpstr>
      <vt:lpstr>اصول مهندسی زلزله</vt:lpstr>
      <vt:lpstr>تحلیل دینامیکی</vt:lpstr>
      <vt:lpstr>تحلیل دینامیکی</vt:lpstr>
      <vt:lpstr>مقایسه تحلیل دینامیکی و استاتیکی</vt:lpstr>
      <vt:lpstr>ارتعاش یک سیستم تک درجه آزاد</vt:lpstr>
      <vt:lpstr>ارتعاش یک سیستم تک درجه آزاد</vt:lpstr>
      <vt:lpstr>ارتعاش یک سیستم تک درجه آزاد</vt:lpstr>
      <vt:lpstr>ارتعاش یک سیستم تک درجه آزاد</vt:lpstr>
      <vt:lpstr>ارتعاش یک سیستم تک درجه آزاد</vt:lpstr>
      <vt:lpstr>ارتعاش یک سیستم تک درجه آزاد</vt:lpstr>
      <vt:lpstr>ارتعاش یک سیستم تک درجه آزاد</vt:lpstr>
      <vt:lpstr>ارتعاش یک سیستم تک درجه آزاد</vt:lpstr>
      <vt:lpstr>ارتعاش یک سیستم تک درجه آزاد</vt:lpstr>
      <vt:lpstr>ارتعاش یک سیستم تک درجه آزاد</vt:lpstr>
      <vt:lpstr>مثال- سیستم یک درجه آزاد</vt:lpstr>
      <vt:lpstr>مثال- سیستم یک درجه آزاد</vt:lpstr>
      <vt:lpstr>تعیین سختی سیسیتم های سازه ای</vt:lpstr>
      <vt:lpstr>محاسبه سختی سازه ها</vt:lpstr>
      <vt:lpstr>مثال</vt:lpstr>
      <vt:lpstr>مثال</vt:lpstr>
      <vt:lpstr>مثال</vt:lpstr>
      <vt:lpstr>مثال</vt:lpstr>
      <vt:lpstr>سیستم یک درجه آزاد تحت ارتعاش پایه- حرکت انتقالی</vt:lpstr>
      <vt:lpstr>سیستم یک درجه آزاد تحت ارتعاش پایه- حرکت گهواره ای (Rocking)</vt:lpstr>
      <vt:lpstr>معادله ارتعاش سازه یک درجه آزاد تحت ارتعاش پیچشی</vt:lpstr>
      <vt:lpstr>انتقال نیرو و جداسازی پی از ارتعاش</vt:lpstr>
      <vt:lpstr>انتقال نیرو و جداسازی پی از ارتعاش</vt:lpstr>
      <vt:lpstr>مثال</vt:lpstr>
      <vt:lpstr>طیف پاسخ زلزله</vt:lpstr>
      <vt:lpstr>طیف طراحی زلزله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اصول مهندسی زلزله</dc:title>
  <dc:creator>Iman Khodakarami</dc:creator>
  <cp:lastModifiedBy>Iman Khodakarami</cp:lastModifiedBy>
  <cp:revision>205</cp:revision>
  <dcterms:created xsi:type="dcterms:W3CDTF">2020-10-31T12:24:13Z</dcterms:created>
  <dcterms:modified xsi:type="dcterms:W3CDTF">2020-12-12T13:58:01Z</dcterms:modified>
</cp:coreProperties>
</file>