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CC"/>
    <a:srgbClr val="CCECFF"/>
    <a:srgbClr val="FF99FF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6595" autoAdjust="0"/>
  </p:normalViewPr>
  <p:slideViewPr>
    <p:cSldViewPr>
      <p:cViewPr varScale="1">
        <p:scale>
          <a:sx n="87" d="100"/>
          <a:sy n="87" d="100"/>
        </p:scale>
        <p:origin x="80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A55C-DF69-464F-95B7-353CACD93136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220D6-AEBB-4B15-A9B1-5AB1C464B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7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3943350"/>
            <a:ext cx="2249424" cy="1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3943350"/>
            <a:ext cx="6784848" cy="112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3943350"/>
            <a:ext cx="6515100" cy="1108528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12/15/2020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18859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4775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895351"/>
            <a:ext cx="3886200" cy="3725824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28650"/>
            <a:ext cx="533400" cy="183357"/>
          </a:xfrm>
        </p:spPr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35746"/>
            <a:ext cx="9163050" cy="1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12/15/2020</a:t>
            </a:fld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12/15/2020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781800" cy="20383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Dynamic</a:t>
            </a:r>
            <a:br>
              <a:rPr lang="en-US" sz="4000" dirty="0" smtClean="0"/>
            </a:br>
            <a:r>
              <a:rPr lang="en-US" sz="4000" dirty="0" smtClean="0"/>
              <a:t>Soil-Structure-Interaction</a:t>
            </a:r>
            <a:endParaRPr lang="en-US" sz="40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By: M. </a:t>
            </a:r>
            <a:r>
              <a:rPr lang="en-US" sz="1800" dirty="0" err="1" smtClean="0"/>
              <a:t>Iman</a:t>
            </a:r>
            <a:r>
              <a:rPr lang="en-US" sz="1800" dirty="0" smtClean="0"/>
              <a:t> Khodakarami </a:t>
            </a:r>
            <a:r>
              <a:rPr lang="en-US" sz="1800" dirty="0" smtClean="0"/>
              <a:t>(Associate </a:t>
            </a:r>
            <a:r>
              <a:rPr lang="en-US" sz="1800" dirty="0" smtClean="0"/>
              <a:t>Prof. of Earthquake Eng.)</a:t>
            </a:r>
          </a:p>
          <a:p>
            <a:r>
              <a:rPr lang="en-US" sz="1800" dirty="0" smtClean="0"/>
              <a:t>Email: Khodakarami</a:t>
            </a:r>
            <a:r>
              <a:rPr lang="en-US" sz="1600" dirty="0" smtClean="0"/>
              <a:t>@</a:t>
            </a:r>
            <a:r>
              <a:rPr lang="en-US" sz="1800" dirty="0" smtClean="0"/>
              <a:t>semnan.ac.ir ; I.Khodakarami</a:t>
            </a:r>
            <a:r>
              <a:rPr lang="en-US" sz="1600" dirty="0" smtClean="0"/>
              <a:t>@</a:t>
            </a:r>
            <a:r>
              <a:rPr lang="en-US" sz="1800" dirty="0" smtClean="0"/>
              <a:t>gmail.com</a:t>
            </a:r>
          </a:p>
          <a:p>
            <a:r>
              <a:rPr lang="en-US" sz="1800" dirty="0" smtClean="0"/>
              <a:t>Phone: (+98) 23- </a:t>
            </a:r>
            <a:r>
              <a:rPr lang="en-US" sz="1800" smtClean="0"/>
              <a:t>3153 </a:t>
            </a:r>
            <a:r>
              <a:rPr lang="en-US" sz="1800" smtClean="0"/>
              <a:t>5243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57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Civil Eng. Faculty,</a:t>
            </a:r>
          </a:p>
          <a:p>
            <a:pPr algn="ctr"/>
            <a:r>
              <a:rPr lang="en-US" sz="1600" dirty="0" err="1" smtClean="0"/>
              <a:t>Semnan</a:t>
            </a:r>
            <a:r>
              <a:rPr lang="en-US" sz="1600" dirty="0" smtClean="0"/>
              <a:t> University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Single Layer on Half-Space</a:t>
            </a:r>
            <a:endParaRPr lang="fa-IR" sz="28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P and SV-Waves;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63" y="1809750"/>
            <a:ext cx="5889837" cy="31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7" y="1456171"/>
            <a:ext cx="2193658" cy="54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2793"/>
            <a:ext cx="2038225" cy="12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8119"/>
            <a:ext cx="2420122" cy="8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25" y="1536163"/>
            <a:ext cx="3025975" cy="7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20205"/>
            <a:ext cx="3261004" cy="4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57350"/>
            <a:ext cx="1593433" cy="67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" y="2452577"/>
            <a:ext cx="3708288" cy="26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408188"/>
            <a:ext cx="3677495" cy="275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94" y="2379865"/>
            <a:ext cx="3680012" cy="270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Vertically propagated waves;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28" y="3177492"/>
            <a:ext cx="1078555" cy="53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propagated waves;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2987916" cy="22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46" y="819150"/>
            <a:ext cx="3294054" cy="24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09" y="2724150"/>
            <a:ext cx="3117782" cy="244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1221"/>
            <a:ext cx="1437760" cy="33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79" y="1809750"/>
            <a:ext cx="1619921" cy="3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propagated waves;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4" y="1893285"/>
            <a:ext cx="3923596" cy="28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0419"/>
            <a:ext cx="4157024" cy="31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88" y="1200150"/>
            <a:ext cx="1567224" cy="29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99" y="1581150"/>
            <a:ext cx="1600403" cy="22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6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Love-waves;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6350"/>
            <a:ext cx="4232862" cy="3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0150"/>
            <a:ext cx="4364833" cy="36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Love-waves;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9318"/>
            <a:ext cx="4325731" cy="31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33" y="1268327"/>
            <a:ext cx="4311067" cy="328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4970" y="4705350"/>
            <a:ext cx="1398726" cy="33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sz="1800" b="1" dirty="0" smtClean="0"/>
              <a:t> Love-waves;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7462"/>
            <a:ext cx="3534589" cy="26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17" y="1436085"/>
            <a:ext cx="5159583" cy="334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36" y="1225611"/>
            <a:ext cx="2892080" cy="24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44180"/>
            <a:ext cx="1500565" cy="23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5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551706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Love-waves;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41904"/>
            <a:ext cx="4083560" cy="296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62" y="1705080"/>
            <a:ext cx="4979638" cy="330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47" y="1361636"/>
            <a:ext cx="3607707" cy="2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41" y="1392025"/>
            <a:ext cx="3014959" cy="9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30" y="1375752"/>
            <a:ext cx="2914470" cy="4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0" y="1885950"/>
            <a:ext cx="1149430" cy="5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609600" y="57150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/>
              <a:t>Out-of-Plane Motion</a:t>
            </a:r>
            <a:endParaRPr lang="fa-IR" sz="2800" b="1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Vertically propagated waves;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08" y="2419350"/>
            <a:ext cx="3574985" cy="27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371" b="17169"/>
          <a:stretch/>
        </p:blipFill>
        <p:spPr bwMode="auto">
          <a:xfrm>
            <a:off x="6956562" y="2770645"/>
            <a:ext cx="511038" cy="2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0"/>
          <a:stretch/>
        </p:blipFill>
        <p:spPr bwMode="auto">
          <a:xfrm>
            <a:off x="6946688" y="3184026"/>
            <a:ext cx="1435312" cy="27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/>
          <a:stretch/>
        </p:blipFill>
        <p:spPr bwMode="auto">
          <a:xfrm>
            <a:off x="6977117" y="3576249"/>
            <a:ext cx="1410555" cy="27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P-waves;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9600" y="57150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/>
              <a:t>In-Plane Motion</a:t>
            </a:r>
            <a:endParaRPr lang="fa-I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" y="2018508"/>
            <a:ext cx="3583063" cy="26782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9267"/>
            <a:ext cx="1413513" cy="36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46" y="1414786"/>
            <a:ext cx="144308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28" y="1938261"/>
            <a:ext cx="3729495" cy="291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Free-Field Motion</a:t>
            </a:r>
            <a:endParaRPr lang="en-US" sz="2800" b="1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E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05" y="1352550"/>
            <a:ext cx="3616495" cy="59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7121"/>
          <a:stretch/>
        </p:blipFill>
        <p:spPr bwMode="auto">
          <a:xfrm>
            <a:off x="5899296" y="1352550"/>
            <a:ext cx="3168504" cy="22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4800600" cy="372582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Equation of motion;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Out-of-plane motion in a soil layer;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Out-of-plane motion in a half-space;</a:t>
            </a:r>
            <a:endParaRPr lang="fa-IR" sz="1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32460"/>
            <a:ext cx="3450808" cy="6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24150"/>
            <a:ext cx="371637" cy="21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2200" y="3032460"/>
            <a:ext cx="2286000" cy="6060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76750"/>
            <a:ext cx="1387166" cy="38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76" y="4171950"/>
            <a:ext cx="351924" cy="2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71800" y="4476750"/>
            <a:ext cx="504000" cy="28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86987"/>
            <a:ext cx="1134741" cy="121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48" y="3743394"/>
            <a:ext cx="1070880" cy="1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r="13343"/>
          <a:stretch/>
        </p:blipFill>
        <p:spPr bwMode="auto">
          <a:xfrm>
            <a:off x="152400" y="1657350"/>
            <a:ext cx="4231760" cy="3240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P-waves;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09600" y="57150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/>
              <a:t>In-Plane Motion</a:t>
            </a:r>
            <a:endParaRPr lang="fa-IR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90" y="1548815"/>
            <a:ext cx="4213310" cy="326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55" y="1276350"/>
            <a:ext cx="5237091" cy="28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SV-waves;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9600" y="57150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/>
              <a:t>In-Plane Motion</a:t>
            </a:r>
            <a:endParaRPr lang="fa-I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9" y="2032355"/>
            <a:ext cx="3994691" cy="29015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5712"/>
            <a:ext cx="3808065" cy="30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03" y="1428750"/>
            <a:ext cx="3022195" cy="30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P and SV-waves;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9600" y="57150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/>
              <a:t>In-Plane Motion</a:t>
            </a:r>
            <a:endParaRPr lang="fa-I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3668"/>
            <a:ext cx="3874716" cy="301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6" y="2113000"/>
            <a:ext cx="3959144" cy="28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64" y="1200150"/>
            <a:ext cx="2742073" cy="9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7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77044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Inclined P and SV-waves;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57150"/>
            <a:ext cx="81534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/>
              <a:t>In-Plane Motion</a:t>
            </a:r>
            <a:endParaRPr lang="fa-IR" sz="28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64" y="1200150"/>
            <a:ext cx="2742073" cy="9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0" y="2274083"/>
            <a:ext cx="3433600" cy="275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96136"/>
            <a:ext cx="3482075" cy="26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Out-of-Plane- motion;</a:t>
            </a:r>
            <a:endParaRPr lang="fa-IR" sz="1800" b="1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Free-Field Motion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4002891" cy="226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7350"/>
            <a:ext cx="423222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08567"/>
            <a:ext cx="1835158" cy="90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Free-Field Motion</a:t>
            </a:r>
            <a:endParaRPr lang="en-US" sz="2800" b="1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19150"/>
            <a:ext cx="4800600" cy="4191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In-plane motion in a soil layer;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In-plane </a:t>
            </a:r>
            <a:r>
              <a:rPr lang="en-US" sz="1800" b="1" dirty="0"/>
              <a:t>motion in a soil </a:t>
            </a:r>
            <a:r>
              <a:rPr lang="en-US" sz="1800" b="1" dirty="0" smtClean="0"/>
              <a:t>layer;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34" y="2952750"/>
            <a:ext cx="2458066" cy="216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5103" y="-1246352"/>
            <a:ext cx="2245869" cy="69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" y="1123950"/>
            <a:ext cx="6172200" cy="22458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95750"/>
            <a:ext cx="3243742" cy="84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19400" y="4062082"/>
            <a:ext cx="2286000" cy="84075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49" y="3823742"/>
            <a:ext cx="566988" cy="2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866" y="-480524"/>
            <a:ext cx="343859" cy="30112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17" y="1289199"/>
            <a:ext cx="1248583" cy="166355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7730"/>
          <a:stretch/>
        </p:blipFill>
        <p:spPr bwMode="auto">
          <a:xfrm>
            <a:off x="3575929" y="3258849"/>
            <a:ext cx="557348" cy="21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5" y="1339203"/>
            <a:ext cx="5715000" cy="3227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9147" y="1276350"/>
            <a:ext cx="574054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 Which term of equation of motion does the location of the control point influence ?</a:t>
            </a:r>
            <a:endParaRPr lang="en-US" sz="1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9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r>
              <a:rPr lang="en-US" sz="2800" b="1" dirty="0"/>
              <a:t>Half-Space</a:t>
            </a:r>
            <a:endParaRPr lang="fa-IR" sz="2800" b="1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19150"/>
            <a:ext cx="4800600" cy="4038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Incident SH-Waves;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319"/>
            <a:ext cx="3194864" cy="2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86500"/>
            <a:ext cx="4257301" cy="31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724150"/>
            <a:ext cx="2971801" cy="62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38199" y="3056953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914399" y="3328085"/>
            <a:ext cx="4299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=0</a:t>
            </a:r>
            <a:endParaRPr lang="en-US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64542"/>
            <a:ext cx="1097540" cy="61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/>
              <a:t>Half-Space</a:t>
            </a:r>
            <a:endParaRPr lang="fa-IR" sz="2800" b="1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19150"/>
            <a:ext cx="4800600" cy="533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Incident P and SV-Waves;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3618385"/>
            <a:ext cx="4299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0=</a:t>
            </a:r>
            <a:endParaRPr lang="en-US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"/>
          <a:stretch/>
        </p:blipFill>
        <p:spPr bwMode="auto">
          <a:xfrm>
            <a:off x="685800" y="1581150"/>
            <a:ext cx="7606145" cy="9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3440384"/>
            <a:ext cx="8371522" cy="8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99668" y="3250657"/>
            <a:ext cx="553212" cy="1149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47" y="3083718"/>
            <a:ext cx="5459707" cy="13930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7440159" cy="12065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5165"/>
            <a:ext cx="3892491" cy="29415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33" y="1421067"/>
            <a:ext cx="4070958" cy="30858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/>
              <a:t>Half-Space</a:t>
            </a:r>
            <a:endParaRPr lang="fa-IR" sz="28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19150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Rayleigh Waves;</a:t>
            </a:r>
          </a:p>
          <a:p>
            <a:pPr marL="266700" indent="0">
              <a:buNone/>
            </a:pPr>
            <a:r>
              <a:rPr lang="en-US" sz="1800" dirty="0" smtClean="0"/>
              <a:t>No incident waves  are present; 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6350"/>
            <a:ext cx="1407695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8950"/>
            <a:ext cx="2336139" cy="2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9" y="1716600"/>
            <a:ext cx="5589902" cy="9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90950"/>
            <a:ext cx="1808585" cy="73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7891"/>
            <a:ext cx="4374812" cy="327605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Single Layer on Half-Space</a:t>
            </a:r>
            <a:endParaRPr lang="fa-IR" sz="28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19150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SH-Waves;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/>
          <a:stretch/>
        </p:blipFill>
        <p:spPr bwMode="auto">
          <a:xfrm>
            <a:off x="5105400" y="2571750"/>
            <a:ext cx="3902822" cy="23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9705"/>
            <a:ext cx="5279835" cy="8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51705"/>
            <a:ext cx="893140" cy="4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828800" y="1449705"/>
            <a:ext cx="434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72200" y="1449705"/>
            <a:ext cx="0" cy="4086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99" idx="3"/>
          </p:cNvCxnSpPr>
          <p:nvPr/>
        </p:nvCxnSpPr>
        <p:spPr>
          <a:xfrm flipH="1">
            <a:off x="5410201" y="1858328"/>
            <a:ext cx="75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0200" y="1858327"/>
            <a:ext cx="0" cy="4086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66950"/>
            <a:ext cx="30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05400" y="1858327"/>
            <a:ext cx="0" cy="4086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28800" y="1858328"/>
            <a:ext cx="3276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28800" y="1449705"/>
            <a:ext cx="0" cy="4086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7" y="2419350"/>
            <a:ext cx="1795575" cy="6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73490" y="3195980"/>
            <a:ext cx="3502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For an </a:t>
            </a:r>
            <a:r>
              <a:rPr lang="en-US" dirty="0" err="1" smtClean="0"/>
              <a:t>undamped</a:t>
            </a:r>
            <a:r>
              <a:rPr lang="en-US" dirty="0" smtClean="0"/>
              <a:t> layer;</a:t>
            </a:r>
            <a:endParaRPr lang="fa-I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16" y="3105150"/>
            <a:ext cx="2057333" cy="5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57200" y="4183618"/>
            <a:ext cx="3502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For a damped layer;</a:t>
            </a:r>
            <a:endParaRPr lang="fa-I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20" y="4103897"/>
            <a:ext cx="2017341" cy="5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61" y="2268046"/>
            <a:ext cx="6548078" cy="1522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4814514" cy="6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 vert="horz" anchor="b">
            <a:noAutofit/>
          </a:bodyPr>
          <a:lstStyle/>
          <a:p>
            <a:r>
              <a:rPr lang="en-US" sz="2800" b="1" dirty="0" smtClean="0"/>
              <a:t>Single Layer on Half-Space</a:t>
            </a:r>
            <a:endParaRPr lang="fa-IR" sz="2800" b="1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19150"/>
            <a:ext cx="4800600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Love-Waves;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1752600" y="1428750"/>
            <a:ext cx="3048000" cy="698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40" y="1657350"/>
            <a:ext cx="1261060" cy="31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0" y="2697536"/>
            <a:ext cx="2799395" cy="2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0" y="3173767"/>
            <a:ext cx="1759620" cy="77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17" y="2175028"/>
            <a:ext cx="4530283" cy="29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486400" y="2495550"/>
            <a:ext cx="0" cy="2286000"/>
          </a:xfrm>
          <a:prstGeom prst="line">
            <a:avLst/>
          </a:prstGeom>
          <a:ln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4778573"/>
            <a:ext cx="2514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Cut-off frequency</a:t>
            </a:r>
            <a:endParaRPr lang="fa-IR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2697536"/>
            <a:ext cx="457200" cy="33141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2710" y="-2268153"/>
            <a:ext cx="1898579" cy="83779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07" y="3017833"/>
            <a:ext cx="4371186" cy="13065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235</Words>
  <Application>Microsoft Office PowerPoint</Application>
  <PresentationFormat>On-screen Show (16:9)</PresentationFormat>
  <Paragraphs>115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Wingdings</vt:lpstr>
      <vt:lpstr>Wingdings 2</vt:lpstr>
      <vt:lpstr>WidescreenPres</vt:lpstr>
      <vt:lpstr>Dynamic Soil-Structure-Interaction</vt:lpstr>
      <vt:lpstr>Free-Field Motion</vt:lpstr>
      <vt:lpstr>Free-Field Motion</vt:lpstr>
      <vt:lpstr>Free-Field Motion</vt:lpstr>
      <vt:lpstr>Half-Space</vt:lpstr>
      <vt:lpstr>Half-Space</vt:lpstr>
      <vt:lpstr>Half-Space</vt:lpstr>
      <vt:lpstr>Single Layer on Half-Space</vt:lpstr>
      <vt:lpstr>Single Layer on Half-Space</vt:lpstr>
      <vt:lpstr>Single Layer on Half-Space</vt:lpstr>
      <vt:lpstr>Out-of-Plane Motion</vt:lpstr>
      <vt:lpstr>Out-of-Plane Motion</vt:lpstr>
      <vt:lpstr>Out-of-Plane Motion</vt:lpstr>
      <vt:lpstr>Out-of-Plane Motion</vt:lpstr>
      <vt:lpstr>Out-of-Plane Motion</vt:lpstr>
      <vt:lpstr>Out-of-Plane Motion</vt:lpstr>
      <vt:lpstr>Out-of-Plane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2013-01-30T06:52:58Z</dcterms:created>
  <dcterms:modified xsi:type="dcterms:W3CDTF">2020-12-15T15:14:55Z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