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6"/>
  </p:notesMasterIdLst>
  <p:handoutMasterIdLst>
    <p:handoutMasterId r:id="rId27"/>
  </p:handoutMasterIdLst>
  <p:sldIdLst>
    <p:sldId id="256" r:id="rId3"/>
    <p:sldId id="278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FFFFCC"/>
    <a:srgbClr val="CCECFF"/>
    <a:srgbClr val="FF99FF"/>
    <a:srgbClr val="FFC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0" autoAdjust="0"/>
    <p:restoredTop sz="96595" autoAdjust="0"/>
  </p:normalViewPr>
  <p:slideViewPr>
    <p:cSldViewPr>
      <p:cViewPr varScale="1">
        <p:scale>
          <a:sx n="87" d="100"/>
          <a:sy n="87" d="100"/>
        </p:scale>
        <p:origin x="804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CA55C-DF69-464F-95B7-353CACD93136}" type="datetimeFigureOut">
              <a:rPr lang="en-US" smtClean="0"/>
              <a:pPr/>
              <a:t>12/15/2020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220D6-AEBB-4B15-A9B1-5AB1C464B4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27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12/15/2020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7150"/>
            <a:ext cx="9144000" cy="12763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3943350"/>
            <a:ext cx="2249424" cy="1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3943350"/>
            <a:ext cx="6784848" cy="11247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3943350"/>
            <a:ext cx="6515100" cy="1108528"/>
          </a:xfrm>
        </p:spPr>
        <p:txBody>
          <a:bodyPr anchor="ctr"/>
          <a:lstStyle>
            <a:lvl1pPr marL="0" indent="0" algn="l" eaLnBrk="1" latinLnBrk="0" hangingPunct="1">
              <a:buNone/>
              <a:defRPr kumimoji="0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1" hangingPunct="1"/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12/15/2020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18859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cap="all" baseline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12/15/2020</a:t>
            </a:fld>
            <a:endParaRPr kumimoji="0" lang="en-US" dirty="0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en-US" smtClean="0"/>
              <a:pPr/>
              <a:t>12/15/2020</a:t>
            </a:fld>
            <a:endParaRPr kumimoji="0"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047750"/>
            <a:ext cx="9144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895351"/>
            <a:ext cx="3886200" cy="3725824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12/15/2020</a:t>
            </a:fld>
            <a:endParaRPr kumimoji="0"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0" y="628650"/>
            <a:ext cx="533400" cy="183357"/>
          </a:xfrm>
        </p:spPr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635746"/>
            <a:ext cx="9163050" cy="19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12/15/2020</a:t>
            </a:fld>
            <a:endParaRPr kumimoji="0"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en-US" smtClean="0"/>
              <a:pPr/>
              <a:t>12/15/2020</a:t>
            </a:fld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en-US" smtClean="0"/>
              <a:pPr/>
              <a:t>12/15/2020</a:t>
            </a:fld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sz="4200" b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kumimoji="0" lang="en-US" smtClean="0"/>
              <a:pPr/>
              <a:t>12/15/2020</a:t>
            </a:fld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sz="1800"/>
            </a:lvl1pPr>
            <a:lvl2pPr eaLnBrk="1" latinLnBrk="0" hangingPunct="1">
              <a:buNone/>
              <a:defRPr kumimoji="0" sz="1200"/>
            </a:lvl2pPr>
            <a:lvl3pPr eaLnBrk="1" latinLnBrk="0" hangingPunct="1">
              <a:buNone/>
              <a:defRPr kumimoji="0" sz="1000"/>
            </a:lvl3pPr>
            <a:lvl4pPr eaLnBrk="1" latinLnBrk="0" hangingPunct="1">
              <a:buNone/>
              <a:defRPr kumimoji="0" sz="900"/>
            </a:lvl4pPr>
            <a:lvl5pPr eaLnBrk="1" latinLnBrk="0" hangingPunct="1"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sz="1700"/>
            </a:lvl1pPr>
            <a:lvl2pPr eaLnBrk="1" latinLnBrk="0" hangingPunct="1">
              <a:buFontTx/>
              <a:buNone/>
              <a:defRPr kumimoji="0" sz="1200"/>
            </a:lvl2pPr>
            <a:lvl3pPr eaLnBrk="1" latinLnBrk="0" hangingPunct="1">
              <a:buFontTx/>
              <a:buNone/>
              <a:defRPr kumimoji="0" sz="1000"/>
            </a:lvl3pPr>
            <a:lvl4pPr eaLnBrk="1" latinLnBrk="0" hangingPunct="1">
              <a:buFontTx/>
              <a:buNone/>
              <a:defRPr kumimoji="0" sz="900"/>
            </a:lvl4pPr>
            <a:lvl5pPr eaLnBrk="1" latinLnBrk="0" hangingPunct="1">
              <a:buFontTx/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kumimoji="0" lang="en-US" smtClean="0"/>
              <a:pPr/>
              <a:t>12/15/2020</a:t>
            </a:fld>
            <a:endParaRPr kumimoji="0"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sz="2800"/>
            </a:lvl1pPr>
            <a:extLst/>
          </a:lstStyle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1" hangingPunct="1"/>
            <a:r>
              <a:rPr kumimoji="0" lang="en-US" smtClean="0"/>
              <a:t>Click to edit Master text styles</a:t>
            </a:r>
          </a:p>
          <a:p>
            <a:pPr lvl="1" eaLnBrk="1" latinLnBrk="1" hangingPunct="1"/>
            <a:r>
              <a:rPr kumimoji="0" lang="en-US" smtClean="0"/>
              <a:t>Second level</a:t>
            </a:r>
          </a:p>
          <a:p>
            <a:pPr lvl="2" eaLnBrk="1" latinLnBrk="1" hangingPunct="1"/>
            <a:r>
              <a:rPr kumimoji="0" lang="en-US" smtClean="0"/>
              <a:t>Third level</a:t>
            </a:r>
          </a:p>
          <a:p>
            <a:pPr lvl="3" eaLnBrk="1" latinLnBrk="1" hangingPunct="1"/>
            <a:r>
              <a:rPr kumimoji="0" lang="en-US" smtClean="0"/>
              <a:t>Fourth level</a:t>
            </a:r>
          </a:p>
          <a:p>
            <a:pPr lvl="4" eaLnBrk="1" latinLnBrk="1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en-US" smtClean="0"/>
              <a:pPr/>
              <a:t>12/15/2020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1" hangingPunct="1"/>
            <a:r>
              <a:rPr kumimoji="0"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1828800"/>
            <a:ext cx="6781800" cy="203835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Dynamic</a:t>
            </a:r>
            <a:br>
              <a:rPr lang="en-US" sz="4000" dirty="0" smtClean="0"/>
            </a:br>
            <a:r>
              <a:rPr lang="en-US" sz="4000" dirty="0" smtClean="0"/>
              <a:t>Soil-Structure-Interaction</a:t>
            </a:r>
            <a:endParaRPr lang="en-US" sz="4000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By: M. </a:t>
            </a:r>
            <a:r>
              <a:rPr lang="en-US" sz="1800" dirty="0" err="1" smtClean="0"/>
              <a:t>Iman</a:t>
            </a:r>
            <a:r>
              <a:rPr lang="en-US" sz="1800" dirty="0" smtClean="0"/>
              <a:t> Khodakarami </a:t>
            </a:r>
            <a:r>
              <a:rPr lang="en-US" sz="1800" dirty="0" smtClean="0"/>
              <a:t>(Associate </a:t>
            </a:r>
            <a:r>
              <a:rPr lang="en-US" sz="1800" dirty="0" smtClean="0"/>
              <a:t>Prof. of Earthquake Eng.)</a:t>
            </a:r>
          </a:p>
          <a:p>
            <a:r>
              <a:rPr lang="en-US" sz="1800" dirty="0" smtClean="0"/>
              <a:t>Email: Khodakarami</a:t>
            </a:r>
            <a:r>
              <a:rPr lang="en-US" sz="1600" dirty="0" smtClean="0"/>
              <a:t>@</a:t>
            </a:r>
            <a:r>
              <a:rPr lang="en-US" sz="1800" dirty="0" smtClean="0"/>
              <a:t>semnan.ac.ir ; I.Khodakarami</a:t>
            </a:r>
            <a:r>
              <a:rPr lang="en-US" sz="1600" dirty="0" smtClean="0"/>
              <a:t>@</a:t>
            </a:r>
            <a:r>
              <a:rPr lang="en-US" sz="1800" dirty="0" smtClean="0"/>
              <a:t>gmail.com</a:t>
            </a:r>
          </a:p>
          <a:p>
            <a:r>
              <a:rPr lang="en-US" sz="1800" dirty="0" smtClean="0"/>
              <a:t>Phone: (+98) 23- </a:t>
            </a:r>
            <a:r>
              <a:rPr lang="en-US" sz="1800" smtClean="0"/>
              <a:t>3153 </a:t>
            </a:r>
            <a:r>
              <a:rPr lang="en-US" sz="1800" smtClean="0"/>
              <a:t>5243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09575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Civil Eng. Faculty,</a:t>
            </a:r>
          </a:p>
          <a:p>
            <a:pPr algn="ctr"/>
            <a:r>
              <a:rPr lang="en-US" sz="1600" dirty="0" err="1" smtClean="0"/>
              <a:t>Semnan</a:t>
            </a:r>
            <a:r>
              <a:rPr lang="en-US" sz="1600" dirty="0" smtClean="0"/>
              <a:t> University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Free-Field Motion</a:t>
            </a:r>
            <a:endParaRPr lang="en-US" sz="2800" b="1" dirty="0"/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CCE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105" y="1352550"/>
            <a:ext cx="3616495" cy="59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3" r="7121"/>
          <a:stretch/>
        </p:blipFill>
        <p:spPr bwMode="auto">
          <a:xfrm>
            <a:off x="5899296" y="1352550"/>
            <a:ext cx="3168504" cy="2256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4800600" cy="3725825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Equation of motion;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r>
              <a:rPr lang="en-US" sz="1800" b="1" dirty="0" smtClean="0"/>
              <a:t>Out-of-plane motion in a soil layer;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r>
              <a:rPr lang="en-US" sz="1800" b="1" dirty="0" smtClean="0"/>
              <a:t>Out-of-plane motion in a half-space;</a:t>
            </a:r>
            <a:endParaRPr lang="fa-IR" sz="1800" b="1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032460"/>
            <a:ext cx="3450808" cy="60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724150"/>
            <a:ext cx="371637" cy="21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362200" y="3032460"/>
            <a:ext cx="2286000" cy="60609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476750"/>
            <a:ext cx="1387166" cy="381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276" y="4171950"/>
            <a:ext cx="351924" cy="24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971800" y="4476750"/>
            <a:ext cx="504000" cy="2880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86987"/>
            <a:ext cx="1134741" cy="121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548" y="3743394"/>
            <a:ext cx="1070880" cy="19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35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Out-of-Plane- motion;</a:t>
            </a:r>
            <a:endParaRPr lang="fa-IR" sz="1800" b="1" dirty="0"/>
          </a:p>
        </p:txBody>
      </p:sp>
      <p:sp>
        <p:nvSpPr>
          <p:cNvPr id="5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Free-Field Motion</a:t>
            </a:r>
            <a:endParaRPr lang="en-US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4002891" cy="226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57350"/>
            <a:ext cx="423222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08567"/>
            <a:ext cx="1835158" cy="90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59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Free-Field Motion</a:t>
            </a:r>
            <a:endParaRPr lang="en-US" sz="2800" b="1" dirty="0"/>
          </a:p>
        </p:txBody>
      </p:sp>
      <p:sp>
        <p:nvSpPr>
          <p:cNvPr id="8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19150"/>
            <a:ext cx="4800600" cy="41910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In-plane motion in a soil layer;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pPr>
              <a:spcBef>
                <a:spcPts val="1200"/>
              </a:spcBef>
            </a:pPr>
            <a:r>
              <a:rPr lang="en-US" sz="1800" b="1" dirty="0" smtClean="0"/>
              <a:t>In-plane </a:t>
            </a:r>
            <a:r>
              <a:rPr lang="en-US" sz="1800" b="1" dirty="0"/>
              <a:t>motion in a soil </a:t>
            </a:r>
            <a:r>
              <a:rPr lang="en-US" sz="1800" b="1" dirty="0" smtClean="0"/>
              <a:t>layer;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934" y="2952750"/>
            <a:ext cx="2458066" cy="2162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75103" y="-1246352"/>
            <a:ext cx="2245869" cy="698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62000" y="1123950"/>
            <a:ext cx="6172200" cy="224587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095750"/>
            <a:ext cx="3243742" cy="84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819400" y="4062082"/>
            <a:ext cx="2286000" cy="840752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549" y="3823742"/>
            <a:ext cx="566988" cy="25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91866" y="-480524"/>
            <a:ext cx="343859" cy="3011286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417" y="1289199"/>
            <a:ext cx="1248583" cy="166355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 rotWithShape="1"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7730"/>
          <a:stretch/>
        </p:blipFill>
        <p:spPr bwMode="auto">
          <a:xfrm>
            <a:off x="3575929" y="3258849"/>
            <a:ext cx="557348" cy="216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275" y="1339203"/>
            <a:ext cx="5715000" cy="32270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19147" y="1276350"/>
            <a:ext cx="574054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On Which term of equation of motion does the location of the control point influence ?</a:t>
            </a:r>
            <a:endParaRPr lang="en-US" sz="12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196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2800" b="1" dirty="0"/>
              <a:t>Half-Space</a:t>
            </a:r>
            <a:endParaRPr lang="fa-IR" sz="2800" b="1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19150"/>
            <a:ext cx="4800600" cy="40386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Incident SH-Waves;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12319"/>
            <a:ext cx="3194864" cy="27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986500"/>
            <a:ext cx="4257301" cy="317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2724150"/>
            <a:ext cx="2971801" cy="62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838199" y="3056953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Rectangle 6"/>
          <p:cNvSpPr/>
          <p:nvPr/>
        </p:nvSpPr>
        <p:spPr>
          <a:xfrm>
            <a:off x="914399" y="3328085"/>
            <a:ext cx="42992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=0</a:t>
            </a:r>
            <a:endParaRPr lang="en-US" sz="1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64542"/>
            <a:ext cx="1097540" cy="61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82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/>
              <a:t>Half-Space</a:t>
            </a:r>
            <a:endParaRPr lang="fa-IR" sz="2800" b="1" dirty="0"/>
          </a:p>
        </p:txBody>
      </p:sp>
      <p:sp>
        <p:nvSpPr>
          <p:cNvPr id="9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19150"/>
            <a:ext cx="4800600" cy="533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Incident P and SV-Waves;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</p:txBody>
      </p:sp>
      <p:sp>
        <p:nvSpPr>
          <p:cNvPr id="11" name="Rectangle 10"/>
          <p:cNvSpPr/>
          <p:nvPr/>
        </p:nvSpPr>
        <p:spPr>
          <a:xfrm>
            <a:off x="0" y="3618385"/>
            <a:ext cx="42992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0=</a:t>
            </a:r>
            <a:endParaRPr lang="en-US" sz="1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7"/>
          <a:stretch/>
        </p:blipFill>
        <p:spPr bwMode="auto">
          <a:xfrm>
            <a:off x="685800" y="1581150"/>
            <a:ext cx="7606145" cy="98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8" y="3440384"/>
            <a:ext cx="8371522" cy="83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499668" y="3250657"/>
            <a:ext cx="553212" cy="11498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147" y="3083718"/>
            <a:ext cx="5459707" cy="139303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28750"/>
            <a:ext cx="7440159" cy="120651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35165"/>
            <a:ext cx="3892491" cy="294158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133" y="1421067"/>
            <a:ext cx="4070958" cy="308589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58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/>
              <a:t>Half-Space</a:t>
            </a:r>
            <a:endParaRPr lang="fa-IR" sz="2800" b="1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19150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Rayleigh Waves;</a:t>
            </a:r>
          </a:p>
          <a:p>
            <a:pPr marL="266700" indent="0">
              <a:buNone/>
            </a:pPr>
            <a:r>
              <a:rPr lang="en-US" sz="1800" dirty="0" smtClean="0"/>
              <a:t>No incident waves  are present; 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276350"/>
            <a:ext cx="1407695" cy="278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28950"/>
            <a:ext cx="2336139" cy="283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789" y="1716600"/>
            <a:ext cx="5589902" cy="906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90950"/>
            <a:ext cx="1808585" cy="73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57891"/>
            <a:ext cx="4374812" cy="327605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54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Single Layer on Half-Space</a:t>
            </a:r>
            <a:endParaRPr lang="fa-IR" sz="2800" b="1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19150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SH-Waves;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6"/>
          <a:stretch/>
        </p:blipFill>
        <p:spPr bwMode="auto">
          <a:xfrm>
            <a:off x="5105400" y="2571750"/>
            <a:ext cx="3902822" cy="2303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9705"/>
            <a:ext cx="5279835" cy="81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651705"/>
            <a:ext cx="893140" cy="413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1828800" y="1449705"/>
            <a:ext cx="4343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172200" y="1449705"/>
            <a:ext cx="0" cy="4086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4099" idx="3"/>
          </p:cNvCxnSpPr>
          <p:nvPr/>
        </p:nvCxnSpPr>
        <p:spPr>
          <a:xfrm flipH="1">
            <a:off x="5410201" y="1858328"/>
            <a:ext cx="756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410200" y="1858327"/>
            <a:ext cx="0" cy="40862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105400" y="2266950"/>
            <a:ext cx="3048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105400" y="1858327"/>
            <a:ext cx="0" cy="40862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1828800" y="1858328"/>
            <a:ext cx="32766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828800" y="1449705"/>
            <a:ext cx="0" cy="40862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77" y="2419350"/>
            <a:ext cx="1795575" cy="644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7" name="TextBox 4096"/>
          <p:cNvSpPr txBox="1"/>
          <p:nvPr/>
        </p:nvSpPr>
        <p:spPr>
          <a:xfrm>
            <a:off x="473490" y="3195980"/>
            <a:ext cx="350220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For an </a:t>
            </a:r>
            <a:r>
              <a:rPr lang="en-US" dirty="0" err="1" smtClean="0"/>
              <a:t>undamped</a:t>
            </a:r>
            <a:r>
              <a:rPr lang="en-US" dirty="0" smtClean="0"/>
              <a:t> layer;</a:t>
            </a:r>
            <a:endParaRPr lang="fa-IR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416" y="3105150"/>
            <a:ext cx="2057333" cy="55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457200" y="4183618"/>
            <a:ext cx="350220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For a damped layer;</a:t>
            </a:r>
            <a:endParaRPr lang="fa-IR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20" y="4103897"/>
            <a:ext cx="2017341" cy="528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961" y="2268046"/>
            <a:ext cx="6548078" cy="15229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7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28750"/>
            <a:ext cx="4814514" cy="69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Single Layer on Half-Space</a:t>
            </a:r>
            <a:endParaRPr lang="fa-IR" sz="2800" b="1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19150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Love-Waves;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</p:txBody>
      </p:sp>
      <p:sp>
        <p:nvSpPr>
          <p:cNvPr id="5" name="Rectangle 4"/>
          <p:cNvSpPr/>
          <p:nvPr/>
        </p:nvSpPr>
        <p:spPr>
          <a:xfrm>
            <a:off x="1752600" y="1428750"/>
            <a:ext cx="3048000" cy="6989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940" y="1657350"/>
            <a:ext cx="1261060" cy="317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30" y="2697536"/>
            <a:ext cx="2799395" cy="27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30" y="3173767"/>
            <a:ext cx="1759620" cy="77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717" y="2175028"/>
            <a:ext cx="4530283" cy="295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5486400" y="2495550"/>
            <a:ext cx="0" cy="2286000"/>
          </a:xfrm>
          <a:prstGeom prst="line">
            <a:avLst/>
          </a:prstGeom>
          <a:ln>
            <a:prstDash val="dash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34000" y="4778573"/>
            <a:ext cx="2514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Cut-off frequency</a:t>
            </a:r>
            <a:endParaRPr lang="fa-IR" sz="14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19800" y="2697536"/>
            <a:ext cx="457200" cy="331414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22710" y="-2268153"/>
            <a:ext cx="1898579" cy="837798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407" y="3017833"/>
            <a:ext cx="4371186" cy="130651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05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Single Layer on Half-Space</a:t>
            </a:r>
            <a:endParaRPr lang="fa-IR" sz="2800" b="1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P and SV-Waves;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163" y="1809750"/>
            <a:ext cx="5889837" cy="315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47" y="1456171"/>
            <a:ext cx="2193658" cy="54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92793"/>
            <a:ext cx="2038225" cy="1221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098119"/>
            <a:ext cx="2420122" cy="839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697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Out-of-Plane Motion</a:t>
            </a:r>
            <a:endParaRPr lang="fa-IR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25" y="1536163"/>
            <a:ext cx="3025975" cy="73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20205"/>
            <a:ext cx="3261004" cy="48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57350"/>
            <a:ext cx="1593433" cy="67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14" y="2452577"/>
            <a:ext cx="3708288" cy="2633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2408188"/>
            <a:ext cx="3677495" cy="2752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994" y="2379865"/>
            <a:ext cx="3680012" cy="27064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Vertically propagated waves;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28" y="3177492"/>
            <a:ext cx="1078555" cy="537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008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Inclined propagated waves;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Out-of-Plane Motion</a:t>
            </a:r>
            <a:endParaRPr lang="fa-IR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2550"/>
            <a:ext cx="2987916" cy="221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746" y="819150"/>
            <a:ext cx="3294054" cy="2460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109" y="2724150"/>
            <a:ext cx="3117782" cy="244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51221"/>
            <a:ext cx="1437760" cy="338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879" y="1809750"/>
            <a:ext cx="1619921" cy="30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23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Inclined propagated waves;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Out-of-Plane Motion</a:t>
            </a:r>
            <a:endParaRPr lang="fa-IR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04" y="1893285"/>
            <a:ext cx="3923596" cy="2888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30419"/>
            <a:ext cx="4157024" cy="310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388" y="1200150"/>
            <a:ext cx="1567224" cy="29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799" y="1581150"/>
            <a:ext cx="1600403" cy="227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67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Love-waves;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Out-of-Plane Motion</a:t>
            </a:r>
            <a:endParaRPr lang="fa-IR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76350"/>
            <a:ext cx="4232862" cy="3646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00150"/>
            <a:ext cx="4364833" cy="36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91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Love-waves;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Out-of-Plane Motion</a:t>
            </a:r>
            <a:endParaRPr lang="fa-IR" sz="28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59318"/>
            <a:ext cx="4325731" cy="318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333" y="1268327"/>
            <a:ext cx="4311067" cy="3284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04970" y="4705350"/>
            <a:ext cx="1398726" cy="338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71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r>
              <a:rPr lang="en-US" sz="1800" b="1" dirty="0" smtClean="0"/>
              <a:t> Love-waves;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Out-of-Plane Motion</a:t>
            </a:r>
            <a:endParaRPr lang="fa-IR" sz="2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07462"/>
            <a:ext cx="3534589" cy="26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017" y="1436085"/>
            <a:ext cx="5159583" cy="334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036" y="1225611"/>
            <a:ext cx="2892080" cy="24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44180"/>
            <a:ext cx="1500565" cy="23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756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551706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Love-waves;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2800" b="1" dirty="0" smtClean="0"/>
              <a:t>Out-of-Plane Motion</a:t>
            </a:r>
            <a:endParaRPr lang="fa-IR" sz="28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041904"/>
            <a:ext cx="4083560" cy="2968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162" y="1705080"/>
            <a:ext cx="4979638" cy="3305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147" y="1361636"/>
            <a:ext cx="3607707" cy="29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81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41" y="1392025"/>
            <a:ext cx="3014959" cy="95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930" y="1375752"/>
            <a:ext cx="2914470" cy="43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170" y="1885950"/>
            <a:ext cx="1149430" cy="53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3"/>
          <p:cNvSpPr txBox="1">
            <a:spLocks/>
          </p:cNvSpPr>
          <p:nvPr/>
        </p:nvSpPr>
        <p:spPr>
          <a:xfrm>
            <a:off x="609600" y="57150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/>
              <a:t>Out-of-Plane Motion</a:t>
            </a:r>
            <a:endParaRPr lang="fa-IR" sz="2800" b="1" dirty="0"/>
          </a:p>
        </p:txBody>
      </p:sp>
      <p:sp>
        <p:nvSpPr>
          <p:cNvPr id="13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Vertically propagated waves;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508" y="2419350"/>
            <a:ext cx="3574985" cy="2718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371" b="17169"/>
          <a:stretch/>
        </p:blipFill>
        <p:spPr bwMode="auto">
          <a:xfrm>
            <a:off x="6956562" y="2770645"/>
            <a:ext cx="511038" cy="258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0"/>
          <a:stretch/>
        </p:blipFill>
        <p:spPr bwMode="auto">
          <a:xfrm>
            <a:off x="6946688" y="3184026"/>
            <a:ext cx="1435312" cy="27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5"/>
          <a:stretch/>
        </p:blipFill>
        <p:spPr bwMode="auto">
          <a:xfrm>
            <a:off x="6977117" y="3576249"/>
            <a:ext cx="1410555" cy="277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84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Inclined P-waves;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09600" y="57150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/>
              <a:t>In-Plane Motion</a:t>
            </a:r>
            <a:endParaRPr lang="fa-IR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37" y="2018508"/>
            <a:ext cx="3583063" cy="267820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2154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9267"/>
            <a:ext cx="1413513" cy="366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046" y="1414786"/>
            <a:ext cx="1443084" cy="266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028" y="1938261"/>
            <a:ext cx="3729495" cy="2919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5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3" r="13343"/>
          <a:stretch/>
        </p:blipFill>
        <p:spPr bwMode="auto">
          <a:xfrm>
            <a:off x="152400" y="1657350"/>
            <a:ext cx="4231760" cy="324063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2154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Inclined P-waves;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609600" y="57150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/>
              <a:t>In-Plane Motion</a:t>
            </a:r>
            <a:endParaRPr lang="fa-IR" sz="28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290" y="1548815"/>
            <a:ext cx="4213310" cy="326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455" y="1276350"/>
            <a:ext cx="5237091" cy="28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37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Inclined SV-waves;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09600" y="57150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/>
              <a:t>In-Plane Motion</a:t>
            </a:r>
            <a:endParaRPr lang="fa-IR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09" y="2032355"/>
            <a:ext cx="3994691" cy="29015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2154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25712"/>
            <a:ext cx="3808065" cy="300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03" y="1428750"/>
            <a:ext cx="3022195" cy="307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71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Inclined P and SV-waves;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609600" y="57150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/>
              <a:t>In-Plane Motion</a:t>
            </a:r>
            <a:endParaRPr lang="fa-IR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73668"/>
            <a:ext cx="3874716" cy="301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056" y="2113000"/>
            <a:ext cx="3959144" cy="28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964" y="1200150"/>
            <a:ext cx="2742073" cy="97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71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877044"/>
            <a:ext cx="4800600" cy="914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Inclined P and SV-waves;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609600" y="57150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/>
              <a:t>In-Plane Motion</a:t>
            </a:r>
            <a:endParaRPr lang="fa-IR" sz="2800" b="1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964" y="1200150"/>
            <a:ext cx="2742073" cy="97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00" y="2274083"/>
            <a:ext cx="3433600" cy="2750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96136"/>
            <a:ext cx="3482075" cy="2637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23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WidescreenPres</Template>
  <TotalTime>0</TotalTime>
  <Words>235</Words>
  <Application>Microsoft Office PowerPoint</Application>
  <PresentationFormat>On-screen Show (16:9)</PresentationFormat>
  <Paragraphs>115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Tw Cen MT</vt:lpstr>
      <vt:lpstr>Wingdings</vt:lpstr>
      <vt:lpstr>Wingdings 2</vt:lpstr>
      <vt:lpstr>WidescreenPres</vt:lpstr>
      <vt:lpstr>Dynamic Soil-Structure-Interaction</vt:lpstr>
      <vt:lpstr>Free-Field Motion</vt:lpstr>
      <vt:lpstr>Free-Field Motion</vt:lpstr>
      <vt:lpstr>Free-Field Motion</vt:lpstr>
      <vt:lpstr>Half-Space</vt:lpstr>
      <vt:lpstr>Half-Space</vt:lpstr>
      <vt:lpstr>Half-Space</vt:lpstr>
      <vt:lpstr>Single Layer on Half-Space</vt:lpstr>
      <vt:lpstr>Single Layer on Half-Space</vt:lpstr>
      <vt:lpstr>Single Layer on Half-Space</vt:lpstr>
      <vt:lpstr>Out-of-Plane Motion</vt:lpstr>
      <vt:lpstr>Out-of-Plane Motion</vt:lpstr>
      <vt:lpstr>Out-of-Plane Motion</vt:lpstr>
      <vt:lpstr>Out-of-Plane Motion</vt:lpstr>
      <vt:lpstr>Out-of-Plane Motion</vt:lpstr>
      <vt:lpstr>Out-of-Plane Motion</vt:lpstr>
      <vt:lpstr>Out-of-Plane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2013-01-30T06:52:58Z</dcterms:created>
  <dcterms:modified xsi:type="dcterms:W3CDTF">2020-12-15T15:14:55Z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