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6" r:id="rId1"/>
  </p:sldMasterIdLst>
  <p:sldIdLst>
    <p:sldId id="256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44" autoAdjust="0"/>
    <p:restoredTop sz="94660"/>
  </p:normalViewPr>
  <p:slideViewPr>
    <p:cSldViewPr snapToGrid="0">
      <p:cViewPr varScale="1">
        <p:scale>
          <a:sx n="70" d="100"/>
          <a:sy n="70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46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12/21/2020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674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12/21/2020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2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12/21/2020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580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441699"/>
          </a:xfrm>
        </p:spPr>
        <p:txBody>
          <a:bodyPr>
            <a:noAutofit/>
          </a:bodyPr>
          <a:lstStyle>
            <a:lvl1pPr algn="r" rtl="1">
              <a:defRPr sz="2800">
                <a:cs typeface="B Traffic" panose="00000400000000000000" pitchFamily="2" charset="-78"/>
              </a:defRPr>
            </a:lvl1pPr>
          </a:lstStyle>
          <a:p>
            <a:r>
              <a:rPr lang="fa-IR" dirty="0" smtClean="0"/>
              <a:t>عنوان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1976"/>
            <a:ext cx="10515600" cy="5154987"/>
          </a:xfrm>
        </p:spPr>
        <p:txBody>
          <a:bodyPr>
            <a:normAutofit/>
          </a:bodyPr>
          <a:lstStyle>
            <a:lvl1pPr algn="r" rtl="1">
              <a:defRPr sz="1400">
                <a:cs typeface="B Nazanin" panose="00000400000000000000" pitchFamily="2" charset="-78"/>
              </a:defRPr>
            </a:lvl1pPr>
            <a:lvl2pPr algn="r" rtl="1">
              <a:defRPr sz="1400">
                <a:cs typeface="B Nazanin" panose="00000400000000000000" pitchFamily="2" charset="-78"/>
              </a:defRPr>
            </a:lvl2pPr>
            <a:lvl3pPr algn="r" rtl="1">
              <a:defRPr sz="1400">
                <a:cs typeface="B Nazanin" panose="00000400000000000000" pitchFamily="2" charset="-78"/>
              </a:defRPr>
            </a:lvl3pPr>
            <a:lvl4pPr algn="r" rtl="1">
              <a:defRPr sz="1400">
                <a:cs typeface="B Nazanin" panose="00000400000000000000" pitchFamily="2" charset="-78"/>
              </a:defRPr>
            </a:lvl4pPr>
            <a:lvl5pPr algn="r" rtl="1">
              <a:defRPr sz="1400">
                <a:cs typeface="B Nazanin" panose="00000400000000000000" pitchFamily="2" charset="-78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12/21/2020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38200" y="874059"/>
            <a:ext cx="10515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9914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t>12/21/2020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295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12/21/2020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792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12/21/2020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22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12/21/2020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506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12/21/2020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765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12/21/2020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145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12/21/2020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392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12/21/2020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08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9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8.bin"/><Relationship Id="rId3" Type="http://schemas.openxmlformats.org/officeDocument/2006/relationships/image" Target="../media/image12.png"/><Relationship Id="rId21" Type="http://schemas.openxmlformats.org/officeDocument/2006/relationships/image" Target="../media/image9.wmf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wmf"/><Relationship Id="rId25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24" Type="http://schemas.openxmlformats.org/officeDocument/2006/relationships/oleObject" Target="../embeddings/oleObject11.bin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23" Type="http://schemas.openxmlformats.org/officeDocument/2006/relationships/image" Target="../media/image10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8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0.wmf"/><Relationship Id="rId3" Type="http://schemas.openxmlformats.org/officeDocument/2006/relationships/image" Target="../media/image23.png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0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1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41.png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>
                <a:cs typeface="B Traffic" panose="00000400000000000000" pitchFamily="2" charset="-78"/>
              </a:rPr>
              <a:t>استاد درس: دکتر محمدایمان خداکرمی</a:t>
            </a:r>
          </a:p>
          <a:p>
            <a:r>
              <a:rPr lang="fa-IR" dirty="0" smtClean="0">
                <a:cs typeface="B Traffic" panose="00000400000000000000" pitchFamily="2" charset="-78"/>
              </a:rPr>
              <a:t>نیمسال اول 00-99</a:t>
            </a:r>
            <a:endParaRPr lang="en-US" dirty="0">
              <a:cs typeface="B Traffic" panose="00000400000000000000" pitchFamily="2" charset="-7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>
                <a:cs typeface="B Titr" panose="00000700000000000000" pitchFamily="2" charset="-78"/>
              </a:rPr>
              <a:t>اصول مهندسی زلزله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972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مثال</a:t>
            </a:r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41247"/>
              </p:ext>
            </p:extLst>
          </p:nvPr>
        </p:nvGraphicFramePr>
        <p:xfrm>
          <a:off x="949918" y="1085470"/>
          <a:ext cx="4131392" cy="180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1" name="Equation" r:id="rId3" imgW="2793960" imgH="1218960" progId="Equation.3">
                  <p:embed/>
                </p:oleObj>
              </mc:Choice>
              <mc:Fallback>
                <p:oleObj name="Equation" r:id="rId3" imgW="2793960" imgH="1218960" progId="Equation.3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49918" y="1085470"/>
                        <a:ext cx="4131392" cy="180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8765441"/>
              </p:ext>
            </p:extLst>
          </p:nvPr>
        </p:nvGraphicFramePr>
        <p:xfrm>
          <a:off x="7019925" y="1085471"/>
          <a:ext cx="4333875" cy="180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2" name="Equation" r:id="rId5" imgW="2260440" imgH="939600" progId="Equation.3">
                  <p:embed/>
                </p:oleObj>
              </mc:Choice>
              <mc:Fallback>
                <p:oleObj name="Equation" r:id="rId5" imgW="2260440" imgH="939600" progId="Equation.3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019925" y="1085471"/>
                        <a:ext cx="4333875" cy="180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7131187"/>
              </p:ext>
            </p:extLst>
          </p:nvPr>
        </p:nvGraphicFramePr>
        <p:xfrm>
          <a:off x="949918" y="3291432"/>
          <a:ext cx="7440613" cy="325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3" name="Equation" r:id="rId7" imgW="3822480" imgH="1676160" progId="Equation.3">
                  <p:embed/>
                </p:oleObj>
              </mc:Choice>
              <mc:Fallback>
                <p:oleObj name="Equation" r:id="rId7" imgW="3822480" imgH="1676160" progId="Equation.3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49918" y="3291432"/>
                        <a:ext cx="7440613" cy="325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5111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مثال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6282935"/>
              </p:ext>
            </p:extLst>
          </p:nvPr>
        </p:nvGraphicFramePr>
        <p:xfrm>
          <a:off x="949918" y="1003584"/>
          <a:ext cx="4333875" cy="180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6" name="Equation" r:id="rId3" imgW="2260440" imgH="939600" progId="Equation.3">
                  <p:embed/>
                </p:oleObj>
              </mc:Choice>
              <mc:Fallback>
                <p:oleObj name="Equation" r:id="rId3" imgW="2260440" imgH="939600" progId="Equation.3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49918" y="1003584"/>
                        <a:ext cx="4333875" cy="180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052407"/>
              </p:ext>
            </p:extLst>
          </p:nvPr>
        </p:nvGraphicFramePr>
        <p:xfrm>
          <a:off x="1363142" y="106362"/>
          <a:ext cx="41275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7" name="Equation" r:id="rId5" imgW="2120760" imgH="266400" progId="Equation.3">
                  <p:embed/>
                </p:oleObj>
              </mc:Choice>
              <mc:Fallback>
                <p:oleObj name="Equation" r:id="rId5" imgW="2120760" imgH="266400" progId="Equation.3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63142" y="106362"/>
                        <a:ext cx="4127500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0707656"/>
              </p:ext>
            </p:extLst>
          </p:nvPr>
        </p:nvGraphicFramePr>
        <p:xfrm>
          <a:off x="8663935" y="-1154720"/>
          <a:ext cx="2916436" cy="56275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8" name="Equation" r:id="rId7" imgW="1498320" imgH="2895480" progId="Equation.3">
                  <p:embed/>
                </p:oleObj>
              </mc:Choice>
              <mc:Fallback>
                <p:oleObj name="Equation" r:id="rId7" imgW="1498320" imgH="2895480" progId="Equation.3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663935" y="-1154720"/>
                        <a:ext cx="2916436" cy="56275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4813931"/>
              </p:ext>
            </p:extLst>
          </p:nvPr>
        </p:nvGraphicFramePr>
        <p:xfrm>
          <a:off x="1363142" y="3002157"/>
          <a:ext cx="3536404" cy="186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9" name="Equation" r:id="rId9" imgW="3035160" imgH="1600200" progId="Equation.3">
                  <p:embed/>
                </p:oleObj>
              </mc:Choice>
              <mc:Fallback>
                <p:oleObj name="Equation" r:id="rId9" imgW="3035160" imgH="1600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363142" y="3002157"/>
                        <a:ext cx="3536404" cy="18643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6369272"/>
              </p:ext>
            </p:extLst>
          </p:nvPr>
        </p:nvGraphicFramePr>
        <p:xfrm>
          <a:off x="5604172" y="3002812"/>
          <a:ext cx="3640137" cy="186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0" name="Equation" r:id="rId11" imgW="3124080" imgH="1600200" progId="Equation.3">
                  <p:embed/>
                </p:oleObj>
              </mc:Choice>
              <mc:Fallback>
                <p:oleObj name="Equation" r:id="rId11" imgW="3124080" imgH="1600200" progId="Equation.3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604172" y="3002812"/>
                        <a:ext cx="3640137" cy="1863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6948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مثال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229050"/>
              </p:ext>
            </p:extLst>
          </p:nvPr>
        </p:nvGraphicFramePr>
        <p:xfrm>
          <a:off x="1269241" y="1144032"/>
          <a:ext cx="6951806" cy="28725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2" name="Equation" r:id="rId3" imgW="4051080" imgH="1676160" progId="Equation.3">
                  <p:embed/>
                </p:oleObj>
              </mc:Choice>
              <mc:Fallback>
                <p:oleObj name="Equation" r:id="rId3" imgW="4051080" imgH="1676160" progId="Equation.3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69241" y="1144032"/>
                        <a:ext cx="6951806" cy="28725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6789828"/>
              </p:ext>
            </p:extLst>
          </p:nvPr>
        </p:nvGraphicFramePr>
        <p:xfrm>
          <a:off x="6038850" y="3319463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3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38850" y="3319463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3209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تحلیل سازه های چند درجه آزاد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311159"/>
            <a:ext cx="4114286" cy="194285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978925" y="3254016"/>
            <a:ext cx="696036" cy="7174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m1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1610436" y="3439236"/>
            <a:ext cx="36848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1610435" y="3796352"/>
            <a:ext cx="36848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674961" y="3439236"/>
            <a:ext cx="34119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656764" y="3796352"/>
            <a:ext cx="34119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326943" y="3111690"/>
            <a:ext cx="10031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7" idx="0"/>
          </p:cNvCxnSpPr>
          <p:nvPr/>
        </p:nvCxnSpPr>
        <p:spPr>
          <a:xfrm>
            <a:off x="2326943" y="3111690"/>
            <a:ext cx="0" cy="1423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838200" y="3612757"/>
            <a:ext cx="1488743" cy="0"/>
          </a:xfrm>
          <a:prstGeom prst="straightConnector1">
            <a:avLst/>
          </a:prstGeom>
          <a:ln>
            <a:solidFill>
              <a:srgbClr val="00B05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5372589"/>
              </p:ext>
            </p:extLst>
          </p:nvPr>
        </p:nvGraphicFramePr>
        <p:xfrm>
          <a:off x="3365118" y="3005569"/>
          <a:ext cx="330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4" name="Equation" r:id="rId4" imgW="330120" imgH="215640" progId="Equation.3">
                  <p:embed/>
                </p:oleObj>
              </mc:Choice>
              <mc:Fallback>
                <p:oleObj name="Equation" r:id="rId4" imgW="330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65118" y="3005569"/>
                        <a:ext cx="3302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9194503"/>
              </p:ext>
            </p:extLst>
          </p:nvPr>
        </p:nvGraphicFramePr>
        <p:xfrm>
          <a:off x="1289455" y="3232893"/>
          <a:ext cx="2044074" cy="323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5" name="Equation" r:id="rId6" imgW="1523880" imgH="241200" progId="Equation.3">
                  <p:embed/>
                </p:oleObj>
              </mc:Choice>
              <mc:Fallback>
                <p:oleObj name="Equation" r:id="rId6" imgW="1523880" imgH="241200" progId="Equation.3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89455" y="3232893"/>
                        <a:ext cx="2044074" cy="3236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3535524"/>
              </p:ext>
            </p:extLst>
          </p:nvPr>
        </p:nvGraphicFramePr>
        <p:xfrm>
          <a:off x="1289455" y="3758351"/>
          <a:ext cx="212883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6" name="Equation" r:id="rId8" imgW="1587240" imgH="241200" progId="Equation.3">
                  <p:embed/>
                </p:oleObj>
              </mc:Choice>
              <mc:Fallback>
                <p:oleObj name="Equation" r:id="rId8" imgW="1587240" imgH="241200" progId="Equation.3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289455" y="3758351"/>
                        <a:ext cx="2128838" cy="32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600620"/>
              </p:ext>
            </p:extLst>
          </p:nvPr>
        </p:nvGraphicFramePr>
        <p:xfrm>
          <a:off x="499493" y="3402511"/>
          <a:ext cx="273050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7" name="Equation" r:id="rId10" imgW="203040" imgH="215640" progId="Equation.3">
                  <p:embed/>
                </p:oleObj>
              </mc:Choice>
              <mc:Fallback>
                <p:oleObj name="Equation" r:id="rId10" imgW="203040" imgH="215640" progId="Equation.3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99493" y="3402511"/>
                        <a:ext cx="273050" cy="290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244121"/>
              </p:ext>
            </p:extLst>
          </p:nvPr>
        </p:nvGraphicFramePr>
        <p:xfrm>
          <a:off x="4455781" y="3064617"/>
          <a:ext cx="6600825" cy="132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8" name="Equation" r:id="rId12" imgW="3416040" imgH="685800" progId="Equation.3">
                  <p:embed/>
                </p:oleObj>
              </mc:Choice>
              <mc:Fallback>
                <p:oleObj name="Equation" r:id="rId12" imgW="3416040" imgH="685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455781" y="3064617"/>
                        <a:ext cx="6600825" cy="1327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2015319" y="4728273"/>
            <a:ext cx="696036" cy="7174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m2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1646830" y="4913493"/>
            <a:ext cx="36848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1646829" y="5270609"/>
            <a:ext cx="36848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2363337" y="4585947"/>
            <a:ext cx="10031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endCxn id="27" idx="0"/>
          </p:cNvCxnSpPr>
          <p:nvPr/>
        </p:nvCxnSpPr>
        <p:spPr>
          <a:xfrm>
            <a:off x="2363337" y="4585947"/>
            <a:ext cx="0" cy="1423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874594" y="5087014"/>
            <a:ext cx="1488743" cy="0"/>
          </a:xfrm>
          <a:prstGeom prst="straightConnector1">
            <a:avLst/>
          </a:prstGeom>
          <a:ln>
            <a:solidFill>
              <a:srgbClr val="00B05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8849950"/>
              </p:ext>
            </p:extLst>
          </p:nvPr>
        </p:nvGraphicFramePr>
        <p:xfrm>
          <a:off x="3395663" y="4480324"/>
          <a:ext cx="3429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9" name="Equation" r:id="rId14" imgW="342720" imgH="215640" progId="Equation.3">
                  <p:embed/>
                </p:oleObj>
              </mc:Choice>
              <mc:Fallback>
                <p:oleObj name="Equation" r:id="rId14" imgW="342720" imgH="215640" progId="Equation.3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395663" y="4480324"/>
                        <a:ext cx="3429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106737"/>
              </p:ext>
            </p:extLst>
          </p:nvPr>
        </p:nvGraphicFramePr>
        <p:xfrm>
          <a:off x="1396639" y="4715274"/>
          <a:ext cx="290512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20" name="Equation" r:id="rId16" imgW="215640" imgH="228600" progId="Equation.3">
                  <p:embed/>
                </p:oleObj>
              </mc:Choice>
              <mc:Fallback>
                <p:oleObj name="Equation" r:id="rId16" imgW="215640" imgH="228600" progId="Equation.3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396639" y="4715274"/>
                        <a:ext cx="290512" cy="306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213721"/>
              </p:ext>
            </p:extLst>
          </p:nvPr>
        </p:nvGraphicFramePr>
        <p:xfrm>
          <a:off x="1291277" y="5154725"/>
          <a:ext cx="33972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21" name="Equation" r:id="rId18" imgW="253800" imgH="215640" progId="Equation.3">
                  <p:embed/>
                </p:oleObj>
              </mc:Choice>
              <mc:Fallback>
                <p:oleObj name="Equation" r:id="rId18" imgW="253800" imgH="215640" progId="Equation.3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291277" y="5154725"/>
                        <a:ext cx="339725" cy="288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2257260"/>
              </p:ext>
            </p:extLst>
          </p:nvPr>
        </p:nvGraphicFramePr>
        <p:xfrm>
          <a:off x="519113" y="4877199"/>
          <a:ext cx="307975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22" name="Equation" r:id="rId20" imgW="228600" imgH="215640" progId="Equation.3">
                  <p:embed/>
                </p:oleObj>
              </mc:Choice>
              <mc:Fallback>
                <p:oleObj name="Equation" r:id="rId20" imgW="228600" imgH="215640" progId="Equation.3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19113" y="4877199"/>
                        <a:ext cx="307975" cy="290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6705557"/>
              </p:ext>
            </p:extLst>
          </p:nvPr>
        </p:nvGraphicFramePr>
        <p:xfrm>
          <a:off x="4150650" y="4710864"/>
          <a:ext cx="4660900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23" name="Equation" r:id="rId22" imgW="2412720" imgH="457200" progId="Equation.3">
                  <p:embed/>
                </p:oleObj>
              </mc:Choice>
              <mc:Fallback>
                <p:oleObj name="Equation" r:id="rId22" imgW="2412720" imgH="457200" progId="Equation.3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150650" y="4710864"/>
                        <a:ext cx="4660900" cy="881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823516"/>
              </p:ext>
            </p:extLst>
          </p:nvPr>
        </p:nvGraphicFramePr>
        <p:xfrm>
          <a:off x="1687151" y="5786107"/>
          <a:ext cx="8978900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24" name="Equation" r:id="rId24" imgW="4647960" imgH="482400" progId="Equation.3">
                  <p:embed/>
                </p:oleObj>
              </mc:Choice>
              <mc:Fallback>
                <p:oleObj name="Equation" r:id="rId24" imgW="4647960" imgH="482400" progId="Equation.3">
                  <p:embed/>
                  <p:pic>
                    <p:nvPicPr>
                      <p:cNvPr id="39" name="Object 38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687151" y="5786107"/>
                        <a:ext cx="8978900" cy="931862"/>
                      </a:xfrm>
                      <a:prstGeom prst="rect">
                        <a:avLst/>
                      </a:prstGeom>
                      <a:solidFill>
                        <a:srgbClr val="FF66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1101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تحلیل سازه های چند درجه آزاد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7535555"/>
              </p:ext>
            </p:extLst>
          </p:nvPr>
        </p:nvGraphicFramePr>
        <p:xfrm>
          <a:off x="838200" y="1199604"/>
          <a:ext cx="726122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00" name="Equation" r:id="rId3" imgW="3759120" imgH="228600" progId="Equation.3">
                  <p:embed/>
                </p:oleObj>
              </mc:Choice>
              <mc:Fallback>
                <p:oleObj name="Equation" r:id="rId3" imgW="3759120" imgH="228600" progId="Equation.3">
                  <p:embed/>
                  <p:pic>
                    <p:nvPicPr>
                      <p:cNvPr id="41" name="Object 4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199604"/>
                        <a:ext cx="7261225" cy="441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232229"/>
              </p:ext>
            </p:extLst>
          </p:nvPr>
        </p:nvGraphicFramePr>
        <p:xfrm>
          <a:off x="838200" y="1984633"/>
          <a:ext cx="6886433" cy="48733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01" name="Equation" r:id="rId5" imgW="4012920" imgH="2844720" progId="Equation.3">
                  <p:embed/>
                </p:oleObj>
              </mc:Choice>
              <mc:Fallback>
                <p:oleObj name="Equation" r:id="rId5" imgW="4012920" imgH="2844720" progId="Equation.3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38200" y="1984633"/>
                        <a:ext cx="6886433" cy="48733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15810" y="1199604"/>
            <a:ext cx="2876190" cy="5228571"/>
          </a:xfrm>
          <a:prstGeom prst="rect">
            <a:avLst/>
          </a:prstGeom>
        </p:spPr>
      </p:pic>
      <p:sp>
        <p:nvSpPr>
          <p:cNvPr id="7" name="Explosion 2 6"/>
          <p:cNvSpPr/>
          <p:nvPr/>
        </p:nvSpPr>
        <p:spPr>
          <a:xfrm>
            <a:off x="3944201" y="4763069"/>
            <a:ext cx="1378425" cy="1214650"/>
          </a:xfrm>
          <a:prstGeom prst="irregularSeal2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322626" y="5139561"/>
            <a:ext cx="179247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95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Mode Shape</a:t>
            </a:r>
            <a:endParaRPr lang="en-US" sz="2400" b="1" cap="none" spc="0" dirty="0">
              <a:ln w="9525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0687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تحلیل</a:t>
            </a:r>
            <a:r>
              <a:rPr lang="en-US" dirty="0" smtClean="0"/>
              <a:t> </a:t>
            </a:r>
            <a:r>
              <a:rPr lang="fa-IR" dirty="0" smtClean="0"/>
              <a:t>مودال </a:t>
            </a:r>
            <a:r>
              <a:rPr lang="fa-IR" dirty="0"/>
              <a:t>سازه </a:t>
            </a:r>
            <a:r>
              <a:rPr lang="fa-IR" dirty="0" smtClean="0"/>
              <a:t>چند </a:t>
            </a:r>
            <a:r>
              <a:rPr lang="fa-IR" dirty="0"/>
              <a:t>درجه </a:t>
            </a:r>
            <a:r>
              <a:rPr lang="fa-IR" dirty="0" smtClean="0"/>
              <a:t>آزاد- مثال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074" y="1948459"/>
            <a:ext cx="2580952" cy="2342857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2725385"/>
              </p:ext>
            </p:extLst>
          </p:nvPr>
        </p:nvGraphicFramePr>
        <p:xfrm>
          <a:off x="838200" y="1020454"/>
          <a:ext cx="179070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82" name="Equation" r:id="rId4" imgW="1143000" imgH="457200" progId="Equation.3">
                  <p:embed/>
                </p:oleObj>
              </mc:Choice>
              <mc:Fallback>
                <p:oleObj name="Equation" r:id="rId4" imgW="11430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8200" y="1020454"/>
                        <a:ext cx="1790700" cy="714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/>
          <p:nvPr/>
        </p:nvSpPr>
        <p:spPr>
          <a:xfrm>
            <a:off x="3875968" y="1948459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875968" y="2551235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875968" y="3119887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4007207" y="2079698"/>
            <a:ext cx="0" cy="18099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875968" y="3889612"/>
            <a:ext cx="262478" cy="136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2444361"/>
              </p:ext>
            </p:extLst>
          </p:nvPr>
        </p:nvGraphicFramePr>
        <p:xfrm>
          <a:off x="9131442" y="1708944"/>
          <a:ext cx="2703512" cy="2262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83" name="Equation" r:id="rId6" imgW="1701720" imgH="1422360" progId="Equation.3">
                  <p:embed/>
                </p:oleObj>
              </mc:Choice>
              <mc:Fallback>
                <p:oleObj name="Equation" r:id="rId6" imgW="1701720" imgH="14223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131442" y="1708944"/>
                        <a:ext cx="2703512" cy="2262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>
            <a:off x="4007207" y="3273181"/>
            <a:ext cx="496554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8216033"/>
              </p:ext>
            </p:extLst>
          </p:nvPr>
        </p:nvGraphicFramePr>
        <p:xfrm>
          <a:off x="4055757" y="3319467"/>
          <a:ext cx="368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84" name="Equation" r:id="rId8" imgW="368280" imgH="215640" progId="Equation.3">
                  <p:embed/>
                </p:oleObj>
              </mc:Choice>
              <mc:Fallback>
                <p:oleObj name="Equation" r:id="rId8" imgW="36828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055757" y="3319467"/>
                        <a:ext cx="368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Isosceles Triangle 15"/>
          <p:cNvSpPr/>
          <p:nvPr/>
        </p:nvSpPr>
        <p:spPr>
          <a:xfrm rot="19751524">
            <a:off x="3480179" y="1910693"/>
            <a:ext cx="341194" cy="286603"/>
          </a:xfrm>
          <a:prstGeom prst="triangl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 rot="19751524">
            <a:off x="3480179" y="2512821"/>
            <a:ext cx="341194" cy="286603"/>
          </a:xfrm>
          <a:prstGeom prst="triangl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001933" y="2033516"/>
            <a:ext cx="474533" cy="1856096"/>
          </a:xfrm>
          <a:custGeom>
            <a:avLst/>
            <a:gdLst>
              <a:gd name="connsiteX0" fmla="*/ 49349 w 513373"/>
              <a:gd name="connsiteY0" fmla="*/ 1856096 h 1856096"/>
              <a:gd name="connsiteX1" fmla="*/ 513373 w 513373"/>
              <a:gd name="connsiteY1" fmla="*/ 1255594 h 1856096"/>
              <a:gd name="connsiteX2" fmla="*/ 49349 w 513373"/>
              <a:gd name="connsiteY2" fmla="*/ 655093 h 1856096"/>
              <a:gd name="connsiteX3" fmla="*/ 35701 w 513373"/>
              <a:gd name="connsiteY3" fmla="*/ 0 h 1856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3373" h="1856096">
                <a:moveTo>
                  <a:pt x="49349" y="1856096"/>
                </a:moveTo>
                <a:cubicBezTo>
                  <a:pt x="281361" y="1655928"/>
                  <a:pt x="513373" y="1455761"/>
                  <a:pt x="513373" y="1255594"/>
                </a:cubicBezTo>
                <a:cubicBezTo>
                  <a:pt x="513373" y="1055427"/>
                  <a:pt x="128961" y="864359"/>
                  <a:pt x="49349" y="655093"/>
                </a:cubicBezTo>
                <a:cubicBezTo>
                  <a:pt x="-30263" y="445827"/>
                  <a:pt x="2719" y="222913"/>
                  <a:pt x="35701" y="0"/>
                </a:cubicBezTo>
              </a:path>
            </a:pathLst>
          </a:custGeom>
          <a:noFill/>
          <a:ln w="28575">
            <a:solidFill>
              <a:srgbClr val="FF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956255" y="1948459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956255" y="2551235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956255" y="3119887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6087494" y="2079698"/>
            <a:ext cx="0" cy="18099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956255" y="3889612"/>
            <a:ext cx="262478" cy="136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6087494" y="2686327"/>
            <a:ext cx="496554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3228262"/>
              </p:ext>
            </p:extLst>
          </p:nvPr>
        </p:nvGraphicFramePr>
        <p:xfrm>
          <a:off x="6129338" y="2732088"/>
          <a:ext cx="381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85" name="Equation" r:id="rId10" imgW="380880" imgH="215640" progId="Equation.3">
                  <p:embed/>
                </p:oleObj>
              </mc:Choice>
              <mc:Fallback>
                <p:oleObj name="Equation" r:id="rId10" imgW="380880" imgH="215640" progId="Equation.3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129338" y="2732088"/>
                        <a:ext cx="3810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Isosceles Triangle 25"/>
          <p:cNvSpPr/>
          <p:nvPr/>
        </p:nvSpPr>
        <p:spPr>
          <a:xfrm rot="19751524">
            <a:off x="5560466" y="1910693"/>
            <a:ext cx="341194" cy="286603"/>
          </a:xfrm>
          <a:prstGeom prst="triangl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/>
          <p:cNvSpPr/>
          <p:nvPr/>
        </p:nvSpPr>
        <p:spPr>
          <a:xfrm rot="19751524">
            <a:off x="5560466" y="3107825"/>
            <a:ext cx="341194" cy="286603"/>
          </a:xfrm>
          <a:prstGeom prst="triangl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6060197" y="2052402"/>
            <a:ext cx="477178" cy="1796266"/>
          </a:xfrm>
          <a:custGeom>
            <a:avLst/>
            <a:gdLst>
              <a:gd name="connsiteX0" fmla="*/ 97769 w 548243"/>
              <a:gd name="connsiteY0" fmla="*/ 1864042 h 1864042"/>
              <a:gd name="connsiteX1" fmla="*/ 125065 w 548243"/>
              <a:gd name="connsiteY1" fmla="*/ 1277188 h 1864042"/>
              <a:gd name="connsiteX2" fmla="*/ 548146 w 548243"/>
              <a:gd name="connsiteY2" fmla="*/ 663039 h 1864042"/>
              <a:gd name="connsiteX3" fmla="*/ 84122 w 548243"/>
              <a:gd name="connsiteY3" fmla="*/ 76185 h 1864042"/>
              <a:gd name="connsiteX4" fmla="*/ 29531 w 548243"/>
              <a:gd name="connsiteY4" fmla="*/ 35242 h 1864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243" h="1864042">
                <a:moveTo>
                  <a:pt x="97769" y="1864042"/>
                </a:moveTo>
                <a:cubicBezTo>
                  <a:pt x="73885" y="1670698"/>
                  <a:pt x="50002" y="1477355"/>
                  <a:pt x="125065" y="1277188"/>
                </a:cubicBezTo>
                <a:cubicBezTo>
                  <a:pt x="200128" y="1077021"/>
                  <a:pt x="554970" y="863206"/>
                  <a:pt x="548146" y="663039"/>
                </a:cubicBezTo>
                <a:cubicBezTo>
                  <a:pt x="541322" y="462872"/>
                  <a:pt x="84122" y="76185"/>
                  <a:pt x="84122" y="76185"/>
                </a:cubicBezTo>
                <a:cubicBezTo>
                  <a:pt x="-2314" y="-28448"/>
                  <a:pt x="-25060" y="-7976"/>
                  <a:pt x="29531" y="35242"/>
                </a:cubicBezTo>
              </a:path>
            </a:pathLst>
          </a:custGeom>
          <a:noFill/>
          <a:ln w="28575">
            <a:solidFill>
              <a:srgbClr val="FF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644625" y="1907985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644625" y="2510761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7644625" y="3079413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7775864" y="2039224"/>
            <a:ext cx="0" cy="18099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7644625" y="3849138"/>
            <a:ext cx="262478" cy="136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7775864" y="2031702"/>
            <a:ext cx="496554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4066224"/>
              </p:ext>
            </p:extLst>
          </p:nvPr>
        </p:nvGraphicFramePr>
        <p:xfrm>
          <a:off x="7873030" y="1757054"/>
          <a:ext cx="381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86" name="Equation" r:id="rId12" imgW="380880" imgH="228600" progId="Equation.3">
                  <p:embed/>
                </p:oleObj>
              </mc:Choice>
              <mc:Fallback>
                <p:oleObj name="Equation" r:id="rId12" imgW="380880" imgH="228600" progId="Equation.3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873030" y="1757054"/>
                        <a:ext cx="3810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Isosceles Triangle 36"/>
          <p:cNvSpPr/>
          <p:nvPr/>
        </p:nvSpPr>
        <p:spPr>
          <a:xfrm rot="19751524">
            <a:off x="7248836" y="2459958"/>
            <a:ext cx="341194" cy="286603"/>
          </a:xfrm>
          <a:prstGeom prst="triangl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Isosceles Triangle 37"/>
          <p:cNvSpPr/>
          <p:nvPr/>
        </p:nvSpPr>
        <p:spPr>
          <a:xfrm rot="19751524">
            <a:off x="7248836" y="3067351"/>
            <a:ext cx="341194" cy="286603"/>
          </a:xfrm>
          <a:prstGeom prst="triangl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7761714" y="2033516"/>
            <a:ext cx="508830" cy="1828800"/>
          </a:xfrm>
          <a:custGeom>
            <a:avLst/>
            <a:gdLst>
              <a:gd name="connsiteX0" fmla="*/ 508830 w 508830"/>
              <a:gd name="connsiteY0" fmla="*/ 0 h 1828800"/>
              <a:gd name="connsiteX1" fmla="*/ 31158 w 508830"/>
              <a:gd name="connsiteY1" fmla="*/ 614150 h 1828800"/>
              <a:gd name="connsiteX2" fmla="*/ 44806 w 508830"/>
              <a:gd name="connsiteY2" fmla="*/ 1241947 h 1828800"/>
              <a:gd name="connsiteX3" fmla="*/ 31158 w 508830"/>
              <a:gd name="connsiteY3" fmla="*/ 182880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8830" h="1828800">
                <a:moveTo>
                  <a:pt x="508830" y="0"/>
                </a:moveTo>
                <a:cubicBezTo>
                  <a:pt x="308662" y="203579"/>
                  <a:pt x="108495" y="407159"/>
                  <a:pt x="31158" y="614150"/>
                </a:cubicBezTo>
                <a:cubicBezTo>
                  <a:pt x="-46179" y="821141"/>
                  <a:pt x="44806" y="1039505"/>
                  <a:pt x="44806" y="1241947"/>
                </a:cubicBezTo>
                <a:cubicBezTo>
                  <a:pt x="44806" y="1444389"/>
                  <a:pt x="37982" y="1636594"/>
                  <a:pt x="31158" y="1828800"/>
                </a:cubicBezTo>
              </a:path>
            </a:pathLst>
          </a:custGeom>
          <a:noFill/>
          <a:ln w="28575">
            <a:solidFill>
              <a:srgbClr val="FF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012227"/>
              </p:ext>
            </p:extLst>
          </p:nvPr>
        </p:nvGraphicFramePr>
        <p:xfrm>
          <a:off x="492992" y="4456204"/>
          <a:ext cx="6550471" cy="18997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87" name="Equation" r:id="rId14" imgW="4991040" imgH="1447560" progId="Equation.3">
                  <p:embed/>
                </p:oleObj>
              </mc:Choice>
              <mc:Fallback>
                <p:oleObj name="Equation" r:id="rId14" imgW="4991040" imgH="1447560" progId="Equation.3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92992" y="4456204"/>
                        <a:ext cx="6550471" cy="18997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43115"/>
              </p:ext>
            </p:extLst>
          </p:nvPr>
        </p:nvGraphicFramePr>
        <p:xfrm>
          <a:off x="7775864" y="4740131"/>
          <a:ext cx="3694113" cy="1331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88" name="Equation" r:id="rId16" imgW="2323800" imgH="838080" progId="Equation.3">
                  <p:embed/>
                </p:oleObj>
              </mc:Choice>
              <mc:Fallback>
                <p:oleObj name="Equation" r:id="rId16" imgW="2323800" imgH="838080" progId="Equation.3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775864" y="4740131"/>
                        <a:ext cx="3694113" cy="1331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7511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Straight Connector 75"/>
          <p:cNvCxnSpPr>
            <a:stCxn id="65" idx="0"/>
          </p:cNvCxnSpPr>
          <p:nvPr/>
        </p:nvCxnSpPr>
        <p:spPr>
          <a:xfrm flipV="1">
            <a:off x="9584595" y="5644729"/>
            <a:ext cx="860397" cy="632355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69" idx="6"/>
          </p:cNvCxnSpPr>
          <p:nvPr/>
        </p:nvCxnSpPr>
        <p:spPr>
          <a:xfrm flipH="1" flipV="1">
            <a:off x="8736536" y="5069951"/>
            <a:ext cx="1815019" cy="56775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V="1">
            <a:off x="8740219" y="4467169"/>
            <a:ext cx="1308985" cy="602335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0" idx="0"/>
            <a:endCxn id="34" idx="3"/>
          </p:cNvCxnSpPr>
          <p:nvPr/>
        </p:nvCxnSpPr>
        <p:spPr>
          <a:xfrm flipV="1">
            <a:off x="6096000" y="5883803"/>
            <a:ext cx="767597" cy="530651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 flipV="1">
            <a:off x="6547255" y="5254388"/>
            <a:ext cx="417550" cy="468375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203658" y="4602612"/>
            <a:ext cx="1340861" cy="583536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reeform 30"/>
          <p:cNvSpPr/>
          <p:nvPr/>
        </p:nvSpPr>
        <p:spPr>
          <a:xfrm>
            <a:off x="1637731" y="4626591"/>
            <a:ext cx="1269242" cy="1760561"/>
          </a:xfrm>
          <a:custGeom>
            <a:avLst/>
            <a:gdLst>
              <a:gd name="connsiteX0" fmla="*/ 0 w 1269242"/>
              <a:gd name="connsiteY0" fmla="*/ 1760561 h 1760561"/>
              <a:gd name="connsiteX1" fmla="*/ 450376 w 1269242"/>
              <a:gd name="connsiteY1" fmla="*/ 1160060 h 1760561"/>
              <a:gd name="connsiteX2" fmla="*/ 818866 w 1269242"/>
              <a:gd name="connsiteY2" fmla="*/ 586854 h 1760561"/>
              <a:gd name="connsiteX3" fmla="*/ 1269242 w 1269242"/>
              <a:gd name="connsiteY3" fmla="*/ 0 h 17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69242" h="1760561">
                <a:moveTo>
                  <a:pt x="0" y="1760561"/>
                </a:moveTo>
                <a:cubicBezTo>
                  <a:pt x="156949" y="1558119"/>
                  <a:pt x="313898" y="1355678"/>
                  <a:pt x="450376" y="1160060"/>
                </a:cubicBezTo>
                <a:cubicBezTo>
                  <a:pt x="586854" y="964442"/>
                  <a:pt x="682388" y="780197"/>
                  <a:pt x="818866" y="586854"/>
                </a:cubicBezTo>
                <a:cubicBezTo>
                  <a:pt x="955344" y="393511"/>
                  <a:pt x="1112293" y="196755"/>
                  <a:pt x="1269242" y="0"/>
                </a:cubicBezTo>
              </a:path>
            </a:pathLst>
          </a:cu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745480" y="4489221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327978" y="5075185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1967448" y="5644729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تحلیل</a:t>
            </a:r>
            <a:r>
              <a:rPr lang="en-US" dirty="0"/>
              <a:t> </a:t>
            </a:r>
            <a:r>
              <a:rPr lang="fa-IR" dirty="0"/>
              <a:t>مودال سازه چند درجه آزاد- مثال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4404588"/>
              </p:ext>
            </p:extLst>
          </p:nvPr>
        </p:nvGraphicFramePr>
        <p:xfrm>
          <a:off x="267198" y="365125"/>
          <a:ext cx="252888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91" name="Equation" r:id="rId3" imgW="1473120" imgH="241200" progId="Equation.3">
                  <p:embed/>
                </p:oleObj>
              </mc:Choice>
              <mc:Fallback>
                <p:oleObj name="Equation" r:id="rId3" imgW="1473120" imgH="241200" progId="Equation.3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7198" y="365125"/>
                        <a:ext cx="2528887" cy="412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688141" y="1043323"/>
            <a:ext cx="148790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Mode “1”:</a:t>
            </a:r>
            <a:endParaRPr 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658926"/>
              </p:ext>
            </p:extLst>
          </p:nvPr>
        </p:nvGraphicFramePr>
        <p:xfrm>
          <a:off x="3032245" y="97183"/>
          <a:ext cx="1990132" cy="7096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92" name="Equation" r:id="rId5" imgW="1993680" imgH="711000" progId="Equation.3">
                  <p:embed/>
                </p:oleObj>
              </mc:Choice>
              <mc:Fallback>
                <p:oleObj name="Equation" r:id="rId5" imgW="1993680" imgH="711000" progId="Equation.3">
                  <p:embed/>
                  <p:pic>
                    <p:nvPicPr>
                      <p:cNvPr id="39" name="Object 3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32245" y="97183"/>
                        <a:ext cx="1990132" cy="7096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603309"/>
              </p:ext>
            </p:extLst>
          </p:nvPr>
        </p:nvGraphicFramePr>
        <p:xfrm>
          <a:off x="374342" y="1741488"/>
          <a:ext cx="3438889" cy="2107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93" name="Equation" r:id="rId7" imgW="2692080" imgH="1650960" progId="Equation.3">
                  <p:embed/>
                </p:oleObj>
              </mc:Choice>
              <mc:Fallback>
                <p:oleObj name="Equation" r:id="rId7" imgW="2692080" imgH="1650960" progId="Equation.3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4342" y="1741488"/>
                        <a:ext cx="3438889" cy="21071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608092" y="1074766"/>
            <a:ext cx="148790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Mode “2”:</a:t>
            </a:r>
            <a:endParaRPr 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672110"/>
              </p:ext>
            </p:extLst>
          </p:nvPr>
        </p:nvGraphicFramePr>
        <p:xfrm>
          <a:off x="4332919" y="1930297"/>
          <a:ext cx="3373438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94" name="Equation" r:id="rId9" imgW="2641320" imgH="1422360" progId="Equation.3">
                  <p:embed/>
                </p:oleObj>
              </mc:Choice>
              <mc:Fallback>
                <p:oleObj name="Equation" r:id="rId9" imgW="2641320" imgH="1422360" progId="Equation.3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332919" y="1930297"/>
                        <a:ext cx="3373438" cy="181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8418092" y="1074765"/>
            <a:ext cx="148790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Mode “3”:</a:t>
            </a:r>
            <a:endParaRPr 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5429447"/>
              </p:ext>
            </p:extLst>
          </p:nvPr>
        </p:nvGraphicFramePr>
        <p:xfrm>
          <a:off x="8226046" y="1981433"/>
          <a:ext cx="371475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95" name="Equation" r:id="rId11" imgW="2908080" imgH="1422360" progId="Equation.3">
                  <p:embed/>
                </p:oleObj>
              </mc:Choice>
              <mc:Fallback>
                <p:oleObj name="Equation" r:id="rId11" imgW="2908080" imgH="1422360" progId="Equation.3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226046" y="1981433"/>
                        <a:ext cx="3714750" cy="181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Oval 13"/>
          <p:cNvSpPr/>
          <p:nvPr/>
        </p:nvSpPr>
        <p:spPr>
          <a:xfrm>
            <a:off x="1473960" y="4473301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473960" y="5076077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1473960" y="5644729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605199" y="4604540"/>
            <a:ext cx="0" cy="18099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473960" y="6414454"/>
            <a:ext cx="262478" cy="136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1605199" y="5798023"/>
            <a:ext cx="496554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591551" y="5213444"/>
            <a:ext cx="892342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1552880" y="4620462"/>
            <a:ext cx="1354093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5126326" y="4475573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825158" y="5659764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443312" y="5060150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5964761" y="4473301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5964761" y="5076077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5964761" y="5644729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6096000" y="4604540"/>
            <a:ext cx="0" cy="18099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5964761" y="6414454"/>
            <a:ext cx="262478" cy="136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6081063" y="5213444"/>
            <a:ext cx="496554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6088731" y="5798023"/>
            <a:ext cx="892342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5203658" y="4604539"/>
            <a:ext cx="892342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9453356" y="4335931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9453356" y="4938707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9453356" y="5507359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Straight Connector 63"/>
          <p:cNvCxnSpPr/>
          <p:nvPr/>
        </p:nvCxnSpPr>
        <p:spPr>
          <a:xfrm>
            <a:off x="9584595" y="4467170"/>
            <a:ext cx="0" cy="18099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9453356" y="6277084"/>
            <a:ext cx="262478" cy="136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10289077" y="5506470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9552650" y="5644729"/>
            <a:ext cx="892342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/>
          <p:cNvSpPr/>
          <p:nvPr/>
        </p:nvSpPr>
        <p:spPr>
          <a:xfrm>
            <a:off x="8612573" y="4940985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Straight Arrow Connector 71"/>
          <p:cNvCxnSpPr/>
          <p:nvPr/>
        </p:nvCxnSpPr>
        <p:spPr>
          <a:xfrm>
            <a:off x="8689905" y="5069951"/>
            <a:ext cx="892342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val 72"/>
          <p:cNvSpPr/>
          <p:nvPr/>
        </p:nvSpPr>
        <p:spPr>
          <a:xfrm>
            <a:off x="9914899" y="4327415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9552650" y="4480709"/>
            <a:ext cx="496554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1713737" y="4352686"/>
            <a:ext cx="71045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2.246</a:t>
            </a:r>
          </a:p>
          <a:p>
            <a:endParaRPr lang="en-US" dirty="0"/>
          </a:p>
          <a:p>
            <a:r>
              <a:rPr lang="en-US" dirty="0" smtClean="0"/>
              <a:t>1.802</a:t>
            </a:r>
          </a:p>
          <a:p>
            <a:endParaRPr lang="en-US" dirty="0"/>
          </a:p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5282473" y="4278780"/>
            <a:ext cx="21869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-0.818</a:t>
            </a:r>
          </a:p>
          <a:p>
            <a:endParaRPr lang="en-US" dirty="0"/>
          </a:p>
          <a:p>
            <a:r>
              <a:rPr lang="en-US" dirty="0" smtClean="0"/>
              <a:t>                         0.45</a:t>
            </a:r>
          </a:p>
          <a:p>
            <a:endParaRPr lang="en-US" dirty="0"/>
          </a:p>
          <a:p>
            <a:r>
              <a:rPr lang="en-US" dirty="0" smtClean="0"/>
              <a:t>                     1  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8796268" y="4245435"/>
            <a:ext cx="210781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0.554</a:t>
            </a:r>
          </a:p>
          <a:p>
            <a:endParaRPr lang="en-US" dirty="0"/>
          </a:p>
          <a:p>
            <a:r>
              <a:rPr lang="en-US" dirty="0" smtClean="0"/>
              <a:t>-1.247</a:t>
            </a:r>
          </a:p>
          <a:p>
            <a:endParaRPr lang="en-US" dirty="0"/>
          </a:p>
          <a:p>
            <a:r>
              <a:rPr lang="en-US" dirty="0" smtClean="0"/>
              <a:t>                    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034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تحلیل طیفی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2304" y="1076567"/>
            <a:ext cx="3151496" cy="2007827"/>
          </a:xfrm>
        </p:spPr>
        <p:txBody>
          <a:bodyPr/>
          <a:lstStyle/>
          <a:p>
            <a:r>
              <a:rPr lang="fa-IR" dirty="0" smtClean="0"/>
              <a:t>خاصیت تعامد مودها: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6161099"/>
              </p:ext>
            </p:extLst>
          </p:nvPr>
        </p:nvGraphicFramePr>
        <p:xfrm>
          <a:off x="8952387" y="1523929"/>
          <a:ext cx="2170539" cy="1164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85" name="Equation" r:id="rId3" imgW="1041120" imgH="558720" progId="Equation.3">
                  <p:embed/>
                </p:oleObj>
              </mc:Choice>
              <mc:Fallback>
                <p:oleObj name="Equation" r:id="rId3" imgW="1041120" imgH="5587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52387" y="1523929"/>
                        <a:ext cx="2170539" cy="11646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3320334"/>
              </p:ext>
            </p:extLst>
          </p:nvPr>
        </p:nvGraphicFramePr>
        <p:xfrm>
          <a:off x="838200" y="1291360"/>
          <a:ext cx="475932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86" name="Equation" r:id="rId5" imgW="2463480" imgH="241200" progId="Equation.3">
                  <p:embed/>
                </p:oleObj>
              </mc:Choice>
              <mc:Fallback>
                <p:oleObj name="Equation" r:id="rId5" imgW="2463480" imgH="241200" progId="Equation.3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38200" y="1291360"/>
                        <a:ext cx="4759325" cy="4651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655531"/>
              </p:ext>
            </p:extLst>
          </p:nvPr>
        </p:nvGraphicFramePr>
        <p:xfrm>
          <a:off x="838200" y="2080480"/>
          <a:ext cx="5643563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87" name="Equation" r:id="rId7" imgW="3288960" imgH="482400" progId="Equation.3">
                  <p:embed/>
                </p:oleObj>
              </mc:Choice>
              <mc:Fallback>
                <p:oleObj name="Equation" r:id="rId7" imgW="3288960" imgH="482400" progId="Equation.3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38200" y="2080480"/>
                        <a:ext cx="5643563" cy="8270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624210"/>
              </p:ext>
            </p:extLst>
          </p:nvPr>
        </p:nvGraphicFramePr>
        <p:xfrm>
          <a:off x="350837" y="3531756"/>
          <a:ext cx="11490325" cy="271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88" name="Equation" r:id="rId9" imgW="7467480" imgH="1765080" progId="Equation.3">
                  <p:embed/>
                </p:oleObj>
              </mc:Choice>
              <mc:Fallback>
                <p:oleObj name="Equation" r:id="rId9" imgW="7467480" imgH="1765080" progId="Equation.3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50837" y="3531756"/>
                        <a:ext cx="11490325" cy="2714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263370"/>
              </p:ext>
            </p:extLst>
          </p:nvPr>
        </p:nvGraphicFramePr>
        <p:xfrm>
          <a:off x="5954428" y="4682826"/>
          <a:ext cx="5886734" cy="1634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89" name="Equation" r:id="rId11" imgW="3200400" imgH="888840" progId="Equation.3">
                  <p:embed/>
                </p:oleObj>
              </mc:Choice>
              <mc:Fallback>
                <p:oleObj name="Equation" r:id="rId11" imgW="3200400" imgH="8888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954428" y="4682826"/>
                        <a:ext cx="5886734" cy="1634632"/>
                      </a:xfrm>
                      <a:prstGeom prst="rect">
                        <a:avLst/>
                      </a:prstGeom>
                      <a:solidFill>
                        <a:srgbClr val="FFC000"/>
                      </a:solidFill>
                      <a:ln>
                        <a:solidFill>
                          <a:srgbClr val="FFC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9983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تحلیل طیفی</a:t>
            </a:r>
            <a:r>
              <a:rPr lang="en-US" dirty="0" smtClean="0"/>
              <a:t>  </a:t>
            </a:r>
            <a:r>
              <a:rPr lang="fa-IR" dirty="0"/>
              <a:t> </a:t>
            </a:r>
            <a:r>
              <a:rPr lang="fa-IR" dirty="0" smtClean="0"/>
              <a:t>تحت اثر زلزله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399335"/>
              </p:ext>
            </p:extLst>
          </p:nvPr>
        </p:nvGraphicFramePr>
        <p:xfrm>
          <a:off x="1129541" y="1073743"/>
          <a:ext cx="1900261" cy="16425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6" name="Equation" r:id="rId3" imgW="1498320" imgH="1295280" progId="Equation.3">
                  <p:embed/>
                </p:oleObj>
              </mc:Choice>
              <mc:Fallback>
                <p:oleObj name="Equation" r:id="rId3" imgW="1498320" imgH="1295280" progId="Equation.3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29541" y="1073743"/>
                        <a:ext cx="1900261" cy="16425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8904742"/>
              </p:ext>
            </p:extLst>
          </p:nvPr>
        </p:nvGraphicFramePr>
        <p:xfrm>
          <a:off x="555757" y="3130358"/>
          <a:ext cx="4675132" cy="37035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7" name="Equation" r:id="rId5" imgW="2857320" imgH="2260440" progId="Equation.3">
                  <p:embed/>
                </p:oleObj>
              </mc:Choice>
              <mc:Fallback>
                <p:oleObj name="Equation" r:id="rId5" imgW="2857320" imgH="2260440" progId="Equation.3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5757" y="3130358"/>
                        <a:ext cx="4675132" cy="37035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93324" y="3203202"/>
            <a:ext cx="2879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dirty="0" smtClean="0"/>
              <a:t>ضریب مشارک مودی جرم </a:t>
            </a:r>
            <a:r>
              <a:rPr lang="en-US" dirty="0" smtClean="0"/>
              <a:t>j</a:t>
            </a:r>
            <a:r>
              <a:rPr lang="fa-IR" dirty="0" smtClean="0"/>
              <a:t>ام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893323" y="4059395"/>
            <a:ext cx="2879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dirty="0" smtClean="0"/>
              <a:t>جرم موثر مودی مود </a:t>
            </a:r>
            <a:r>
              <a:rPr lang="en-US" dirty="0" err="1" smtClean="0"/>
              <a:t>i</a:t>
            </a:r>
            <a:r>
              <a:rPr lang="fa-IR" dirty="0" smtClean="0"/>
              <a:t>ام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29802" y="4858786"/>
            <a:ext cx="2879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dirty="0" smtClean="0"/>
              <a:t>شتاب ماکزیمم جرم </a:t>
            </a:r>
            <a:r>
              <a:rPr lang="en-US" dirty="0" smtClean="0"/>
              <a:t>j</a:t>
            </a:r>
            <a:r>
              <a:rPr lang="fa-IR" dirty="0" smtClean="0"/>
              <a:t>ام در مود </a:t>
            </a:r>
            <a:r>
              <a:rPr lang="en-US" dirty="0" err="1" smtClean="0"/>
              <a:t>i</a:t>
            </a:r>
            <a:r>
              <a:rPr lang="fa-IR" dirty="0" smtClean="0"/>
              <a:t>ام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7452367" y="3767055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7452367" y="4369831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452367" y="4938483"/>
            <a:ext cx="262478" cy="262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7583606" y="3898294"/>
            <a:ext cx="0" cy="18099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7452367" y="5708208"/>
            <a:ext cx="262478" cy="136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6864824" y="3898294"/>
            <a:ext cx="58754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6851176" y="4496967"/>
            <a:ext cx="58754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851176" y="5072448"/>
            <a:ext cx="58754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519143" y="3631167"/>
            <a:ext cx="8877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dirty="0" err="1" smtClean="0"/>
              <a:t>ni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q</a:t>
            </a:r>
            <a:r>
              <a:rPr lang="en-US" dirty="0" smtClean="0"/>
              <a:t>2i</a:t>
            </a:r>
          </a:p>
          <a:p>
            <a:endParaRPr lang="en-US" dirty="0"/>
          </a:p>
          <a:p>
            <a:r>
              <a:rPr lang="en-US" dirty="0" smtClean="0"/>
              <a:t>q1i</a:t>
            </a:r>
            <a:endParaRPr lang="en-US" dirty="0"/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7144947" y="6141493"/>
            <a:ext cx="907232" cy="13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406937" y="6167267"/>
            <a:ext cx="8537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Qi</a:t>
            </a:r>
            <a:endParaRPr lang="en-US" dirty="0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4820220"/>
              </p:ext>
            </p:extLst>
          </p:nvPr>
        </p:nvGraphicFramePr>
        <p:xfrm>
          <a:off x="8609344" y="1206343"/>
          <a:ext cx="2916436" cy="56275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8" name="Equation" r:id="rId7" imgW="1498320" imgH="2895480" progId="Equation.3">
                  <p:embed/>
                </p:oleObj>
              </mc:Choice>
              <mc:Fallback>
                <p:oleObj name="Equation" r:id="rId7" imgW="1498320" imgH="2895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609344" y="1206343"/>
                        <a:ext cx="2916436" cy="56275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56476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ترکیب مودها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511648" y="1091821"/>
            <a:ext cx="603402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dirty="0" smtClean="0">
                <a:cs typeface="B Nazanin" panose="00000400000000000000" pitchFamily="2" charset="-78"/>
              </a:rPr>
              <a:t>حداقل تعداد مودهای لازم برای انجام انالیز طیفی برابر است با حداکثر مقادیر زیر:</a:t>
            </a:r>
          </a:p>
          <a:p>
            <a:pPr marL="285750" indent="-285750" algn="r" rtl="1">
              <a:buFontTx/>
              <a:buChar char="-"/>
            </a:pPr>
            <a:r>
              <a:rPr lang="fa-IR" dirty="0" smtClean="0">
                <a:cs typeface="B Nazanin" panose="00000400000000000000" pitchFamily="2" charset="-78"/>
              </a:rPr>
              <a:t>3 مود اول سازه</a:t>
            </a:r>
          </a:p>
          <a:p>
            <a:pPr marL="285750" indent="-285750" algn="r" rtl="1">
              <a:buFontTx/>
              <a:buChar char="-"/>
            </a:pPr>
            <a:r>
              <a:rPr lang="fa-IR" dirty="0" smtClean="0">
                <a:cs typeface="B Nazanin" panose="00000400000000000000" pitchFamily="2" charset="-78"/>
              </a:rPr>
              <a:t>تمام مودهایی که زمان تناوب آنها بیش از 0.4 ثانیه</a:t>
            </a:r>
          </a:p>
          <a:p>
            <a:pPr marL="285750" indent="-285750" algn="r" rtl="1">
              <a:buFontTx/>
              <a:buChar char="-"/>
            </a:pPr>
            <a:r>
              <a:rPr lang="fa-IR" dirty="0" smtClean="0">
                <a:cs typeface="B Nazanin" panose="00000400000000000000" pitchFamily="2" charset="-78"/>
              </a:rPr>
              <a:t>تمام مودهایی که مجموع جرم موثر مودی آنها بیش از 90 درصد جرم سازه باشد</a:t>
            </a:r>
          </a:p>
          <a:p>
            <a:pPr marL="285750" indent="-285750" algn="r" rtl="1">
              <a:buFontTx/>
              <a:buChar char="-"/>
            </a:pPr>
            <a:endParaRPr lang="en-US" dirty="0">
              <a:cs typeface="B Nazanin" panose="00000400000000000000" pitchFamily="2" charset="-78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1164761"/>
              </p:ext>
            </p:extLst>
          </p:nvPr>
        </p:nvGraphicFramePr>
        <p:xfrm>
          <a:off x="533424" y="3125171"/>
          <a:ext cx="5192712" cy="183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1" name="Equation" r:id="rId3" imgW="2654280" imgH="939600" progId="Equation.3">
                  <p:embed/>
                </p:oleObj>
              </mc:Choice>
              <mc:Fallback>
                <p:oleObj name="Equation" r:id="rId3" imgW="2654280" imgH="939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3424" y="3125171"/>
                        <a:ext cx="5192712" cy="1836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5924577"/>
              </p:ext>
            </p:extLst>
          </p:nvPr>
        </p:nvGraphicFramePr>
        <p:xfrm>
          <a:off x="6459538" y="3002342"/>
          <a:ext cx="4894262" cy="280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2" name="Equation" r:id="rId5" imgW="2501640" imgH="1434960" progId="Equation.3">
                  <p:embed/>
                </p:oleObj>
              </mc:Choice>
              <mc:Fallback>
                <p:oleObj name="Equation" r:id="rId5" imgW="2501640" imgH="1434960" progId="Equation.3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59538" y="3002342"/>
                        <a:ext cx="4894262" cy="280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56049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مثال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187259"/>
            <a:ext cx="2676190" cy="30095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6353" y="4133224"/>
            <a:ext cx="39442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m1=m2=m3=m4=10  ton</a:t>
            </a:r>
          </a:p>
          <a:p>
            <a:r>
              <a:rPr lang="en-US" dirty="0" smtClean="0"/>
              <a:t>k1=k2=k3=k4= 2ton/cm</a:t>
            </a:r>
          </a:p>
          <a:p>
            <a:endParaRPr lang="en-US" dirty="0"/>
          </a:p>
          <a:p>
            <a:r>
              <a:rPr lang="en-US" dirty="0" smtClean="0"/>
              <a:t>A=0.35g     PGA=0.5g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2548" y="1187259"/>
            <a:ext cx="5555628" cy="2620705"/>
          </a:xfrm>
          <a:prstGeom prst="rect">
            <a:avLst/>
          </a:prstGeom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444574"/>
              </p:ext>
            </p:extLst>
          </p:nvPr>
        </p:nvGraphicFramePr>
        <p:xfrm>
          <a:off x="766353" y="5216525"/>
          <a:ext cx="3494088" cy="164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4" name="Equation" r:id="rId5" imgW="2755800" imgH="1295280" progId="Equation.3">
                  <p:embed/>
                </p:oleObj>
              </mc:Choice>
              <mc:Fallback>
                <p:oleObj name="Equation" r:id="rId5" imgW="2755800" imgH="12952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66353" y="5216525"/>
                        <a:ext cx="3494088" cy="164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94494"/>
              </p:ext>
            </p:extLst>
          </p:nvPr>
        </p:nvGraphicFramePr>
        <p:xfrm>
          <a:off x="4681181" y="4288509"/>
          <a:ext cx="5236188" cy="1802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5" name="Equation" r:id="rId7" imgW="2730240" imgH="939600" progId="Equation.3">
                  <p:embed/>
                </p:oleObj>
              </mc:Choice>
              <mc:Fallback>
                <p:oleObj name="Equation" r:id="rId7" imgW="2730240" imgH="939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81181" y="4288509"/>
                        <a:ext cx="5236188" cy="18022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441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1005</TotalTime>
  <Words>162</Words>
  <Application>Microsoft Office PowerPoint</Application>
  <PresentationFormat>Widescreen</PresentationFormat>
  <Paragraphs>54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B Nazanin</vt:lpstr>
      <vt:lpstr>B Titr</vt:lpstr>
      <vt:lpstr>B Traffic</vt:lpstr>
      <vt:lpstr>Calibri</vt:lpstr>
      <vt:lpstr>Calibri Light</vt:lpstr>
      <vt:lpstr>Office Theme</vt:lpstr>
      <vt:lpstr>Equation</vt:lpstr>
      <vt:lpstr>اصول مهندسی زلزله</vt:lpstr>
      <vt:lpstr>تحلیل سازه های چند درجه آزاد</vt:lpstr>
      <vt:lpstr>تحلیل سازه های چند درجه آزاد</vt:lpstr>
      <vt:lpstr>تحلیل مودال سازه چند درجه آزاد- مثال</vt:lpstr>
      <vt:lpstr>تحلیل مودال سازه چند درجه آزاد- مثال</vt:lpstr>
      <vt:lpstr>تحلیل طیفی</vt:lpstr>
      <vt:lpstr>تحلیل طیفی   تحت اثر زلزله</vt:lpstr>
      <vt:lpstr>ترکیب مودها</vt:lpstr>
      <vt:lpstr>مثال</vt:lpstr>
      <vt:lpstr>مثال</vt:lpstr>
      <vt:lpstr>مثال</vt:lpstr>
      <vt:lpstr>مثال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اصول مهندسی زلزله</dc:title>
  <dc:creator>Iman Khodakarami</dc:creator>
  <cp:lastModifiedBy>Iman Khodakarami</cp:lastModifiedBy>
  <cp:revision>229</cp:revision>
  <dcterms:created xsi:type="dcterms:W3CDTF">2020-10-31T12:24:13Z</dcterms:created>
  <dcterms:modified xsi:type="dcterms:W3CDTF">2020-12-21T01:24:19Z</dcterms:modified>
</cp:coreProperties>
</file>