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46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7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8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441699"/>
          </a:xfrm>
        </p:spPr>
        <p:txBody>
          <a:bodyPr>
            <a:noAutofit/>
          </a:bodyPr>
          <a:lstStyle>
            <a:lvl1pPr algn="r" rtl="1">
              <a:defRPr sz="2800">
                <a:cs typeface="B Traffic" panose="000004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>
            <a:lvl1pPr algn="r" rtl="1">
              <a:defRPr sz="1400">
                <a:cs typeface="B Nazanin" panose="00000400000000000000" pitchFamily="2" charset="-78"/>
              </a:defRPr>
            </a:lvl1pPr>
            <a:lvl2pPr algn="r" rtl="1">
              <a:defRPr sz="1400">
                <a:cs typeface="B Nazanin" panose="00000400000000000000" pitchFamily="2" charset="-78"/>
              </a:defRPr>
            </a:lvl2pPr>
            <a:lvl3pPr algn="r" rtl="1">
              <a:defRPr sz="1400">
                <a:cs typeface="B Nazanin" panose="00000400000000000000" pitchFamily="2" charset="-78"/>
              </a:defRPr>
            </a:lvl3pPr>
            <a:lvl4pPr algn="r" rtl="1">
              <a:defRPr sz="1400">
                <a:cs typeface="B Nazanin" panose="00000400000000000000" pitchFamily="2" charset="-78"/>
              </a:defRPr>
            </a:lvl4pPr>
            <a:lvl5pPr algn="r" rtl="1">
              <a:defRPr sz="1400">
                <a:cs typeface="B Nazanin" panose="00000400000000000000" pitchFamily="2" charset="-78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874059"/>
            <a:ext cx="1051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1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9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9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0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4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8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2.png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3" Type="http://schemas.openxmlformats.org/officeDocument/2006/relationships/image" Target="../media/image23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41.pn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Traffic" panose="00000400000000000000" pitchFamily="2" charset="-78"/>
              </a:rPr>
              <a:t>استاد درس: دکتر محمدایمان خداکرمی</a:t>
            </a:r>
          </a:p>
          <a:p>
            <a:r>
              <a:rPr lang="fa-IR" dirty="0" smtClean="0">
                <a:cs typeface="B Traffic" panose="00000400000000000000" pitchFamily="2" charset="-78"/>
              </a:rPr>
              <a:t>نیمسال اول 00-99</a:t>
            </a:r>
            <a:endParaRPr lang="en-US" dirty="0">
              <a:cs typeface="B Traffic" panose="00000400000000000000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اصول مهندسی زلزله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7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41247"/>
              </p:ext>
            </p:extLst>
          </p:nvPr>
        </p:nvGraphicFramePr>
        <p:xfrm>
          <a:off x="949918" y="1085470"/>
          <a:ext cx="4131392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3" imgW="2793960" imgH="1218960" progId="Equation.3">
                  <p:embed/>
                </p:oleObj>
              </mc:Choice>
              <mc:Fallback>
                <p:oleObj name="Equation" r:id="rId3" imgW="2793960" imgH="121896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918" y="1085470"/>
                        <a:ext cx="4131392" cy="180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765441"/>
              </p:ext>
            </p:extLst>
          </p:nvPr>
        </p:nvGraphicFramePr>
        <p:xfrm>
          <a:off x="7019925" y="1085471"/>
          <a:ext cx="43338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5" imgW="2260440" imgH="939600" progId="Equation.3">
                  <p:embed/>
                </p:oleObj>
              </mc:Choice>
              <mc:Fallback>
                <p:oleObj name="Equation" r:id="rId5" imgW="2260440" imgH="9396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19925" y="1085471"/>
                        <a:ext cx="4333875" cy="180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131187"/>
              </p:ext>
            </p:extLst>
          </p:nvPr>
        </p:nvGraphicFramePr>
        <p:xfrm>
          <a:off x="949918" y="3291432"/>
          <a:ext cx="7440613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7" imgW="3822480" imgH="1676160" progId="Equation.3">
                  <p:embed/>
                </p:oleObj>
              </mc:Choice>
              <mc:Fallback>
                <p:oleObj name="Equation" r:id="rId7" imgW="3822480" imgH="1676160" progId="Equation.3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9918" y="3291432"/>
                        <a:ext cx="7440613" cy="325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11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282935"/>
              </p:ext>
            </p:extLst>
          </p:nvPr>
        </p:nvGraphicFramePr>
        <p:xfrm>
          <a:off x="949918" y="1003584"/>
          <a:ext cx="43338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3" imgW="2260440" imgH="939600" progId="Equation.3">
                  <p:embed/>
                </p:oleObj>
              </mc:Choice>
              <mc:Fallback>
                <p:oleObj name="Equation" r:id="rId3" imgW="2260440" imgH="9396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918" y="1003584"/>
                        <a:ext cx="4333875" cy="180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052407"/>
              </p:ext>
            </p:extLst>
          </p:nvPr>
        </p:nvGraphicFramePr>
        <p:xfrm>
          <a:off x="1363142" y="106362"/>
          <a:ext cx="41275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5" imgW="2120760" imgH="266400" progId="Equation.3">
                  <p:embed/>
                </p:oleObj>
              </mc:Choice>
              <mc:Fallback>
                <p:oleObj name="Equation" r:id="rId5" imgW="2120760" imgH="2664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3142" y="106362"/>
                        <a:ext cx="41275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707656"/>
              </p:ext>
            </p:extLst>
          </p:nvPr>
        </p:nvGraphicFramePr>
        <p:xfrm>
          <a:off x="8663935" y="-1154720"/>
          <a:ext cx="2916436" cy="5627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Equation" r:id="rId7" imgW="1498320" imgH="2895480" progId="Equation.3">
                  <p:embed/>
                </p:oleObj>
              </mc:Choice>
              <mc:Fallback>
                <p:oleObj name="Equation" r:id="rId7" imgW="1498320" imgH="2895480" progId="Equation.3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63935" y="-1154720"/>
                        <a:ext cx="2916436" cy="5627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813931"/>
              </p:ext>
            </p:extLst>
          </p:nvPr>
        </p:nvGraphicFramePr>
        <p:xfrm>
          <a:off x="1363142" y="3002157"/>
          <a:ext cx="3536404" cy="186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9" imgW="3035160" imgH="1600200" progId="Equation.3">
                  <p:embed/>
                </p:oleObj>
              </mc:Choice>
              <mc:Fallback>
                <p:oleObj name="Equation" r:id="rId9" imgW="3035160" imgH="1600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3142" y="3002157"/>
                        <a:ext cx="3536404" cy="1864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69272"/>
              </p:ext>
            </p:extLst>
          </p:nvPr>
        </p:nvGraphicFramePr>
        <p:xfrm>
          <a:off x="5604172" y="3002812"/>
          <a:ext cx="3640137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11" imgW="3124080" imgH="1600200" progId="Equation.3">
                  <p:embed/>
                </p:oleObj>
              </mc:Choice>
              <mc:Fallback>
                <p:oleObj name="Equation" r:id="rId11" imgW="3124080" imgH="16002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04172" y="3002812"/>
                        <a:ext cx="3640137" cy="186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948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229050"/>
              </p:ext>
            </p:extLst>
          </p:nvPr>
        </p:nvGraphicFramePr>
        <p:xfrm>
          <a:off x="1269241" y="1144032"/>
          <a:ext cx="6951806" cy="2872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3" imgW="4051080" imgH="1676160" progId="Equation.3">
                  <p:embed/>
                </p:oleObj>
              </mc:Choice>
              <mc:Fallback>
                <p:oleObj name="Equation" r:id="rId3" imgW="4051080" imgH="167616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9241" y="1144032"/>
                        <a:ext cx="6951806" cy="2872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789828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20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تحلیل سازه های چند درجه آزاد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11159"/>
            <a:ext cx="4114286" cy="19428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78925" y="3254016"/>
            <a:ext cx="696036" cy="717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610436" y="3439236"/>
            <a:ext cx="36848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610435" y="3796352"/>
            <a:ext cx="36848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74961" y="3439236"/>
            <a:ext cx="3411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56764" y="3796352"/>
            <a:ext cx="3411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26943" y="3111690"/>
            <a:ext cx="1003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>
            <a:off x="2326943" y="3111690"/>
            <a:ext cx="0" cy="142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38200" y="3612757"/>
            <a:ext cx="1488743" cy="0"/>
          </a:xfrm>
          <a:prstGeom prst="straightConnector1">
            <a:avLst/>
          </a:prstGeom>
          <a:ln>
            <a:solidFill>
              <a:srgbClr val="00B05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372589"/>
              </p:ext>
            </p:extLst>
          </p:nvPr>
        </p:nvGraphicFramePr>
        <p:xfrm>
          <a:off x="3365118" y="3005569"/>
          <a:ext cx="330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4" name="Equation" r:id="rId4" imgW="330120" imgH="215640" progId="Equation.3">
                  <p:embed/>
                </p:oleObj>
              </mc:Choice>
              <mc:Fallback>
                <p:oleObj name="Equation" r:id="rId4" imgW="330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5118" y="3005569"/>
                        <a:ext cx="3302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194503"/>
              </p:ext>
            </p:extLst>
          </p:nvPr>
        </p:nvGraphicFramePr>
        <p:xfrm>
          <a:off x="1289455" y="3232893"/>
          <a:ext cx="2044074" cy="323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5" name="Equation" r:id="rId6" imgW="1523880" imgH="241200" progId="Equation.3">
                  <p:embed/>
                </p:oleObj>
              </mc:Choice>
              <mc:Fallback>
                <p:oleObj name="Equation" r:id="rId6" imgW="1523880" imgH="241200" progId="Equation.3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9455" y="3232893"/>
                        <a:ext cx="2044074" cy="323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535524"/>
              </p:ext>
            </p:extLst>
          </p:nvPr>
        </p:nvGraphicFramePr>
        <p:xfrm>
          <a:off x="1289455" y="3758351"/>
          <a:ext cx="21288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6" name="Equation" r:id="rId8" imgW="1587240" imgH="241200" progId="Equation.3">
                  <p:embed/>
                </p:oleObj>
              </mc:Choice>
              <mc:Fallback>
                <p:oleObj name="Equation" r:id="rId8" imgW="1587240" imgH="241200" progId="Equation.3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89455" y="3758351"/>
                        <a:ext cx="2128838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600620"/>
              </p:ext>
            </p:extLst>
          </p:nvPr>
        </p:nvGraphicFramePr>
        <p:xfrm>
          <a:off x="499493" y="3402511"/>
          <a:ext cx="2730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7" name="Equation" r:id="rId10" imgW="203040" imgH="215640" progId="Equation.3">
                  <p:embed/>
                </p:oleObj>
              </mc:Choice>
              <mc:Fallback>
                <p:oleObj name="Equation" r:id="rId10" imgW="203040" imgH="215640" progId="Equation.3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9493" y="3402511"/>
                        <a:ext cx="273050" cy="29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244121"/>
              </p:ext>
            </p:extLst>
          </p:nvPr>
        </p:nvGraphicFramePr>
        <p:xfrm>
          <a:off x="4455781" y="3064617"/>
          <a:ext cx="66008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8" name="Equation" r:id="rId12" imgW="3416040" imgH="685800" progId="Equation.3">
                  <p:embed/>
                </p:oleObj>
              </mc:Choice>
              <mc:Fallback>
                <p:oleObj name="Equation" r:id="rId12" imgW="341604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55781" y="3064617"/>
                        <a:ext cx="6600825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2015319" y="4728273"/>
            <a:ext cx="696036" cy="717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646830" y="4913493"/>
            <a:ext cx="36848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646829" y="5270609"/>
            <a:ext cx="36848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363337" y="4585947"/>
            <a:ext cx="1003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7" idx="0"/>
          </p:cNvCxnSpPr>
          <p:nvPr/>
        </p:nvCxnSpPr>
        <p:spPr>
          <a:xfrm>
            <a:off x="2363337" y="4585947"/>
            <a:ext cx="0" cy="142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74594" y="5087014"/>
            <a:ext cx="1488743" cy="0"/>
          </a:xfrm>
          <a:prstGeom prst="straightConnector1">
            <a:avLst/>
          </a:prstGeom>
          <a:ln>
            <a:solidFill>
              <a:srgbClr val="00B05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9950"/>
              </p:ext>
            </p:extLst>
          </p:nvPr>
        </p:nvGraphicFramePr>
        <p:xfrm>
          <a:off x="3395663" y="4480324"/>
          <a:ext cx="342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9" name="Equation" r:id="rId14" imgW="342720" imgH="215640" progId="Equation.3">
                  <p:embed/>
                </p:oleObj>
              </mc:Choice>
              <mc:Fallback>
                <p:oleObj name="Equation" r:id="rId14" imgW="342720" imgH="215640" progId="Equation.3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95663" y="4480324"/>
                        <a:ext cx="3429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106737"/>
              </p:ext>
            </p:extLst>
          </p:nvPr>
        </p:nvGraphicFramePr>
        <p:xfrm>
          <a:off x="1396639" y="4715274"/>
          <a:ext cx="290512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0" name="Equation" r:id="rId16" imgW="215640" imgH="228600" progId="Equation.3">
                  <p:embed/>
                </p:oleObj>
              </mc:Choice>
              <mc:Fallback>
                <p:oleObj name="Equation" r:id="rId16" imgW="215640" imgH="228600" progId="Equation.3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96639" y="4715274"/>
                        <a:ext cx="290512" cy="30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213721"/>
              </p:ext>
            </p:extLst>
          </p:nvPr>
        </p:nvGraphicFramePr>
        <p:xfrm>
          <a:off x="1291277" y="5154725"/>
          <a:ext cx="3397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1" name="Equation" r:id="rId18" imgW="253800" imgH="215640" progId="Equation.3">
                  <p:embed/>
                </p:oleObj>
              </mc:Choice>
              <mc:Fallback>
                <p:oleObj name="Equation" r:id="rId18" imgW="253800" imgH="215640" progId="Equation.3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291277" y="5154725"/>
                        <a:ext cx="339725" cy="28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257260"/>
              </p:ext>
            </p:extLst>
          </p:nvPr>
        </p:nvGraphicFramePr>
        <p:xfrm>
          <a:off x="519113" y="4877199"/>
          <a:ext cx="30797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2" name="Equation" r:id="rId20" imgW="228600" imgH="215640" progId="Equation.3">
                  <p:embed/>
                </p:oleObj>
              </mc:Choice>
              <mc:Fallback>
                <p:oleObj name="Equation" r:id="rId20" imgW="228600" imgH="215640" progId="Equation.3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19113" y="4877199"/>
                        <a:ext cx="307975" cy="29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705557"/>
              </p:ext>
            </p:extLst>
          </p:nvPr>
        </p:nvGraphicFramePr>
        <p:xfrm>
          <a:off x="4150650" y="4710864"/>
          <a:ext cx="46609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3" name="Equation" r:id="rId22" imgW="2412720" imgH="457200" progId="Equation.3">
                  <p:embed/>
                </p:oleObj>
              </mc:Choice>
              <mc:Fallback>
                <p:oleObj name="Equation" r:id="rId22" imgW="2412720" imgH="457200" progId="Equation.3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150650" y="4710864"/>
                        <a:ext cx="4660900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823516"/>
              </p:ext>
            </p:extLst>
          </p:nvPr>
        </p:nvGraphicFramePr>
        <p:xfrm>
          <a:off x="1687151" y="5786107"/>
          <a:ext cx="897890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4" name="Equation" r:id="rId24" imgW="4647960" imgH="482400" progId="Equation.3">
                  <p:embed/>
                </p:oleObj>
              </mc:Choice>
              <mc:Fallback>
                <p:oleObj name="Equation" r:id="rId24" imgW="4647960" imgH="482400" progId="Equation.3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687151" y="5786107"/>
                        <a:ext cx="8978900" cy="931862"/>
                      </a:xfrm>
                      <a:prstGeom prst="rect">
                        <a:avLst/>
                      </a:prstGeom>
                      <a:solidFill>
                        <a:srgbClr val="FF66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10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تحلیل سازه های چند درجه آزاد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535555"/>
              </p:ext>
            </p:extLst>
          </p:nvPr>
        </p:nvGraphicFramePr>
        <p:xfrm>
          <a:off x="838200" y="1199604"/>
          <a:ext cx="72612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0" name="Equation" r:id="rId3" imgW="3759120" imgH="228600" progId="Equation.3">
                  <p:embed/>
                </p:oleObj>
              </mc:Choice>
              <mc:Fallback>
                <p:oleObj name="Equation" r:id="rId3" imgW="3759120" imgH="228600" progId="Equation.3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99604"/>
                        <a:ext cx="7261225" cy="44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232229"/>
              </p:ext>
            </p:extLst>
          </p:nvPr>
        </p:nvGraphicFramePr>
        <p:xfrm>
          <a:off x="838200" y="1984633"/>
          <a:ext cx="6886433" cy="4873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1" name="Equation" r:id="rId5" imgW="4012920" imgH="2844720" progId="Equation.3">
                  <p:embed/>
                </p:oleObj>
              </mc:Choice>
              <mc:Fallback>
                <p:oleObj name="Equation" r:id="rId5" imgW="4012920" imgH="284472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1984633"/>
                        <a:ext cx="6886433" cy="48733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15810" y="1199604"/>
            <a:ext cx="2876190" cy="5228571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3944201" y="4763069"/>
            <a:ext cx="1378425" cy="1214650"/>
          </a:xfrm>
          <a:prstGeom prst="irregularSeal2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22626" y="5139561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 Shape</a:t>
            </a:r>
            <a:endParaRPr lang="en-US" sz="24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68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تحلیل</a:t>
            </a:r>
            <a:r>
              <a:rPr lang="en-US" dirty="0" smtClean="0"/>
              <a:t> </a:t>
            </a:r>
            <a:r>
              <a:rPr lang="fa-IR" dirty="0" smtClean="0"/>
              <a:t>مودال </a:t>
            </a:r>
            <a:r>
              <a:rPr lang="fa-IR" dirty="0"/>
              <a:t>سازه </a:t>
            </a:r>
            <a:r>
              <a:rPr lang="fa-IR" dirty="0" smtClean="0"/>
              <a:t>چند </a:t>
            </a:r>
            <a:r>
              <a:rPr lang="fa-IR" dirty="0"/>
              <a:t>درجه </a:t>
            </a:r>
            <a:r>
              <a:rPr lang="fa-IR" dirty="0" smtClean="0"/>
              <a:t>آزاد- مثال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74" y="1948459"/>
            <a:ext cx="2580952" cy="234285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25385"/>
              </p:ext>
            </p:extLst>
          </p:nvPr>
        </p:nvGraphicFramePr>
        <p:xfrm>
          <a:off x="838200" y="1020454"/>
          <a:ext cx="17907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2" name="Equation" r:id="rId4" imgW="1143000" imgH="457200" progId="Equation.3">
                  <p:embed/>
                </p:oleObj>
              </mc:Choice>
              <mc:Fallback>
                <p:oleObj name="Equation" r:id="rId4" imgW="1143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020454"/>
                        <a:ext cx="17907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875968" y="1948459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75968" y="2551235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75968" y="3119887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007207" y="2079698"/>
            <a:ext cx="0" cy="1809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75968" y="3889612"/>
            <a:ext cx="262478" cy="13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444361"/>
              </p:ext>
            </p:extLst>
          </p:nvPr>
        </p:nvGraphicFramePr>
        <p:xfrm>
          <a:off x="9131442" y="1708944"/>
          <a:ext cx="2703512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3" name="Equation" r:id="rId6" imgW="1701720" imgH="1422360" progId="Equation.3">
                  <p:embed/>
                </p:oleObj>
              </mc:Choice>
              <mc:Fallback>
                <p:oleObj name="Equation" r:id="rId6" imgW="1701720" imgH="1422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31442" y="1708944"/>
                        <a:ext cx="2703512" cy="226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007207" y="3273181"/>
            <a:ext cx="49655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216033"/>
              </p:ext>
            </p:extLst>
          </p:nvPr>
        </p:nvGraphicFramePr>
        <p:xfrm>
          <a:off x="4055757" y="3319467"/>
          <a:ext cx="368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4" name="Equation" r:id="rId8" imgW="368280" imgH="215640" progId="Equation.3">
                  <p:embed/>
                </p:oleObj>
              </mc:Choice>
              <mc:Fallback>
                <p:oleObj name="Equation" r:id="rId8" imgW="368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55757" y="3319467"/>
                        <a:ext cx="368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Isosceles Triangle 15"/>
          <p:cNvSpPr/>
          <p:nvPr/>
        </p:nvSpPr>
        <p:spPr>
          <a:xfrm rot="19751524">
            <a:off x="3480179" y="1910693"/>
            <a:ext cx="341194" cy="286603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9751524">
            <a:off x="3480179" y="2512821"/>
            <a:ext cx="341194" cy="286603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01933" y="2033516"/>
            <a:ext cx="474533" cy="1856096"/>
          </a:xfrm>
          <a:custGeom>
            <a:avLst/>
            <a:gdLst>
              <a:gd name="connsiteX0" fmla="*/ 49349 w 513373"/>
              <a:gd name="connsiteY0" fmla="*/ 1856096 h 1856096"/>
              <a:gd name="connsiteX1" fmla="*/ 513373 w 513373"/>
              <a:gd name="connsiteY1" fmla="*/ 1255594 h 1856096"/>
              <a:gd name="connsiteX2" fmla="*/ 49349 w 513373"/>
              <a:gd name="connsiteY2" fmla="*/ 655093 h 1856096"/>
              <a:gd name="connsiteX3" fmla="*/ 35701 w 513373"/>
              <a:gd name="connsiteY3" fmla="*/ 0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373" h="1856096">
                <a:moveTo>
                  <a:pt x="49349" y="1856096"/>
                </a:moveTo>
                <a:cubicBezTo>
                  <a:pt x="281361" y="1655928"/>
                  <a:pt x="513373" y="1455761"/>
                  <a:pt x="513373" y="1255594"/>
                </a:cubicBezTo>
                <a:cubicBezTo>
                  <a:pt x="513373" y="1055427"/>
                  <a:pt x="128961" y="864359"/>
                  <a:pt x="49349" y="655093"/>
                </a:cubicBezTo>
                <a:cubicBezTo>
                  <a:pt x="-30263" y="445827"/>
                  <a:pt x="2719" y="222913"/>
                  <a:pt x="35701" y="0"/>
                </a:cubicBezTo>
              </a:path>
            </a:pathLst>
          </a:custGeom>
          <a:noFill/>
          <a:ln w="28575">
            <a:solidFill>
              <a:srgbClr val="FF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56255" y="1948459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56255" y="2551235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56255" y="3119887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6087494" y="2079698"/>
            <a:ext cx="0" cy="1809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56255" y="3889612"/>
            <a:ext cx="262478" cy="13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87494" y="2686327"/>
            <a:ext cx="49655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228262"/>
              </p:ext>
            </p:extLst>
          </p:nvPr>
        </p:nvGraphicFramePr>
        <p:xfrm>
          <a:off x="6129338" y="2732088"/>
          <a:ext cx="381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5" name="Equation" r:id="rId10" imgW="380880" imgH="215640" progId="Equation.3">
                  <p:embed/>
                </p:oleObj>
              </mc:Choice>
              <mc:Fallback>
                <p:oleObj name="Equation" r:id="rId10" imgW="380880" imgH="215640" progId="Equation.3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29338" y="2732088"/>
                        <a:ext cx="381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Isosceles Triangle 25"/>
          <p:cNvSpPr/>
          <p:nvPr/>
        </p:nvSpPr>
        <p:spPr>
          <a:xfrm rot="19751524">
            <a:off x="5560466" y="1910693"/>
            <a:ext cx="341194" cy="286603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9751524">
            <a:off x="5560466" y="3107825"/>
            <a:ext cx="341194" cy="286603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60197" y="2052402"/>
            <a:ext cx="477178" cy="1796266"/>
          </a:xfrm>
          <a:custGeom>
            <a:avLst/>
            <a:gdLst>
              <a:gd name="connsiteX0" fmla="*/ 97769 w 548243"/>
              <a:gd name="connsiteY0" fmla="*/ 1864042 h 1864042"/>
              <a:gd name="connsiteX1" fmla="*/ 125065 w 548243"/>
              <a:gd name="connsiteY1" fmla="*/ 1277188 h 1864042"/>
              <a:gd name="connsiteX2" fmla="*/ 548146 w 548243"/>
              <a:gd name="connsiteY2" fmla="*/ 663039 h 1864042"/>
              <a:gd name="connsiteX3" fmla="*/ 84122 w 548243"/>
              <a:gd name="connsiteY3" fmla="*/ 76185 h 1864042"/>
              <a:gd name="connsiteX4" fmla="*/ 29531 w 548243"/>
              <a:gd name="connsiteY4" fmla="*/ 35242 h 186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43" h="1864042">
                <a:moveTo>
                  <a:pt x="97769" y="1864042"/>
                </a:moveTo>
                <a:cubicBezTo>
                  <a:pt x="73885" y="1670698"/>
                  <a:pt x="50002" y="1477355"/>
                  <a:pt x="125065" y="1277188"/>
                </a:cubicBezTo>
                <a:cubicBezTo>
                  <a:pt x="200128" y="1077021"/>
                  <a:pt x="554970" y="863206"/>
                  <a:pt x="548146" y="663039"/>
                </a:cubicBezTo>
                <a:cubicBezTo>
                  <a:pt x="541322" y="462872"/>
                  <a:pt x="84122" y="76185"/>
                  <a:pt x="84122" y="76185"/>
                </a:cubicBezTo>
                <a:cubicBezTo>
                  <a:pt x="-2314" y="-28448"/>
                  <a:pt x="-25060" y="-7976"/>
                  <a:pt x="29531" y="35242"/>
                </a:cubicBezTo>
              </a:path>
            </a:pathLst>
          </a:custGeom>
          <a:noFill/>
          <a:ln w="28575">
            <a:solidFill>
              <a:srgbClr val="FF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44625" y="1907985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44625" y="2510761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4625" y="3079413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775864" y="2039224"/>
            <a:ext cx="0" cy="1809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644625" y="3849138"/>
            <a:ext cx="262478" cy="13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775864" y="2031702"/>
            <a:ext cx="49655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066224"/>
              </p:ext>
            </p:extLst>
          </p:nvPr>
        </p:nvGraphicFramePr>
        <p:xfrm>
          <a:off x="7873030" y="1757054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6" name="Equation" r:id="rId12" imgW="380880" imgH="228600" progId="Equation.3">
                  <p:embed/>
                </p:oleObj>
              </mc:Choice>
              <mc:Fallback>
                <p:oleObj name="Equation" r:id="rId12" imgW="380880" imgH="228600" progId="Equation.3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73030" y="1757054"/>
                        <a:ext cx="3810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Isosceles Triangle 36"/>
          <p:cNvSpPr/>
          <p:nvPr/>
        </p:nvSpPr>
        <p:spPr>
          <a:xfrm rot="19751524">
            <a:off x="7248836" y="2459958"/>
            <a:ext cx="341194" cy="286603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9751524">
            <a:off x="7248836" y="3067351"/>
            <a:ext cx="341194" cy="286603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761714" y="2033516"/>
            <a:ext cx="508830" cy="1828800"/>
          </a:xfrm>
          <a:custGeom>
            <a:avLst/>
            <a:gdLst>
              <a:gd name="connsiteX0" fmla="*/ 508830 w 508830"/>
              <a:gd name="connsiteY0" fmla="*/ 0 h 1828800"/>
              <a:gd name="connsiteX1" fmla="*/ 31158 w 508830"/>
              <a:gd name="connsiteY1" fmla="*/ 614150 h 1828800"/>
              <a:gd name="connsiteX2" fmla="*/ 44806 w 508830"/>
              <a:gd name="connsiteY2" fmla="*/ 1241947 h 1828800"/>
              <a:gd name="connsiteX3" fmla="*/ 31158 w 50883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830" h="1828800">
                <a:moveTo>
                  <a:pt x="508830" y="0"/>
                </a:moveTo>
                <a:cubicBezTo>
                  <a:pt x="308662" y="203579"/>
                  <a:pt x="108495" y="407159"/>
                  <a:pt x="31158" y="614150"/>
                </a:cubicBezTo>
                <a:cubicBezTo>
                  <a:pt x="-46179" y="821141"/>
                  <a:pt x="44806" y="1039505"/>
                  <a:pt x="44806" y="1241947"/>
                </a:cubicBezTo>
                <a:cubicBezTo>
                  <a:pt x="44806" y="1444389"/>
                  <a:pt x="37982" y="1636594"/>
                  <a:pt x="31158" y="1828800"/>
                </a:cubicBezTo>
              </a:path>
            </a:pathLst>
          </a:custGeom>
          <a:noFill/>
          <a:ln w="28575">
            <a:solidFill>
              <a:srgbClr val="FF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2227"/>
              </p:ext>
            </p:extLst>
          </p:nvPr>
        </p:nvGraphicFramePr>
        <p:xfrm>
          <a:off x="492992" y="4456204"/>
          <a:ext cx="6550471" cy="189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7" name="Equation" r:id="rId14" imgW="4991040" imgH="1447560" progId="Equation.3">
                  <p:embed/>
                </p:oleObj>
              </mc:Choice>
              <mc:Fallback>
                <p:oleObj name="Equation" r:id="rId14" imgW="4991040" imgH="144756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2992" y="4456204"/>
                        <a:ext cx="6550471" cy="1899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3115"/>
              </p:ext>
            </p:extLst>
          </p:nvPr>
        </p:nvGraphicFramePr>
        <p:xfrm>
          <a:off x="7775864" y="4740131"/>
          <a:ext cx="3694113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8" name="Equation" r:id="rId16" imgW="2323800" imgH="838080" progId="Equation.3">
                  <p:embed/>
                </p:oleObj>
              </mc:Choice>
              <mc:Fallback>
                <p:oleObj name="Equation" r:id="rId16" imgW="2323800" imgH="83808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775864" y="4740131"/>
                        <a:ext cx="3694113" cy="1331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51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>
            <a:stCxn id="65" idx="0"/>
          </p:cNvCxnSpPr>
          <p:nvPr/>
        </p:nvCxnSpPr>
        <p:spPr>
          <a:xfrm flipV="1">
            <a:off x="9584595" y="5644729"/>
            <a:ext cx="860397" cy="63235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9" idx="6"/>
          </p:cNvCxnSpPr>
          <p:nvPr/>
        </p:nvCxnSpPr>
        <p:spPr>
          <a:xfrm flipH="1" flipV="1">
            <a:off x="8736536" y="5069951"/>
            <a:ext cx="1815019" cy="56775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740219" y="4467169"/>
            <a:ext cx="1308985" cy="60233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  <a:endCxn id="34" idx="3"/>
          </p:cNvCxnSpPr>
          <p:nvPr/>
        </p:nvCxnSpPr>
        <p:spPr>
          <a:xfrm flipV="1">
            <a:off x="6096000" y="5883803"/>
            <a:ext cx="767597" cy="53065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6547255" y="5254388"/>
            <a:ext cx="417550" cy="46837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03658" y="4602612"/>
            <a:ext cx="1340861" cy="58353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637731" y="4626591"/>
            <a:ext cx="1269242" cy="1760561"/>
          </a:xfrm>
          <a:custGeom>
            <a:avLst/>
            <a:gdLst>
              <a:gd name="connsiteX0" fmla="*/ 0 w 1269242"/>
              <a:gd name="connsiteY0" fmla="*/ 1760561 h 1760561"/>
              <a:gd name="connsiteX1" fmla="*/ 450376 w 1269242"/>
              <a:gd name="connsiteY1" fmla="*/ 1160060 h 1760561"/>
              <a:gd name="connsiteX2" fmla="*/ 818866 w 1269242"/>
              <a:gd name="connsiteY2" fmla="*/ 586854 h 1760561"/>
              <a:gd name="connsiteX3" fmla="*/ 1269242 w 1269242"/>
              <a:gd name="connsiteY3" fmla="*/ 0 h 17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242" h="1760561">
                <a:moveTo>
                  <a:pt x="0" y="1760561"/>
                </a:moveTo>
                <a:cubicBezTo>
                  <a:pt x="156949" y="1558119"/>
                  <a:pt x="313898" y="1355678"/>
                  <a:pt x="450376" y="1160060"/>
                </a:cubicBezTo>
                <a:cubicBezTo>
                  <a:pt x="586854" y="964442"/>
                  <a:pt x="682388" y="780197"/>
                  <a:pt x="818866" y="586854"/>
                </a:cubicBezTo>
                <a:cubicBezTo>
                  <a:pt x="955344" y="393511"/>
                  <a:pt x="1112293" y="196755"/>
                  <a:pt x="1269242" y="0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745480" y="4489221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327978" y="5075185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67448" y="5644729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تحلیل</a:t>
            </a:r>
            <a:r>
              <a:rPr lang="en-US" dirty="0"/>
              <a:t> </a:t>
            </a:r>
            <a:r>
              <a:rPr lang="fa-IR" dirty="0"/>
              <a:t>مودال سازه چند درجه آزاد- مثال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404588"/>
              </p:ext>
            </p:extLst>
          </p:nvPr>
        </p:nvGraphicFramePr>
        <p:xfrm>
          <a:off x="267198" y="365125"/>
          <a:ext cx="25288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1" name="Equation" r:id="rId3" imgW="1473120" imgH="241200" progId="Equation.3">
                  <p:embed/>
                </p:oleObj>
              </mc:Choice>
              <mc:Fallback>
                <p:oleObj name="Equation" r:id="rId3" imgW="1473120" imgH="241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198" y="365125"/>
                        <a:ext cx="2528887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8141" y="1043323"/>
            <a:ext cx="14879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 “1”: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58926"/>
              </p:ext>
            </p:extLst>
          </p:nvPr>
        </p:nvGraphicFramePr>
        <p:xfrm>
          <a:off x="3032245" y="97183"/>
          <a:ext cx="1990132" cy="709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2" name="Equation" r:id="rId5" imgW="1993680" imgH="711000" progId="Equation.3">
                  <p:embed/>
                </p:oleObj>
              </mc:Choice>
              <mc:Fallback>
                <p:oleObj name="Equation" r:id="rId5" imgW="1993680" imgH="711000" progId="Equation.3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2245" y="97183"/>
                        <a:ext cx="1990132" cy="709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603309"/>
              </p:ext>
            </p:extLst>
          </p:nvPr>
        </p:nvGraphicFramePr>
        <p:xfrm>
          <a:off x="374342" y="1741488"/>
          <a:ext cx="3438889" cy="210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3" name="Equation" r:id="rId7" imgW="2692080" imgH="1650960" progId="Equation.3">
                  <p:embed/>
                </p:oleObj>
              </mc:Choice>
              <mc:Fallback>
                <p:oleObj name="Equation" r:id="rId7" imgW="2692080" imgH="165096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4342" y="1741488"/>
                        <a:ext cx="3438889" cy="2107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608092" y="1074766"/>
            <a:ext cx="14879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 “2”: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72110"/>
              </p:ext>
            </p:extLst>
          </p:nvPr>
        </p:nvGraphicFramePr>
        <p:xfrm>
          <a:off x="4332919" y="1930297"/>
          <a:ext cx="3373438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4" name="Equation" r:id="rId9" imgW="2641320" imgH="1422360" progId="Equation.3">
                  <p:embed/>
                </p:oleObj>
              </mc:Choice>
              <mc:Fallback>
                <p:oleObj name="Equation" r:id="rId9" imgW="2641320" imgH="142236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32919" y="1930297"/>
                        <a:ext cx="3373438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8418092" y="1074765"/>
            <a:ext cx="14879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 “3”: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429447"/>
              </p:ext>
            </p:extLst>
          </p:nvPr>
        </p:nvGraphicFramePr>
        <p:xfrm>
          <a:off x="8226046" y="1981433"/>
          <a:ext cx="3714750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5" name="Equation" r:id="rId11" imgW="2908080" imgH="1422360" progId="Equation.3">
                  <p:embed/>
                </p:oleObj>
              </mc:Choice>
              <mc:Fallback>
                <p:oleObj name="Equation" r:id="rId11" imgW="2908080" imgH="142236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26046" y="1981433"/>
                        <a:ext cx="3714750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1473960" y="4473301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73960" y="5076077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73960" y="5644729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605199" y="4604540"/>
            <a:ext cx="0" cy="1809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73960" y="6414454"/>
            <a:ext cx="262478" cy="13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5199" y="5798023"/>
            <a:ext cx="49655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91551" y="5213444"/>
            <a:ext cx="89234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552880" y="4620462"/>
            <a:ext cx="1354093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126326" y="4475573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25158" y="5659764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43312" y="5060150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964761" y="4473301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64761" y="5076077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964761" y="5644729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6096000" y="4604540"/>
            <a:ext cx="0" cy="1809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64761" y="6414454"/>
            <a:ext cx="262478" cy="13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081063" y="5213444"/>
            <a:ext cx="49655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088731" y="5798023"/>
            <a:ext cx="89234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203658" y="4604539"/>
            <a:ext cx="89234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9453356" y="4335931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9453356" y="4938707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453356" y="5507359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9584595" y="4467170"/>
            <a:ext cx="0" cy="1809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9453356" y="6277084"/>
            <a:ext cx="262478" cy="13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289077" y="5506470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9552650" y="5644729"/>
            <a:ext cx="89234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8612573" y="4940985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8689905" y="5069951"/>
            <a:ext cx="89234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9914899" y="4327415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9552650" y="4480709"/>
            <a:ext cx="49655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713737" y="4352686"/>
            <a:ext cx="7104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2.246</a:t>
            </a:r>
          </a:p>
          <a:p>
            <a:endParaRPr lang="en-US" dirty="0"/>
          </a:p>
          <a:p>
            <a:r>
              <a:rPr lang="en-US" dirty="0" smtClean="0"/>
              <a:t>1.802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282473" y="4278780"/>
            <a:ext cx="2186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-0.818</a:t>
            </a:r>
          </a:p>
          <a:p>
            <a:endParaRPr lang="en-US" dirty="0"/>
          </a:p>
          <a:p>
            <a:r>
              <a:rPr lang="en-US" dirty="0" smtClean="0"/>
              <a:t>                         0.45</a:t>
            </a:r>
          </a:p>
          <a:p>
            <a:endParaRPr lang="en-US" dirty="0"/>
          </a:p>
          <a:p>
            <a:r>
              <a:rPr lang="en-US" dirty="0" smtClean="0"/>
              <a:t>                     1  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8796268" y="4245435"/>
            <a:ext cx="21078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0.554</a:t>
            </a:r>
          </a:p>
          <a:p>
            <a:endParaRPr lang="en-US" dirty="0"/>
          </a:p>
          <a:p>
            <a:r>
              <a:rPr lang="en-US" dirty="0" smtClean="0"/>
              <a:t>-1.247</a:t>
            </a:r>
          </a:p>
          <a:p>
            <a:endParaRPr lang="en-US" dirty="0"/>
          </a:p>
          <a:p>
            <a:r>
              <a:rPr lang="en-US" dirty="0" smtClean="0"/>
              <a:t>                  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تحلیل طیفی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2304" y="1076567"/>
            <a:ext cx="3151496" cy="2007827"/>
          </a:xfrm>
        </p:spPr>
        <p:txBody>
          <a:bodyPr/>
          <a:lstStyle/>
          <a:p>
            <a:r>
              <a:rPr lang="fa-IR" dirty="0" smtClean="0"/>
              <a:t>خاصیت تعامد مودها: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161099"/>
              </p:ext>
            </p:extLst>
          </p:nvPr>
        </p:nvGraphicFramePr>
        <p:xfrm>
          <a:off x="8952387" y="1523929"/>
          <a:ext cx="2170539" cy="116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Equation" r:id="rId3" imgW="1041120" imgH="558720" progId="Equation.3">
                  <p:embed/>
                </p:oleObj>
              </mc:Choice>
              <mc:Fallback>
                <p:oleObj name="Equation" r:id="rId3" imgW="104112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52387" y="1523929"/>
                        <a:ext cx="2170539" cy="116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320334"/>
              </p:ext>
            </p:extLst>
          </p:nvPr>
        </p:nvGraphicFramePr>
        <p:xfrm>
          <a:off x="838200" y="1291360"/>
          <a:ext cx="47593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6" name="Equation" r:id="rId5" imgW="2463480" imgH="241200" progId="Equation.3">
                  <p:embed/>
                </p:oleObj>
              </mc:Choice>
              <mc:Fallback>
                <p:oleObj name="Equation" r:id="rId5" imgW="2463480" imgH="2412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1291360"/>
                        <a:ext cx="4759325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655531"/>
              </p:ext>
            </p:extLst>
          </p:nvPr>
        </p:nvGraphicFramePr>
        <p:xfrm>
          <a:off x="838200" y="2080480"/>
          <a:ext cx="564356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" name="Equation" r:id="rId7" imgW="3288960" imgH="482400" progId="Equation.3">
                  <p:embed/>
                </p:oleObj>
              </mc:Choice>
              <mc:Fallback>
                <p:oleObj name="Equation" r:id="rId7" imgW="3288960" imgH="4824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080480"/>
                        <a:ext cx="5643563" cy="82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624210"/>
              </p:ext>
            </p:extLst>
          </p:nvPr>
        </p:nvGraphicFramePr>
        <p:xfrm>
          <a:off x="350837" y="3531756"/>
          <a:ext cx="1149032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" name="Equation" r:id="rId9" imgW="7467480" imgH="1765080" progId="Equation.3">
                  <p:embed/>
                </p:oleObj>
              </mc:Choice>
              <mc:Fallback>
                <p:oleObj name="Equation" r:id="rId9" imgW="7467480" imgH="176508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837" y="3531756"/>
                        <a:ext cx="11490325" cy="2714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63370"/>
              </p:ext>
            </p:extLst>
          </p:nvPr>
        </p:nvGraphicFramePr>
        <p:xfrm>
          <a:off x="5954428" y="4682826"/>
          <a:ext cx="5886734" cy="1634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9" name="Equation" r:id="rId11" imgW="3200400" imgH="888840" progId="Equation.3">
                  <p:embed/>
                </p:oleObj>
              </mc:Choice>
              <mc:Fallback>
                <p:oleObj name="Equation" r:id="rId11" imgW="320040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54428" y="4682826"/>
                        <a:ext cx="5886734" cy="163463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rgbClr val="FFC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98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تحلیل طیفی</a:t>
            </a:r>
            <a:r>
              <a:rPr lang="en-US" dirty="0" smtClean="0"/>
              <a:t>  </a:t>
            </a:r>
            <a:r>
              <a:rPr lang="fa-IR" dirty="0"/>
              <a:t> </a:t>
            </a:r>
            <a:r>
              <a:rPr lang="fa-IR" dirty="0" smtClean="0"/>
              <a:t>تحت اثر زلزله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399335"/>
              </p:ext>
            </p:extLst>
          </p:nvPr>
        </p:nvGraphicFramePr>
        <p:xfrm>
          <a:off x="1129541" y="1073743"/>
          <a:ext cx="1900261" cy="1642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Equation" r:id="rId3" imgW="1498320" imgH="1295280" progId="Equation.3">
                  <p:embed/>
                </p:oleObj>
              </mc:Choice>
              <mc:Fallback>
                <p:oleObj name="Equation" r:id="rId3" imgW="1498320" imgH="129528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9541" y="1073743"/>
                        <a:ext cx="1900261" cy="1642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904742"/>
              </p:ext>
            </p:extLst>
          </p:nvPr>
        </p:nvGraphicFramePr>
        <p:xfrm>
          <a:off x="555757" y="3130358"/>
          <a:ext cx="4675132" cy="3703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7" name="Equation" r:id="rId5" imgW="2857320" imgH="2260440" progId="Equation.3">
                  <p:embed/>
                </p:oleObj>
              </mc:Choice>
              <mc:Fallback>
                <p:oleObj name="Equation" r:id="rId5" imgW="2857320" imgH="22604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757" y="3130358"/>
                        <a:ext cx="4675132" cy="3703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3324" y="3203202"/>
            <a:ext cx="287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ضریب مشارک مودی جرم </a:t>
            </a:r>
            <a:r>
              <a:rPr lang="en-US" dirty="0" smtClean="0"/>
              <a:t>j</a:t>
            </a:r>
            <a:r>
              <a:rPr lang="fa-IR" dirty="0" smtClean="0"/>
              <a:t>ام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3323" y="4059395"/>
            <a:ext cx="287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جرم موثر مودی مود </a:t>
            </a:r>
            <a:r>
              <a:rPr lang="en-US" dirty="0" err="1" smtClean="0"/>
              <a:t>i</a:t>
            </a:r>
            <a:r>
              <a:rPr lang="fa-IR" dirty="0" smtClean="0"/>
              <a:t>ام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29802" y="4858786"/>
            <a:ext cx="287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شتاب ماکزیمم جرم </a:t>
            </a:r>
            <a:r>
              <a:rPr lang="en-US" dirty="0" smtClean="0"/>
              <a:t>j</a:t>
            </a:r>
            <a:r>
              <a:rPr lang="fa-IR" dirty="0" smtClean="0"/>
              <a:t>ام در مود </a:t>
            </a:r>
            <a:r>
              <a:rPr lang="en-US" dirty="0" err="1" smtClean="0"/>
              <a:t>i</a:t>
            </a:r>
            <a:r>
              <a:rPr lang="fa-IR" dirty="0" smtClean="0"/>
              <a:t>ام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452367" y="3767055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452367" y="4369831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52367" y="4938483"/>
            <a:ext cx="262478" cy="262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583606" y="3898294"/>
            <a:ext cx="0" cy="1809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452367" y="5708208"/>
            <a:ext cx="262478" cy="13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64824" y="3898294"/>
            <a:ext cx="587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1176" y="4496967"/>
            <a:ext cx="587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851176" y="5072448"/>
            <a:ext cx="587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19143" y="3631167"/>
            <a:ext cx="887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</a:t>
            </a:r>
            <a:r>
              <a:rPr lang="en-US" dirty="0" err="1" smtClean="0"/>
              <a:t>ni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q</a:t>
            </a:r>
            <a:r>
              <a:rPr lang="en-US" dirty="0" smtClean="0"/>
              <a:t>2i</a:t>
            </a:r>
          </a:p>
          <a:p>
            <a:endParaRPr lang="en-US" dirty="0"/>
          </a:p>
          <a:p>
            <a:r>
              <a:rPr lang="en-US" dirty="0" smtClean="0"/>
              <a:t>q1i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7144947" y="6141493"/>
            <a:ext cx="907232" cy="13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06937" y="6167267"/>
            <a:ext cx="85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Qi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820220"/>
              </p:ext>
            </p:extLst>
          </p:nvPr>
        </p:nvGraphicFramePr>
        <p:xfrm>
          <a:off x="8609344" y="1206343"/>
          <a:ext cx="2916436" cy="5627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8" name="Equation" r:id="rId7" imgW="1498320" imgH="2895480" progId="Equation.3">
                  <p:embed/>
                </p:oleObj>
              </mc:Choice>
              <mc:Fallback>
                <p:oleObj name="Equation" r:id="rId7" imgW="1498320" imgH="2895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09344" y="1206343"/>
                        <a:ext cx="2916436" cy="5627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647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ترکیب مودها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11648" y="1091821"/>
            <a:ext cx="60340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حداقل تعداد مودهای لازم برای انجام انالیز طیفی برابر است با حداکثر مقادیر زیر:</a:t>
            </a:r>
          </a:p>
          <a:p>
            <a:pPr marL="285750" indent="-285750" algn="r" rtl="1">
              <a:buFontTx/>
              <a:buChar char="-"/>
            </a:pPr>
            <a:r>
              <a:rPr lang="fa-IR" dirty="0" smtClean="0">
                <a:cs typeface="B Nazanin" panose="00000400000000000000" pitchFamily="2" charset="-78"/>
              </a:rPr>
              <a:t>3 مود اول سازه</a:t>
            </a:r>
          </a:p>
          <a:p>
            <a:pPr marL="285750" indent="-285750" algn="r" rtl="1">
              <a:buFontTx/>
              <a:buChar char="-"/>
            </a:pPr>
            <a:r>
              <a:rPr lang="fa-IR" dirty="0" smtClean="0">
                <a:cs typeface="B Nazanin" panose="00000400000000000000" pitchFamily="2" charset="-78"/>
              </a:rPr>
              <a:t>تمام مودهایی که زمان تناوب آنها بیش از 0.4 ثانیه</a:t>
            </a:r>
          </a:p>
          <a:p>
            <a:pPr marL="285750" indent="-285750" algn="r" rtl="1">
              <a:buFontTx/>
              <a:buChar char="-"/>
            </a:pPr>
            <a:r>
              <a:rPr lang="fa-IR" dirty="0" smtClean="0">
                <a:cs typeface="B Nazanin" panose="00000400000000000000" pitchFamily="2" charset="-78"/>
              </a:rPr>
              <a:t>تمام مودهایی که مجموع جرم موثر مودی آنها بیش از 90 درصد جرم سازه باشد</a:t>
            </a:r>
          </a:p>
          <a:p>
            <a:pPr marL="285750" indent="-285750" algn="r" rtl="1">
              <a:buFontTx/>
              <a:buChar char="-"/>
            </a:pP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164761"/>
              </p:ext>
            </p:extLst>
          </p:nvPr>
        </p:nvGraphicFramePr>
        <p:xfrm>
          <a:off x="533424" y="3125171"/>
          <a:ext cx="5192712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3" imgW="2654280" imgH="939600" progId="Equation.3">
                  <p:embed/>
                </p:oleObj>
              </mc:Choice>
              <mc:Fallback>
                <p:oleObj name="Equation" r:id="rId3" imgW="26542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24" y="3125171"/>
                        <a:ext cx="5192712" cy="183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924577"/>
              </p:ext>
            </p:extLst>
          </p:nvPr>
        </p:nvGraphicFramePr>
        <p:xfrm>
          <a:off x="6459538" y="3002342"/>
          <a:ext cx="4894262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5" imgW="2501640" imgH="1434960" progId="Equation.3">
                  <p:embed/>
                </p:oleObj>
              </mc:Choice>
              <mc:Fallback>
                <p:oleObj name="Equation" r:id="rId5" imgW="2501640" imgH="143496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59538" y="3002342"/>
                        <a:ext cx="4894262" cy="280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04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87259"/>
            <a:ext cx="2676190" cy="30095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6353" y="4133224"/>
            <a:ext cx="3944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m1=m2=m3=m4=10  ton</a:t>
            </a:r>
          </a:p>
          <a:p>
            <a:r>
              <a:rPr lang="en-US" dirty="0" smtClean="0"/>
              <a:t>k1=k2=k3=k4= 2ton/cm</a:t>
            </a:r>
          </a:p>
          <a:p>
            <a:endParaRPr lang="en-US" dirty="0"/>
          </a:p>
          <a:p>
            <a:r>
              <a:rPr lang="en-US" dirty="0" smtClean="0"/>
              <a:t>A=0.35g     PGA=0.5g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2548" y="1187259"/>
            <a:ext cx="5555628" cy="262070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444574"/>
              </p:ext>
            </p:extLst>
          </p:nvPr>
        </p:nvGraphicFramePr>
        <p:xfrm>
          <a:off x="766353" y="5216525"/>
          <a:ext cx="3494088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5" imgW="2755800" imgH="1295280" progId="Equation.3">
                  <p:embed/>
                </p:oleObj>
              </mc:Choice>
              <mc:Fallback>
                <p:oleObj name="Equation" r:id="rId5" imgW="2755800" imgH="1295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6353" y="5216525"/>
                        <a:ext cx="3494088" cy="164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94494"/>
              </p:ext>
            </p:extLst>
          </p:nvPr>
        </p:nvGraphicFramePr>
        <p:xfrm>
          <a:off x="4681181" y="4288509"/>
          <a:ext cx="5236188" cy="180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7" imgW="2730240" imgH="939600" progId="Equation.3">
                  <p:embed/>
                </p:oleObj>
              </mc:Choice>
              <mc:Fallback>
                <p:oleObj name="Equation" r:id="rId7" imgW="273024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1181" y="4288509"/>
                        <a:ext cx="5236188" cy="1802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4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162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 Nazanin</vt:lpstr>
      <vt:lpstr>B Titr</vt:lpstr>
      <vt:lpstr>B Traffic</vt:lpstr>
      <vt:lpstr>Calibri</vt:lpstr>
      <vt:lpstr>Calibri Light</vt:lpstr>
      <vt:lpstr>Office Theme</vt:lpstr>
      <vt:lpstr>Equation</vt:lpstr>
      <vt:lpstr>اصول مهندسی زلزله</vt:lpstr>
      <vt:lpstr>تحلیل سازه های چند درجه آزاد</vt:lpstr>
      <vt:lpstr>تحلیل سازه های چند درجه آزاد</vt:lpstr>
      <vt:lpstr>تحلیل مودال سازه چند درجه آزاد- مثال</vt:lpstr>
      <vt:lpstr>تحلیل مودال سازه چند درجه آزاد- مثال</vt:lpstr>
      <vt:lpstr>تحلیل طیفی</vt:lpstr>
      <vt:lpstr>تحلیل طیفی   تحت اثر زلزله</vt:lpstr>
      <vt:lpstr>ترکیب مودها</vt:lpstr>
      <vt:lpstr>مثال</vt:lpstr>
      <vt:lpstr>مثال</vt:lpstr>
      <vt:lpstr>مثال</vt:lpstr>
      <vt:lpstr>مثال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اصول مهندسی زلزله</dc:title>
  <dc:creator>Iman Khodakarami</dc:creator>
  <cp:lastModifiedBy>Iman Khodakarami</cp:lastModifiedBy>
  <cp:revision>229</cp:revision>
  <dcterms:created xsi:type="dcterms:W3CDTF">2020-10-31T12:24:13Z</dcterms:created>
  <dcterms:modified xsi:type="dcterms:W3CDTF">2020-12-21T01:24:19Z</dcterms:modified>
</cp:coreProperties>
</file>