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0" r:id="rId1"/>
    <p:sldMasterId id="2147484285" r:id="rId2"/>
  </p:sldMasterIdLst>
  <p:notesMasterIdLst>
    <p:notesMasterId r:id="rId111"/>
  </p:notesMasterIdLst>
  <p:handoutMasterIdLst>
    <p:handoutMasterId r:id="rId112"/>
  </p:handoutMasterIdLst>
  <p:sldIdLst>
    <p:sldId id="259" r:id="rId3"/>
    <p:sldId id="335" r:id="rId4"/>
    <p:sldId id="336" r:id="rId5"/>
    <p:sldId id="346" r:id="rId6"/>
    <p:sldId id="334" r:id="rId7"/>
    <p:sldId id="347" r:id="rId8"/>
    <p:sldId id="352" r:id="rId9"/>
    <p:sldId id="353" r:id="rId10"/>
    <p:sldId id="354" r:id="rId11"/>
    <p:sldId id="355" r:id="rId12"/>
    <p:sldId id="356" r:id="rId13"/>
    <p:sldId id="357" r:id="rId14"/>
    <p:sldId id="358" r:id="rId15"/>
    <p:sldId id="368" r:id="rId16"/>
    <p:sldId id="365" r:id="rId17"/>
    <p:sldId id="366" r:id="rId18"/>
    <p:sldId id="349" r:id="rId19"/>
    <p:sldId id="363" r:id="rId20"/>
    <p:sldId id="364" r:id="rId21"/>
    <p:sldId id="367" r:id="rId22"/>
    <p:sldId id="337" r:id="rId23"/>
    <p:sldId id="338" r:id="rId24"/>
    <p:sldId id="350" r:id="rId25"/>
    <p:sldId id="339" r:id="rId26"/>
    <p:sldId id="340" r:id="rId27"/>
    <p:sldId id="351" r:id="rId28"/>
    <p:sldId id="360" r:id="rId29"/>
    <p:sldId id="361" r:id="rId30"/>
    <p:sldId id="362" r:id="rId31"/>
    <p:sldId id="341" r:id="rId32"/>
    <p:sldId id="344" r:id="rId33"/>
    <p:sldId id="345" r:id="rId34"/>
    <p:sldId id="348" r:id="rId35"/>
    <p:sldId id="342" r:id="rId36"/>
    <p:sldId id="370" r:id="rId37"/>
    <p:sldId id="369" r:id="rId38"/>
    <p:sldId id="371" r:id="rId39"/>
    <p:sldId id="372" r:id="rId40"/>
    <p:sldId id="373" r:id="rId41"/>
    <p:sldId id="374" r:id="rId42"/>
    <p:sldId id="377" r:id="rId43"/>
    <p:sldId id="375" r:id="rId44"/>
    <p:sldId id="376" r:id="rId45"/>
    <p:sldId id="378" r:id="rId46"/>
    <p:sldId id="262" r:id="rId47"/>
    <p:sldId id="263" r:id="rId48"/>
    <p:sldId id="264" r:id="rId49"/>
    <p:sldId id="265" r:id="rId50"/>
    <p:sldId id="267" r:id="rId51"/>
    <p:sldId id="268" r:id="rId52"/>
    <p:sldId id="269" r:id="rId53"/>
    <p:sldId id="271" r:id="rId54"/>
    <p:sldId id="270" r:id="rId55"/>
    <p:sldId id="272" r:id="rId56"/>
    <p:sldId id="274" r:id="rId57"/>
    <p:sldId id="275" r:id="rId58"/>
    <p:sldId id="276" r:id="rId59"/>
    <p:sldId id="278" r:id="rId60"/>
    <p:sldId id="277" r:id="rId61"/>
    <p:sldId id="279" r:id="rId62"/>
    <p:sldId id="280" r:id="rId63"/>
    <p:sldId id="285" r:id="rId64"/>
    <p:sldId id="286" r:id="rId65"/>
    <p:sldId id="282" r:id="rId66"/>
    <p:sldId id="287" r:id="rId67"/>
    <p:sldId id="288" r:id="rId68"/>
    <p:sldId id="284" r:id="rId69"/>
    <p:sldId id="290" r:id="rId70"/>
    <p:sldId id="291" r:id="rId71"/>
    <p:sldId id="292" r:id="rId72"/>
    <p:sldId id="293" r:id="rId73"/>
    <p:sldId id="294" r:id="rId74"/>
    <p:sldId id="296" r:id="rId75"/>
    <p:sldId id="297" r:id="rId76"/>
    <p:sldId id="298" r:id="rId77"/>
    <p:sldId id="299" r:id="rId78"/>
    <p:sldId id="300" r:id="rId79"/>
    <p:sldId id="301" r:id="rId80"/>
    <p:sldId id="302" r:id="rId81"/>
    <p:sldId id="303" r:id="rId82"/>
    <p:sldId id="305" r:id="rId83"/>
    <p:sldId id="306" r:id="rId84"/>
    <p:sldId id="307" r:id="rId85"/>
    <p:sldId id="308" r:id="rId86"/>
    <p:sldId id="309" r:id="rId87"/>
    <p:sldId id="310" r:id="rId88"/>
    <p:sldId id="311" r:id="rId89"/>
    <p:sldId id="312" r:id="rId90"/>
    <p:sldId id="313" r:id="rId91"/>
    <p:sldId id="314" r:id="rId92"/>
    <p:sldId id="315" r:id="rId93"/>
    <p:sldId id="316" r:id="rId94"/>
    <p:sldId id="328" r:id="rId95"/>
    <p:sldId id="329" r:id="rId96"/>
    <p:sldId id="330" r:id="rId97"/>
    <p:sldId id="331" r:id="rId98"/>
    <p:sldId id="317" r:id="rId99"/>
    <p:sldId id="318" r:id="rId100"/>
    <p:sldId id="319" r:id="rId101"/>
    <p:sldId id="320" r:id="rId102"/>
    <p:sldId id="321" r:id="rId103"/>
    <p:sldId id="322" r:id="rId104"/>
    <p:sldId id="323" r:id="rId105"/>
    <p:sldId id="324" r:id="rId106"/>
    <p:sldId id="325" r:id="rId107"/>
    <p:sldId id="326" r:id="rId108"/>
    <p:sldId id="327" r:id="rId109"/>
    <p:sldId id="332" r:id="rId110"/>
  </p:sldIdLst>
  <p:sldSz cx="144002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453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 1" initials="11" lastIdx="1" clrIdx="0">
    <p:extLst>
      <p:ext uri="{19B8F6BF-5375-455C-9EA6-DF929625EA0E}">
        <p15:presenceInfo xmlns:p15="http://schemas.microsoft.com/office/powerpoint/2012/main" userId="2901d1228266f0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73D"/>
    <a:srgbClr val="EA9D72"/>
    <a:srgbClr val="F88552"/>
    <a:srgbClr val="F9976B"/>
    <a:srgbClr val="F7D53D"/>
    <a:srgbClr val="E1ACB7"/>
    <a:srgbClr val="D8B0B5"/>
    <a:srgbClr val="3E5C8A"/>
    <a:srgbClr val="FEF2D0"/>
    <a:srgbClr val="9D8E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68" autoAdjust="0"/>
    <p:restoredTop sz="92652" autoAdjust="0"/>
  </p:normalViewPr>
  <p:slideViewPr>
    <p:cSldViewPr snapToGrid="0">
      <p:cViewPr varScale="1">
        <p:scale>
          <a:sx n="67" d="100"/>
          <a:sy n="67" d="100"/>
        </p:scale>
        <p:origin x="480" y="66"/>
      </p:cViewPr>
      <p:guideLst>
        <p:guide orient="horz" pos="2381"/>
        <p:guide pos="4535"/>
      </p:guideLst>
    </p:cSldViewPr>
  </p:slideViewPr>
  <p:notesTextViewPr>
    <p:cViewPr>
      <p:scale>
        <a:sx n="1" d="1"/>
        <a:sy n="1" d="1"/>
      </p:scale>
      <p:origin x="0" y="0"/>
    </p:cViewPr>
  </p:notesTextViewPr>
  <p:notesViewPr>
    <p:cSldViewPr snapToGrid="0">
      <p:cViewPr varScale="1">
        <p:scale>
          <a:sx n="54" d="100"/>
          <a:sy n="54" d="100"/>
        </p:scale>
        <p:origin x="2820"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ableStyles" Target="tableStyle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handoutMaster" Target="handoutMasters/handout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commentAuthors" Target="commentAuthor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notesMaster" Target="notesMasters/notesMaster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2-14T16:45:33.774" idx="1">
    <p:pos x="10" y="10"/>
    <p:text/>
    <p:extLst>
      <p:ext uri="{C676402C-5697-4E1C-873F-D02D1690AC5C}">
        <p15:threadingInfo xmlns:p15="http://schemas.microsoft.com/office/powerpoint/2012/main" timeZoneBias="-21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2-14T16:45:33.774" idx="1">
    <p:pos x="10" y="10"/>
    <p:text/>
    <p:extLst>
      <p:ext uri="{C676402C-5697-4E1C-873F-D02D1690AC5C}">
        <p15:threadingInfo xmlns:p15="http://schemas.microsoft.com/office/powerpoint/2012/main" timeZoneBias="-21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12-14T16:45:33.774" idx="1">
    <p:pos x="10" y="10"/>
    <p:text/>
    <p:extLst>
      <p:ext uri="{C676402C-5697-4E1C-873F-D02D1690AC5C}">
        <p15:threadingInfo xmlns:p15="http://schemas.microsoft.com/office/powerpoint/2012/main" timeZoneBias="-21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12-14T16:45:33.774" idx="1">
    <p:pos x="10" y="10"/>
    <p:text/>
    <p:extLst>
      <p:ext uri="{C676402C-5697-4E1C-873F-D02D1690AC5C}">
        <p15:threadingInfo xmlns:p15="http://schemas.microsoft.com/office/powerpoint/2012/main" timeZoneBias="-21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a:defRPr sz="1200"/>
            </a:lvl1pPr>
          </a:lstStyle>
          <a:p>
            <a:fld id="{3E7149E1-4BA5-4433-8722-1E6B44694490}" type="datetimeFigureOut">
              <a:rPr lang="fa-IR" smtClean="0"/>
              <a:t>25/04/1441</a:t>
            </a:fld>
            <a:endParaRPr lang="fa-I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a:defRPr sz="1200"/>
            </a:lvl1pPr>
          </a:lstStyle>
          <a:p>
            <a:fld id="{E3472817-4613-411E-A6AA-49CB0A305E4D}" type="slidenum">
              <a:rPr lang="fa-IR" smtClean="0"/>
              <a:t>‹#›</a:t>
            </a:fld>
            <a:endParaRPr lang="fa-IR"/>
          </a:p>
        </p:txBody>
      </p:sp>
    </p:spTree>
    <p:extLst>
      <p:ext uri="{BB962C8B-B14F-4D97-AF65-F5344CB8AC3E}">
        <p14:creationId xmlns:p14="http://schemas.microsoft.com/office/powerpoint/2010/main" val="434068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304D9-59B4-4A8F-B2FF-AA636C9C3174}" type="datetimeFigureOut">
              <a:rPr lang="en-US" smtClean="0"/>
              <a:t>12/22/2019</a:t>
            </a:fld>
            <a:endParaRPr lang="en-US" dirty="0"/>
          </a:p>
        </p:txBody>
      </p:sp>
      <p:sp>
        <p:nvSpPr>
          <p:cNvPr id="4" name="Slide Image Placeholder 3"/>
          <p:cNvSpPr>
            <a:spLocks noGrp="1" noRot="1" noChangeAspect="1"/>
          </p:cNvSpPr>
          <p:nvPr>
            <p:ph type="sldImg" idx="2"/>
          </p:nvPr>
        </p:nvSpPr>
        <p:spPr>
          <a:xfrm>
            <a:off x="490538" y="1143000"/>
            <a:ext cx="58769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7F8318-5193-4DD1-BB47-8376318D9196}" type="slidenum">
              <a:rPr lang="en-US" smtClean="0"/>
              <a:t>‹#›</a:t>
            </a:fld>
            <a:endParaRPr lang="en-US" dirty="0"/>
          </a:p>
        </p:txBody>
      </p:sp>
    </p:spTree>
    <p:extLst>
      <p:ext uri="{BB962C8B-B14F-4D97-AF65-F5344CB8AC3E}">
        <p14:creationId xmlns:p14="http://schemas.microsoft.com/office/powerpoint/2010/main" val="1384060094"/>
      </p:ext>
    </p:extLst>
  </p:cSld>
  <p:clrMap bg1="lt1" tx1="dk1" bg2="lt2" tx2="dk2" accent1="accent1" accent2="accent2" accent3="accent3" accent4="accent4" accent5="accent5" accent6="accent6" hlink="hlink" folHlink="folHlink"/>
  <p:notesStyle>
    <a:lvl1pPr marL="0" algn="l" defTabSz="950336" rtl="0" eaLnBrk="1" latinLnBrk="0" hangingPunct="1">
      <a:defRPr sz="1247" kern="1200">
        <a:solidFill>
          <a:schemeClr val="tx1"/>
        </a:solidFill>
        <a:latin typeface="+mn-lt"/>
        <a:ea typeface="+mn-ea"/>
        <a:cs typeface="+mn-cs"/>
      </a:defRPr>
    </a:lvl1pPr>
    <a:lvl2pPr marL="475168" algn="l" defTabSz="950336" rtl="0" eaLnBrk="1" latinLnBrk="0" hangingPunct="1">
      <a:defRPr sz="1247" kern="1200">
        <a:solidFill>
          <a:schemeClr val="tx1"/>
        </a:solidFill>
        <a:latin typeface="+mn-lt"/>
        <a:ea typeface="+mn-ea"/>
        <a:cs typeface="+mn-cs"/>
      </a:defRPr>
    </a:lvl2pPr>
    <a:lvl3pPr marL="950336" algn="l" defTabSz="950336" rtl="0" eaLnBrk="1" latinLnBrk="0" hangingPunct="1">
      <a:defRPr sz="1247" kern="1200">
        <a:solidFill>
          <a:schemeClr val="tx1"/>
        </a:solidFill>
        <a:latin typeface="+mn-lt"/>
        <a:ea typeface="+mn-ea"/>
        <a:cs typeface="+mn-cs"/>
      </a:defRPr>
    </a:lvl3pPr>
    <a:lvl4pPr marL="1425504" algn="l" defTabSz="950336" rtl="0" eaLnBrk="1" latinLnBrk="0" hangingPunct="1">
      <a:defRPr sz="1247" kern="1200">
        <a:solidFill>
          <a:schemeClr val="tx1"/>
        </a:solidFill>
        <a:latin typeface="+mn-lt"/>
        <a:ea typeface="+mn-ea"/>
        <a:cs typeface="+mn-cs"/>
      </a:defRPr>
    </a:lvl4pPr>
    <a:lvl5pPr marL="1900672" algn="l" defTabSz="950336" rtl="0" eaLnBrk="1" latinLnBrk="0" hangingPunct="1">
      <a:defRPr sz="1247" kern="1200">
        <a:solidFill>
          <a:schemeClr val="tx1"/>
        </a:solidFill>
        <a:latin typeface="+mn-lt"/>
        <a:ea typeface="+mn-ea"/>
        <a:cs typeface="+mn-cs"/>
      </a:defRPr>
    </a:lvl5pPr>
    <a:lvl6pPr marL="2375840" algn="l" defTabSz="950336" rtl="0" eaLnBrk="1" latinLnBrk="0" hangingPunct="1">
      <a:defRPr sz="1247" kern="1200">
        <a:solidFill>
          <a:schemeClr val="tx1"/>
        </a:solidFill>
        <a:latin typeface="+mn-lt"/>
        <a:ea typeface="+mn-ea"/>
        <a:cs typeface="+mn-cs"/>
      </a:defRPr>
    </a:lvl6pPr>
    <a:lvl7pPr marL="2851008" algn="l" defTabSz="950336" rtl="0" eaLnBrk="1" latinLnBrk="0" hangingPunct="1">
      <a:defRPr sz="1247" kern="1200">
        <a:solidFill>
          <a:schemeClr val="tx1"/>
        </a:solidFill>
        <a:latin typeface="+mn-lt"/>
        <a:ea typeface="+mn-ea"/>
        <a:cs typeface="+mn-cs"/>
      </a:defRPr>
    </a:lvl7pPr>
    <a:lvl8pPr marL="3326176" algn="l" defTabSz="950336" rtl="0" eaLnBrk="1" latinLnBrk="0" hangingPunct="1">
      <a:defRPr sz="1247" kern="1200">
        <a:solidFill>
          <a:schemeClr val="tx1"/>
        </a:solidFill>
        <a:latin typeface="+mn-lt"/>
        <a:ea typeface="+mn-ea"/>
        <a:cs typeface="+mn-cs"/>
      </a:defRPr>
    </a:lvl8pPr>
    <a:lvl9pPr marL="3801344" algn="l" defTabSz="950336" rtl="0" eaLnBrk="1" latinLnBrk="0" hangingPunct="1">
      <a:defRPr sz="124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37F8318-5193-4DD1-BB47-8376318D9196}" type="slidenum">
              <a:rPr lang="en-US" smtClean="0"/>
              <a:t>54</a:t>
            </a:fld>
            <a:endParaRPr lang="en-US" dirty="0"/>
          </a:p>
        </p:txBody>
      </p:sp>
    </p:spTree>
    <p:extLst>
      <p:ext uri="{BB962C8B-B14F-4D97-AF65-F5344CB8AC3E}">
        <p14:creationId xmlns:p14="http://schemas.microsoft.com/office/powerpoint/2010/main" val="2931314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00225" y="1236663"/>
            <a:ext cx="10799763" cy="2632075"/>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800225" y="3970338"/>
            <a:ext cx="1079976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0297424-6E3F-458D-9D6B-0A31EBCA9867}" type="datetime1">
              <a:rPr lang="en-US" smtClean="0"/>
              <a:t>12/22/2019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70DDCB-5F4B-4789-B6FC-D8C02CD08942}" type="slidenum">
              <a:rPr lang="fa-IR" smtClean="0"/>
              <a:t>‹#›</a:t>
            </a:fld>
            <a:endParaRPr lang="fa-IR"/>
          </a:p>
        </p:txBody>
      </p:sp>
    </p:spTree>
    <p:extLst>
      <p:ext uri="{BB962C8B-B14F-4D97-AF65-F5344CB8AC3E}">
        <p14:creationId xmlns:p14="http://schemas.microsoft.com/office/powerpoint/2010/main" val="3168889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131C910-556D-4FBA-87C0-9FCD0A91930F}" type="datetime1">
              <a:rPr lang="en-US" smtClean="0"/>
              <a:t>12/22/2019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70DDCB-5F4B-4789-B6FC-D8C02CD08942}" type="slidenum">
              <a:rPr lang="fa-IR" smtClean="0"/>
              <a:t>‹#›</a:t>
            </a:fld>
            <a:endParaRPr lang="fa-IR"/>
          </a:p>
        </p:txBody>
      </p:sp>
    </p:spTree>
    <p:extLst>
      <p:ext uri="{BB962C8B-B14F-4D97-AF65-F5344CB8AC3E}">
        <p14:creationId xmlns:p14="http://schemas.microsoft.com/office/powerpoint/2010/main" val="267805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06050" y="403225"/>
            <a:ext cx="3103563" cy="6405563"/>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990600" y="403225"/>
            <a:ext cx="9163050" cy="64055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2F9DF49-829F-4D22-B006-43E07001422C}" type="datetime1">
              <a:rPr lang="en-US" smtClean="0"/>
              <a:t>12/22/2019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70DDCB-5F4B-4789-B6FC-D8C02CD08942}" type="slidenum">
              <a:rPr lang="fa-IR" smtClean="0"/>
              <a:t>‹#›</a:t>
            </a:fld>
            <a:endParaRPr lang="fa-IR"/>
          </a:p>
        </p:txBody>
      </p:sp>
    </p:spTree>
    <p:extLst>
      <p:ext uri="{BB962C8B-B14F-4D97-AF65-F5344CB8AC3E}">
        <p14:creationId xmlns:p14="http://schemas.microsoft.com/office/powerpoint/2010/main" val="4180324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4201263" y="695491"/>
            <a:ext cx="6183841" cy="5764252"/>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273865" y="1210770"/>
            <a:ext cx="12187288" cy="4844660"/>
          </a:xfrm>
        </p:spPr>
        <p:txBody>
          <a:bodyPr anchor="ctr">
            <a:noAutofit/>
          </a:bodyPr>
          <a:lstStyle>
            <a:lvl1pPr algn="ctr">
              <a:defRPr sz="11023" spc="882" baseline="0"/>
            </a:lvl1pPr>
          </a:lstStyle>
          <a:p>
            <a:r>
              <a:rPr lang="en-US" smtClean="0"/>
              <a:t>Click to edit Master title style</a:t>
            </a:r>
            <a:endParaRPr lang="en-US" dirty="0"/>
          </a:p>
        </p:txBody>
      </p:sp>
      <p:sp>
        <p:nvSpPr>
          <p:cNvPr id="3" name="Subtitle 2"/>
          <p:cNvSpPr>
            <a:spLocks noGrp="1"/>
          </p:cNvSpPr>
          <p:nvPr>
            <p:ph type="subTitle" idx="1"/>
          </p:nvPr>
        </p:nvSpPr>
        <p:spPr>
          <a:xfrm>
            <a:off x="2616234" y="6590957"/>
            <a:ext cx="9502550" cy="818225"/>
          </a:xfrm>
        </p:spPr>
        <p:txBody>
          <a:bodyPr anchor="t">
            <a:normAutofit/>
          </a:bodyPr>
          <a:lstStyle>
            <a:lvl1pPr marL="0" indent="0" algn="ctr">
              <a:lnSpc>
                <a:spcPct val="100000"/>
              </a:lnSpc>
              <a:buNone/>
              <a:defRPr sz="2205" b="1" i="0" cap="all" spc="441" baseline="0">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smtClean="0"/>
              <a:t>Click to edit Master subtitle style</a:t>
            </a:r>
            <a:endParaRPr lang="en-US" dirty="0"/>
          </a:p>
        </p:txBody>
      </p:sp>
      <p:sp>
        <p:nvSpPr>
          <p:cNvPr id="4" name="Date Placeholder 3"/>
          <p:cNvSpPr>
            <a:spLocks noGrp="1"/>
          </p:cNvSpPr>
          <p:nvPr>
            <p:ph type="dt" sz="half" idx="10"/>
          </p:nvPr>
        </p:nvSpPr>
        <p:spPr>
          <a:xfrm>
            <a:off x="1273865" y="7028005"/>
            <a:ext cx="2751681" cy="384115"/>
          </a:xfrm>
        </p:spPr>
        <p:txBody>
          <a:bodyPr/>
          <a:lstStyle>
            <a:lvl1pPr>
              <a:defRPr baseline="0">
                <a:solidFill>
                  <a:schemeClr val="accent1">
                    <a:lumMod val="50000"/>
                  </a:schemeClr>
                </a:solidFill>
              </a:defRPr>
            </a:lvl1pPr>
          </a:lstStyle>
          <a:p>
            <a:fld id="{14B3CA53-5F34-4B09-A4C9-3B8A6501DE5C}" type="datetime1">
              <a:rPr lang="en-US" smtClean="0"/>
              <a:t>12/22/2019</a:t>
            </a:fld>
            <a:endParaRPr lang="en-US" dirty="0"/>
          </a:p>
        </p:txBody>
      </p:sp>
      <p:sp>
        <p:nvSpPr>
          <p:cNvPr id="5" name="Footer Placeholder 4"/>
          <p:cNvSpPr>
            <a:spLocks noGrp="1"/>
          </p:cNvSpPr>
          <p:nvPr>
            <p:ph type="ftr" sz="quarter" idx="11"/>
          </p:nvPr>
        </p:nvSpPr>
        <p:spPr>
          <a:xfrm>
            <a:off x="4937473" y="7028005"/>
            <a:ext cx="4860072" cy="38117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10709472" y="7028005"/>
            <a:ext cx="2751682" cy="381176"/>
          </a:xfrm>
        </p:spPr>
        <p:txBody>
          <a:bodyPr/>
          <a:lstStyle>
            <a:lvl1pPr>
              <a:defRPr baseline="0">
                <a:solidFill>
                  <a:schemeClr val="accent1">
                    <a:lumMod val="50000"/>
                  </a:schemeClr>
                </a:solidFill>
              </a:defRPr>
            </a:lvl1pPr>
          </a:lstStyle>
          <a:p>
            <a:fld id="{09D84461-DD0A-440A-AEC5-A4A968A8725A}" type="slidenum">
              <a:rPr lang="en-US" smtClean="0"/>
              <a:t>‹#›</a:t>
            </a:fld>
            <a:endParaRPr lang="en-US" dirty="0"/>
          </a:p>
        </p:txBody>
      </p:sp>
      <p:sp>
        <p:nvSpPr>
          <p:cNvPr id="13" name="Rectangle 12" title="left edge border"/>
          <p:cNvSpPr/>
          <p:nvPr/>
        </p:nvSpPr>
        <p:spPr>
          <a:xfrm>
            <a:off x="0" y="0"/>
            <a:ext cx="334805" cy="7559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6164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16C951-D4C0-4226-B0EB-D21E38E5584B}" type="datetime1">
              <a:rPr lang="en-US" smtClean="0"/>
              <a:t>12/22/2019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D84461-DD0A-440A-AEC5-A4A968A8725A}" type="slidenum">
              <a:rPr lang="en-US" smtClean="0"/>
              <a:t>‹#›</a:t>
            </a:fld>
            <a:endParaRPr lang="en-US" dirty="0"/>
          </a:p>
        </p:txBody>
      </p:sp>
    </p:spTree>
    <p:extLst>
      <p:ext uri="{BB962C8B-B14F-4D97-AF65-F5344CB8AC3E}">
        <p14:creationId xmlns:p14="http://schemas.microsoft.com/office/powerpoint/2010/main" val="153074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30288" y="1183763"/>
            <a:ext cx="9669912" cy="4480499"/>
          </a:xfrm>
        </p:spPr>
        <p:txBody>
          <a:bodyPr anchor="b">
            <a:normAutofit/>
          </a:bodyPr>
          <a:lstStyle>
            <a:lvl1pPr>
              <a:defRPr sz="9259" spc="882"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30289" y="5687704"/>
            <a:ext cx="8288494" cy="1048450"/>
          </a:xfrm>
        </p:spPr>
        <p:txBody>
          <a:bodyPr>
            <a:normAutofit/>
          </a:bodyPr>
          <a:lstStyle>
            <a:lvl1pPr marL="0" indent="0">
              <a:lnSpc>
                <a:spcPct val="100000"/>
              </a:lnSpc>
              <a:buNone/>
              <a:defRPr sz="2205" b="1" i="0" cap="all" spc="441" baseline="0">
                <a:solidFill>
                  <a:schemeClr val="accent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822749" y="7028005"/>
            <a:ext cx="1764530" cy="384115"/>
          </a:xfrm>
        </p:spPr>
        <p:txBody>
          <a:bodyPr/>
          <a:lstStyle>
            <a:lvl1pPr>
              <a:defRPr baseline="0">
                <a:solidFill>
                  <a:schemeClr val="tx2"/>
                </a:solidFill>
              </a:defRPr>
            </a:lvl1pPr>
          </a:lstStyle>
          <a:p>
            <a:fld id="{3820128A-E76A-48DB-B306-52257EE9D599}" type="datetime1">
              <a:rPr lang="en-US" smtClean="0"/>
              <a:t>12/22/2019</a:t>
            </a:fld>
            <a:endParaRPr lang="en-US" dirty="0"/>
          </a:p>
        </p:txBody>
      </p:sp>
      <p:sp>
        <p:nvSpPr>
          <p:cNvPr id="5" name="Footer Placeholder 4"/>
          <p:cNvSpPr>
            <a:spLocks noGrp="1"/>
          </p:cNvSpPr>
          <p:nvPr>
            <p:ph type="ftr" sz="quarter" idx="11"/>
          </p:nvPr>
        </p:nvSpPr>
        <p:spPr>
          <a:xfrm>
            <a:off x="6235207" y="7028005"/>
            <a:ext cx="4860072" cy="38117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11743206" y="7028005"/>
            <a:ext cx="1756994" cy="381176"/>
          </a:xfrm>
        </p:spPr>
        <p:txBody>
          <a:bodyPr/>
          <a:lstStyle>
            <a:lvl1pPr>
              <a:defRPr baseline="0">
                <a:solidFill>
                  <a:schemeClr val="tx2"/>
                </a:solidFill>
              </a:defRPr>
            </a:lvl1pPr>
          </a:lstStyle>
          <a:p>
            <a:fld id="{09D84461-DD0A-440A-AEC5-A4A968A8725A}" type="slidenum">
              <a:rPr lang="en-US" smtClean="0"/>
              <a:t>‹#›</a:t>
            </a:fld>
            <a:endParaRPr lang="en-US" dirty="0"/>
          </a:p>
        </p:txBody>
      </p:sp>
      <p:grpSp>
        <p:nvGrpSpPr>
          <p:cNvPr id="7" name="Group 6" title="left scallop shape"/>
          <p:cNvGrpSpPr/>
          <p:nvPr/>
        </p:nvGrpSpPr>
        <p:grpSpPr>
          <a:xfrm>
            <a:off x="0" y="0"/>
            <a:ext cx="3324425" cy="7559675"/>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5184598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5022" y="2519892"/>
            <a:ext cx="5670084" cy="39898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51844" y="2519892"/>
            <a:ext cx="5670084" cy="39898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C8522D-01F5-480B-9873-5941620D5DDB}" type="datetime1">
              <a:rPr lang="en-US" smtClean="0"/>
              <a:t>12/22/2019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D84461-DD0A-440A-AEC5-A4A968A8725A}" type="slidenum">
              <a:rPr lang="en-US" smtClean="0"/>
              <a:t>‹#›</a:t>
            </a:fld>
            <a:endParaRPr lang="en-US" dirty="0"/>
          </a:p>
        </p:txBody>
      </p:sp>
    </p:spTree>
    <p:extLst>
      <p:ext uri="{BB962C8B-B14F-4D97-AF65-F5344CB8AC3E}">
        <p14:creationId xmlns:p14="http://schemas.microsoft.com/office/powerpoint/2010/main" val="189875878"/>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9622" y="419982"/>
            <a:ext cx="12015178" cy="164632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78382" y="2424689"/>
            <a:ext cx="5670084" cy="697246"/>
          </a:xfrm>
        </p:spPr>
        <p:txBody>
          <a:bodyPr anchor="b">
            <a:noAutofit/>
          </a:bodyPr>
          <a:lstStyle>
            <a:lvl1pPr marL="0" indent="0">
              <a:lnSpc>
                <a:spcPct val="100000"/>
              </a:lnSpc>
              <a:buNone/>
              <a:defRPr sz="2094" b="1" cap="all" spc="220" baseline="0">
                <a:solidFill>
                  <a:schemeClr val="tx2"/>
                </a:solidFill>
              </a:defRPr>
            </a:lvl1pPr>
            <a:lvl2pPr marL="503972" indent="0">
              <a:buNone/>
              <a:defRPr sz="2094"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Edit Master text styles</a:t>
            </a:r>
          </a:p>
        </p:txBody>
      </p:sp>
      <p:sp>
        <p:nvSpPr>
          <p:cNvPr id="4" name="Content Placeholder 3"/>
          <p:cNvSpPr>
            <a:spLocks noGrp="1"/>
          </p:cNvSpPr>
          <p:nvPr>
            <p:ph sz="half" idx="2"/>
          </p:nvPr>
        </p:nvSpPr>
        <p:spPr>
          <a:xfrm>
            <a:off x="1485022" y="3206746"/>
            <a:ext cx="5670084" cy="330297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35388" y="2424689"/>
            <a:ext cx="5670084" cy="697246"/>
          </a:xfrm>
        </p:spPr>
        <p:txBody>
          <a:bodyPr anchor="b">
            <a:noAutofit/>
          </a:bodyPr>
          <a:lstStyle>
            <a:lvl1pPr marL="0" indent="0">
              <a:lnSpc>
                <a:spcPct val="100000"/>
              </a:lnSpc>
              <a:buNone/>
              <a:defRPr sz="2094" b="1" cap="all" spc="220" baseline="0">
                <a:solidFill>
                  <a:schemeClr val="tx2"/>
                </a:solidFill>
              </a:defRPr>
            </a:lvl1pPr>
            <a:lvl2pPr marL="503972" indent="0">
              <a:buNone/>
              <a:defRPr sz="2094"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Edit Master text styles</a:t>
            </a:r>
          </a:p>
        </p:txBody>
      </p:sp>
      <p:sp>
        <p:nvSpPr>
          <p:cNvPr id="6" name="Content Placeholder 5"/>
          <p:cNvSpPr>
            <a:spLocks noGrp="1"/>
          </p:cNvSpPr>
          <p:nvPr>
            <p:ph sz="quarter" idx="4"/>
          </p:nvPr>
        </p:nvSpPr>
        <p:spPr>
          <a:xfrm>
            <a:off x="7835388" y="3206746"/>
            <a:ext cx="5670084" cy="330297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C6247B-AE06-402D-9B0E-EBE4BFA5B06C}" type="datetime1">
              <a:rPr lang="en-US" smtClean="0"/>
              <a:t>12/22/2019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9D84461-DD0A-440A-AEC5-A4A968A8725A}" type="slidenum">
              <a:rPr lang="en-US" smtClean="0"/>
              <a:t>‹#›</a:t>
            </a:fld>
            <a:endParaRPr lang="en-US" dirty="0"/>
          </a:p>
        </p:txBody>
      </p:sp>
    </p:spTree>
    <p:extLst>
      <p:ext uri="{BB962C8B-B14F-4D97-AF65-F5344CB8AC3E}">
        <p14:creationId xmlns:p14="http://schemas.microsoft.com/office/powerpoint/2010/main" val="1151072326"/>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5420AF-A2DE-4D94-B679-0FAD835808FC}" type="datetime1">
              <a:rPr lang="en-US" smtClean="0"/>
              <a:t>12/22/2019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9D84461-DD0A-440A-AEC5-A4A968A8725A}" type="slidenum">
              <a:rPr lang="en-US" smtClean="0"/>
              <a:t>‹#›</a:t>
            </a:fld>
            <a:endParaRPr lang="en-US" dirty="0"/>
          </a:p>
        </p:txBody>
      </p:sp>
    </p:spTree>
    <p:extLst>
      <p:ext uri="{BB962C8B-B14F-4D97-AF65-F5344CB8AC3E}">
        <p14:creationId xmlns:p14="http://schemas.microsoft.com/office/powerpoint/2010/main" val="1953765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223B7-5DC1-4E92-AF40-CE00034529E5}" type="datetime1">
              <a:rPr lang="en-US" smtClean="0"/>
              <a:t>12/22/2019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D84461-DD0A-440A-AEC5-A4A968A8725A}" type="slidenum">
              <a:rPr lang="en-US" smtClean="0"/>
              <a:t>‹#›</a:t>
            </a:fld>
            <a:endParaRPr lang="en-US" dirty="0"/>
          </a:p>
        </p:txBody>
      </p:sp>
    </p:spTree>
    <p:extLst>
      <p:ext uri="{BB962C8B-B14F-4D97-AF65-F5344CB8AC3E}">
        <p14:creationId xmlns:p14="http://schemas.microsoft.com/office/powerpoint/2010/main" val="2704147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8728254" y="0"/>
            <a:ext cx="5671959" cy="7559675"/>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9848041" y="503978"/>
            <a:ext cx="3652158" cy="1319108"/>
          </a:xfrm>
        </p:spPr>
        <p:txBody>
          <a:bodyPr anchor="b">
            <a:normAutofit/>
          </a:bodyPr>
          <a:lstStyle>
            <a:lvl1pPr>
              <a:lnSpc>
                <a:spcPct val="100000"/>
              </a:lnSpc>
              <a:defRPr sz="2094" b="1" i="0" cap="all" spc="331"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903617" y="1014545"/>
            <a:ext cx="7273830" cy="5495176"/>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848042" y="1919500"/>
            <a:ext cx="3652158" cy="4590220"/>
          </a:xfrm>
        </p:spPr>
        <p:txBody>
          <a:bodyPr/>
          <a:lstStyle>
            <a:lvl1pPr marL="0" indent="0">
              <a:lnSpc>
                <a:spcPct val="120000"/>
              </a:lnSpc>
              <a:spcBef>
                <a:spcPts val="1323"/>
              </a:spcBef>
              <a:buNone/>
              <a:defRPr sz="1764" baseline="0">
                <a:solidFill>
                  <a:schemeClr val="bg2"/>
                </a:solidFill>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Edit Master text styles</a:t>
            </a:r>
          </a:p>
        </p:txBody>
      </p:sp>
      <p:sp>
        <p:nvSpPr>
          <p:cNvPr id="5" name="Date Placeholder 4"/>
          <p:cNvSpPr>
            <a:spLocks noGrp="1"/>
          </p:cNvSpPr>
          <p:nvPr>
            <p:ph type="dt" sz="half" idx="10"/>
          </p:nvPr>
        </p:nvSpPr>
        <p:spPr>
          <a:xfrm>
            <a:off x="903618" y="7028005"/>
            <a:ext cx="1456740" cy="384115"/>
          </a:xfrm>
        </p:spPr>
        <p:txBody>
          <a:bodyPr/>
          <a:lstStyle/>
          <a:p>
            <a:fld id="{2DD5D251-4653-4DF0-BE17-9B0F6CAE01A0}" type="datetime1">
              <a:rPr lang="en-US" smtClean="0"/>
              <a:t>12/22/2019</a:t>
            </a:fld>
            <a:endParaRPr lang="en-US" dirty="0"/>
          </a:p>
        </p:txBody>
      </p:sp>
      <p:sp>
        <p:nvSpPr>
          <p:cNvPr id="6" name="Footer Placeholder 5"/>
          <p:cNvSpPr>
            <a:spLocks noGrp="1"/>
          </p:cNvSpPr>
          <p:nvPr>
            <p:ph type="ftr" sz="quarter" idx="11"/>
          </p:nvPr>
        </p:nvSpPr>
        <p:spPr>
          <a:xfrm>
            <a:off x="2484628" y="7028005"/>
            <a:ext cx="4112871" cy="381176"/>
          </a:xfrm>
        </p:spPr>
        <p:txBody>
          <a:bodyPr/>
          <a:lstStyle/>
          <a:p>
            <a:endParaRPr lang="en-US" dirty="0"/>
          </a:p>
        </p:txBody>
      </p:sp>
      <p:sp>
        <p:nvSpPr>
          <p:cNvPr id="7" name="Slide Number Placeholder 6"/>
          <p:cNvSpPr>
            <a:spLocks noGrp="1"/>
          </p:cNvSpPr>
          <p:nvPr>
            <p:ph type="sldNum" sz="quarter" idx="12"/>
          </p:nvPr>
        </p:nvSpPr>
        <p:spPr>
          <a:xfrm>
            <a:off x="6721770" y="7028005"/>
            <a:ext cx="1455678" cy="381176"/>
          </a:xfrm>
        </p:spPr>
        <p:txBody>
          <a:bodyPr/>
          <a:lstStyle/>
          <a:p>
            <a:fld id="{09D84461-DD0A-440A-AEC5-A4A968A8725A}" type="slidenum">
              <a:rPr lang="en-US" smtClean="0"/>
              <a:t>‹#›</a:t>
            </a:fld>
            <a:endParaRPr lang="en-US" dirty="0"/>
          </a:p>
        </p:txBody>
      </p:sp>
      <p:sp>
        <p:nvSpPr>
          <p:cNvPr id="8" name="Rectangle 7" title="left edge border"/>
          <p:cNvSpPr/>
          <p:nvPr/>
        </p:nvSpPr>
        <p:spPr>
          <a:xfrm>
            <a:off x="0" y="0"/>
            <a:ext cx="334805"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99919984"/>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C640332-C4F7-459A-AA9E-FC33D1977D1C}" type="datetime1">
              <a:rPr lang="en-US" smtClean="0"/>
              <a:t>12/22/2019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70DDCB-5F4B-4789-B6FC-D8C02CD08942}" type="slidenum">
              <a:rPr lang="fa-IR" smtClean="0"/>
              <a:t>‹#›</a:t>
            </a:fld>
            <a:endParaRPr lang="fa-IR"/>
          </a:p>
        </p:txBody>
      </p:sp>
    </p:spTree>
    <p:extLst>
      <p:ext uri="{BB962C8B-B14F-4D97-AF65-F5344CB8AC3E}">
        <p14:creationId xmlns:p14="http://schemas.microsoft.com/office/powerpoint/2010/main" val="4245823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34806" y="1"/>
            <a:ext cx="8687827" cy="7559674"/>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smtClean="0"/>
              <a:t>Click icon to add picture</a:t>
            </a:r>
            <a:endParaRPr lang="en-US" dirty="0"/>
          </a:p>
        </p:txBody>
      </p:sp>
      <p:sp>
        <p:nvSpPr>
          <p:cNvPr id="11" name="Freeform 11" title="right scallop background shape"/>
          <p:cNvSpPr/>
          <p:nvPr/>
        </p:nvSpPr>
        <p:spPr bwMode="auto">
          <a:xfrm>
            <a:off x="8728254" y="0"/>
            <a:ext cx="5671959" cy="7559675"/>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334805"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848039" y="503978"/>
            <a:ext cx="3652161" cy="1319107"/>
          </a:xfrm>
        </p:spPr>
        <p:txBody>
          <a:bodyPr anchor="b">
            <a:normAutofit/>
          </a:bodyPr>
          <a:lstStyle>
            <a:lvl1pPr>
              <a:lnSpc>
                <a:spcPct val="100000"/>
              </a:lnSpc>
              <a:defRPr sz="2094" b="1" i="0" spc="331"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9848039" y="1919500"/>
            <a:ext cx="3652161" cy="4590220"/>
          </a:xfrm>
        </p:spPr>
        <p:txBody>
          <a:bodyPr/>
          <a:lstStyle>
            <a:lvl1pPr marL="0" indent="0">
              <a:lnSpc>
                <a:spcPct val="120000"/>
              </a:lnSpc>
              <a:spcBef>
                <a:spcPts val="1323"/>
              </a:spcBef>
              <a:buNone/>
              <a:defRPr sz="1764" baseline="0">
                <a:solidFill>
                  <a:schemeClr val="bg2"/>
                </a:solidFill>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Edit Master text styles</a:t>
            </a:r>
          </a:p>
        </p:txBody>
      </p:sp>
      <p:sp>
        <p:nvSpPr>
          <p:cNvPr id="5" name="Date Placeholder 4"/>
          <p:cNvSpPr>
            <a:spLocks noGrp="1"/>
          </p:cNvSpPr>
          <p:nvPr>
            <p:ph type="dt" sz="half" idx="10"/>
          </p:nvPr>
        </p:nvSpPr>
        <p:spPr>
          <a:xfrm>
            <a:off x="904679" y="7028005"/>
            <a:ext cx="1455678" cy="384115"/>
          </a:xfrm>
        </p:spPr>
        <p:txBody>
          <a:bodyPr/>
          <a:lstStyle/>
          <a:p>
            <a:fld id="{9E2AE587-91BB-442A-87B6-D303464C90A2}" type="datetime1">
              <a:rPr lang="en-US" smtClean="0"/>
              <a:t>12/22/2019</a:t>
            </a:fld>
            <a:endParaRPr lang="en-US" dirty="0"/>
          </a:p>
        </p:txBody>
      </p:sp>
      <p:sp>
        <p:nvSpPr>
          <p:cNvPr id="6" name="Footer Placeholder 5"/>
          <p:cNvSpPr>
            <a:spLocks noGrp="1"/>
          </p:cNvSpPr>
          <p:nvPr>
            <p:ph type="ftr" sz="quarter" idx="11"/>
          </p:nvPr>
        </p:nvSpPr>
        <p:spPr>
          <a:xfrm>
            <a:off x="2484629" y="7028005"/>
            <a:ext cx="4112869" cy="381176"/>
          </a:xfrm>
        </p:spPr>
        <p:txBody>
          <a:bodyPr/>
          <a:lstStyle/>
          <a:p>
            <a:endParaRPr lang="en-US" dirty="0"/>
          </a:p>
        </p:txBody>
      </p:sp>
      <p:sp>
        <p:nvSpPr>
          <p:cNvPr id="7" name="Slide Number Placeholder 6"/>
          <p:cNvSpPr>
            <a:spLocks noGrp="1"/>
          </p:cNvSpPr>
          <p:nvPr>
            <p:ph type="sldNum" sz="quarter" idx="12"/>
          </p:nvPr>
        </p:nvSpPr>
        <p:spPr>
          <a:xfrm>
            <a:off x="6717699" y="7028005"/>
            <a:ext cx="1458022" cy="381176"/>
          </a:xfrm>
        </p:spPr>
        <p:txBody>
          <a:bodyPr/>
          <a:lstStyle/>
          <a:p>
            <a:fld id="{09D84461-DD0A-440A-AEC5-A4A968A8725A}" type="slidenum">
              <a:rPr lang="en-US" smtClean="0"/>
              <a:t>‹#›</a:t>
            </a:fld>
            <a:endParaRPr lang="en-US" dirty="0"/>
          </a:p>
        </p:txBody>
      </p:sp>
    </p:spTree>
    <p:extLst>
      <p:ext uri="{BB962C8B-B14F-4D97-AF65-F5344CB8AC3E}">
        <p14:creationId xmlns:p14="http://schemas.microsoft.com/office/powerpoint/2010/main" val="160727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D9AB3E-B0A1-4D54-853A-FC37621C88C7}" type="datetime1">
              <a:rPr lang="en-US" smtClean="0"/>
              <a:t>12/22/2019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D84461-DD0A-440A-AEC5-A4A968A8725A}" type="slidenum">
              <a:rPr lang="en-US" smtClean="0"/>
              <a:t>‹#›</a:t>
            </a:fld>
            <a:endParaRPr lang="en-US" dirty="0"/>
          </a:p>
        </p:txBody>
      </p:sp>
    </p:spTree>
    <p:extLst>
      <p:ext uri="{BB962C8B-B14F-4D97-AF65-F5344CB8AC3E}">
        <p14:creationId xmlns:p14="http://schemas.microsoft.com/office/powerpoint/2010/main" val="605215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89531" y="421510"/>
            <a:ext cx="1762387" cy="617340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5022" y="421509"/>
            <a:ext cx="9912649" cy="617340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7B3EC2-240A-42CF-B417-69B7B6567FBF}" type="datetime1">
              <a:rPr lang="en-US" smtClean="0"/>
              <a:t>12/22/2019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D84461-DD0A-440A-AEC5-A4A968A8725A}" type="slidenum">
              <a:rPr lang="en-US" smtClean="0"/>
              <a:t>‹#›</a:t>
            </a:fld>
            <a:endParaRPr lang="en-US" dirty="0"/>
          </a:p>
        </p:txBody>
      </p:sp>
    </p:spTree>
    <p:extLst>
      <p:ext uri="{BB962C8B-B14F-4D97-AF65-F5344CB8AC3E}">
        <p14:creationId xmlns:p14="http://schemas.microsoft.com/office/powerpoint/2010/main" val="4117451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1ADC6-8263-44B1-92F0-A43B19A21459}" type="datetime1">
              <a:rPr lang="en-US" smtClean="0"/>
              <a:t>12/22/2019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D84461-DD0A-440A-AEC5-A4A968A8725A}"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fa-IR"/>
          </a:p>
        </p:txBody>
      </p:sp>
    </p:spTree>
    <p:extLst>
      <p:ext uri="{BB962C8B-B14F-4D97-AF65-F5344CB8AC3E}">
        <p14:creationId xmlns:p14="http://schemas.microsoft.com/office/powerpoint/2010/main" val="319144734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C771A-12A7-410B-BBA2-A5A7C1D8D432}" type="datetime1">
              <a:rPr lang="en-US" smtClean="0"/>
              <a:t>12/22/2019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D84461-DD0A-440A-AEC5-A4A968A8725A}"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fa-IR"/>
          </a:p>
        </p:txBody>
      </p:sp>
    </p:spTree>
    <p:extLst>
      <p:ext uri="{BB962C8B-B14F-4D97-AF65-F5344CB8AC3E}">
        <p14:creationId xmlns:p14="http://schemas.microsoft.com/office/powerpoint/2010/main" val="23782403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B6143-4BDB-42F5-A565-21A582C66AED}" type="datetime1">
              <a:rPr lang="en-US" smtClean="0"/>
              <a:t>12/22/2019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D84461-DD0A-440A-AEC5-A4A968A8725A}"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fa-IR"/>
          </a:p>
        </p:txBody>
      </p:sp>
    </p:spTree>
    <p:extLst>
      <p:ext uri="{BB962C8B-B14F-4D97-AF65-F5344CB8AC3E}">
        <p14:creationId xmlns:p14="http://schemas.microsoft.com/office/powerpoint/2010/main" val="15970325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2663" y="1884363"/>
            <a:ext cx="12420600" cy="31448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982663" y="5059363"/>
            <a:ext cx="12420600"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F8CC2F-6916-4973-97C7-C6E5985EE9B9}" type="datetime1">
              <a:rPr lang="en-US" smtClean="0"/>
              <a:t>12/22/2019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870DDCB-5F4B-4789-B6FC-D8C02CD08942}" type="slidenum">
              <a:rPr lang="fa-IR" smtClean="0"/>
              <a:t>‹#›</a:t>
            </a:fld>
            <a:endParaRPr lang="fa-IR"/>
          </a:p>
        </p:txBody>
      </p:sp>
    </p:spTree>
    <p:extLst>
      <p:ext uri="{BB962C8B-B14F-4D97-AF65-F5344CB8AC3E}">
        <p14:creationId xmlns:p14="http://schemas.microsoft.com/office/powerpoint/2010/main" val="2110800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990600" y="2012950"/>
            <a:ext cx="6132513" cy="47958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7275513" y="2012950"/>
            <a:ext cx="6134100" cy="47958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E5A84A67-D8F7-4CA5-82F2-8B6C9A7557A9}" type="datetime1">
              <a:rPr lang="en-US" smtClean="0"/>
              <a:t>12/22/2019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870DDCB-5F4B-4789-B6FC-D8C02CD08942}" type="slidenum">
              <a:rPr lang="fa-IR" smtClean="0"/>
              <a:t>‹#›</a:t>
            </a:fld>
            <a:endParaRPr lang="fa-IR"/>
          </a:p>
        </p:txBody>
      </p:sp>
    </p:spTree>
    <p:extLst>
      <p:ext uri="{BB962C8B-B14F-4D97-AF65-F5344CB8AC3E}">
        <p14:creationId xmlns:p14="http://schemas.microsoft.com/office/powerpoint/2010/main" val="93501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2188" y="403225"/>
            <a:ext cx="12420600" cy="1460500"/>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992188" y="1852613"/>
            <a:ext cx="6091237"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92188" y="2760663"/>
            <a:ext cx="6091237" cy="40624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7289800" y="1852613"/>
            <a:ext cx="6122988"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289800" y="2760663"/>
            <a:ext cx="6122988" cy="40624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947ED73-8A00-4030-8541-7EE6C9C96F73}" type="datetime1">
              <a:rPr lang="en-US" smtClean="0"/>
              <a:t>12/22/2019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870DDCB-5F4B-4789-B6FC-D8C02CD08942}" type="slidenum">
              <a:rPr lang="fa-IR" smtClean="0"/>
              <a:t>‹#›</a:t>
            </a:fld>
            <a:endParaRPr lang="fa-IR"/>
          </a:p>
        </p:txBody>
      </p:sp>
    </p:spTree>
    <p:extLst>
      <p:ext uri="{BB962C8B-B14F-4D97-AF65-F5344CB8AC3E}">
        <p14:creationId xmlns:p14="http://schemas.microsoft.com/office/powerpoint/2010/main" val="24318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338603C-AEDC-469D-A05B-727A15158CA5}" type="datetime1">
              <a:rPr lang="en-US" smtClean="0"/>
              <a:t>12/22/2019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870DDCB-5F4B-4789-B6FC-D8C02CD08942}" type="slidenum">
              <a:rPr lang="fa-IR" smtClean="0"/>
              <a:t>‹#›</a:t>
            </a:fld>
            <a:endParaRPr lang="fa-IR"/>
          </a:p>
        </p:txBody>
      </p:sp>
    </p:spTree>
    <p:extLst>
      <p:ext uri="{BB962C8B-B14F-4D97-AF65-F5344CB8AC3E}">
        <p14:creationId xmlns:p14="http://schemas.microsoft.com/office/powerpoint/2010/main" val="3579113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47ADFF-EB4A-41FE-A70B-D759A5F642D7}" type="datetime1">
              <a:rPr lang="en-US" smtClean="0"/>
              <a:t>12/22/2019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870DDCB-5F4B-4789-B6FC-D8C02CD08942}" type="slidenum">
              <a:rPr lang="fa-IR" smtClean="0"/>
              <a:t>‹#›</a:t>
            </a:fld>
            <a:endParaRPr lang="fa-IR"/>
          </a:p>
        </p:txBody>
      </p:sp>
    </p:spTree>
    <p:extLst>
      <p:ext uri="{BB962C8B-B14F-4D97-AF65-F5344CB8AC3E}">
        <p14:creationId xmlns:p14="http://schemas.microsoft.com/office/powerpoint/2010/main" val="414716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2188" y="503238"/>
            <a:ext cx="4643437" cy="17653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6121400" y="1089025"/>
            <a:ext cx="7291388"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992188" y="2268538"/>
            <a:ext cx="4643437"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441673-A3E5-437A-9A09-B7C11D94572B}" type="datetime1">
              <a:rPr lang="en-US" smtClean="0"/>
              <a:t>12/22/2019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870DDCB-5F4B-4789-B6FC-D8C02CD08942}" type="slidenum">
              <a:rPr lang="fa-IR" smtClean="0"/>
              <a:t>‹#›</a:t>
            </a:fld>
            <a:endParaRPr lang="fa-IR"/>
          </a:p>
        </p:txBody>
      </p:sp>
    </p:spTree>
    <p:extLst>
      <p:ext uri="{BB962C8B-B14F-4D97-AF65-F5344CB8AC3E}">
        <p14:creationId xmlns:p14="http://schemas.microsoft.com/office/powerpoint/2010/main" val="1220734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2188" y="503238"/>
            <a:ext cx="4643437" cy="17653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6121400" y="1089025"/>
            <a:ext cx="7291388"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992188" y="2268538"/>
            <a:ext cx="4643437"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7759A2-4F15-4B4F-8AC9-35EDA00358A1}" type="datetime1">
              <a:rPr lang="en-US" smtClean="0"/>
              <a:t>12/22/2019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870DDCB-5F4B-4789-B6FC-D8C02CD08942}" type="slidenum">
              <a:rPr lang="fa-IR" smtClean="0"/>
              <a:t>‹#›</a:t>
            </a:fld>
            <a:endParaRPr lang="fa-IR"/>
          </a:p>
        </p:txBody>
      </p:sp>
    </p:spTree>
    <p:extLst>
      <p:ext uri="{BB962C8B-B14F-4D97-AF65-F5344CB8AC3E}">
        <p14:creationId xmlns:p14="http://schemas.microsoft.com/office/powerpoint/2010/main" val="2991263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600" y="403225"/>
            <a:ext cx="12419013" cy="1460500"/>
          </a:xfrm>
          <a:prstGeom prst="rect">
            <a:avLst/>
          </a:prstGeom>
        </p:spPr>
        <p:txBody>
          <a:bodyPr vert="horz" lIns="91440" tIns="45720" rIns="91440" bIns="45720" rtlCol="0"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990600" y="2012950"/>
            <a:ext cx="12419013" cy="47958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990600" y="7007225"/>
            <a:ext cx="3240088"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7268BB82-D7AB-46B8-B33B-53E053F33E7E}" type="datetime1">
              <a:rPr lang="en-US" smtClean="0"/>
              <a:t>12/22/2019</a:t>
            </a:fld>
            <a:endParaRPr lang="fa-IR"/>
          </a:p>
        </p:txBody>
      </p:sp>
      <p:sp>
        <p:nvSpPr>
          <p:cNvPr id="5" name="Footer Placeholder 4"/>
          <p:cNvSpPr>
            <a:spLocks noGrp="1"/>
          </p:cNvSpPr>
          <p:nvPr>
            <p:ph type="ftr" sz="quarter" idx="3"/>
          </p:nvPr>
        </p:nvSpPr>
        <p:spPr>
          <a:xfrm>
            <a:off x="4770438" y="7007225"/>
            <a:ext cx="4859337"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10169525" y="7007225"/>
            <a:ext cx="3240088"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5870DDCB-5F4B-4789-B6FC-D8C02CD08942}" type="slidenum">
              <a:rPr lang="fa-IR" smtClean="0"/>
              <a:t>‹#›</a:t>
            </a:fld>
            <a:endParaRPr lang="fa-IR"/>
          </a:p>
        </p:txBody>
      </p:sp>
    </p:spTree>
    <p:extLst>
      <p:ext uri="{BB962C8B-B14F-4D97-AF65-F5344CB8AC3E}">
        <p14:creationId xmlns:p14="http://schemas.microsoft.com/office/powerpoint/2010/main" val="2825588068"/>
      </p:ext>
    </p:extLst>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8382" y="421509"/>
            <a:ext cx="12021818" cy="1644799"/>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78382" y="2519893"/>
            <a:ext cx="12021818" cy="396126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78382" y="7028005"/>
            <a:ext cx="2751681" cy="384115"/>
          </a:xfrm>
          <a:prstGeom prst="rect">
            <a:avLst/>
          </a:prstGeom>
        </p:spPr>
        <p:txBody>
          <a:bodyPr vert="horz" lIns="91440" tIns="45720" rIns="91440" bIns="45720" rtlCol="0" anchor="ctr"/>
          <a:lstStyle>
            <a:lvl1pPr algn="l">
              <a:defRPr sz="1323">
                <a:solidFill>
                  <a:schemeClr val="tx1">
                    <a:lumMod val="65000"/>
                    <a:lumOff val="35000"/>
                  </a:schemeClr>
                </a:solidFill>
              </a:defRPr>
            </a:lvl1pPr>
          </a:lstStyle>
          <a:p>
            <a:fld id="{B4AD95C3-D830-43A6-8E53-BEB543314E18}" type="datetime1">
              <a:rPr lang="en-US" smtClean="0"/>
              <a:t>12/22/2019</a:t>
            </a:fld>
            <a:endParaRPr lang="fa-IR"/>
          </a:p>
        </p:txBody>
      </p:sp>
      <p:sp>
        <p:nvSpPr>
          <p:cNvPr id="5" name="Footer Placeholder 4"/>
          <p:cNvSpPr>
            <a:spLocks noGrp="1"/>
          </p:cNvSpPr>
          <p:nvPr>
            <p:ph type="ftr" sz="quarter" idx="3"/>
          </p:nvPr>
        </p:nvSpPr>
        <p:spPr>
          <a:xfrm>
            <a:off x="4770071" y="7028005"/>
            <a:ext cx="4860072" cy="381176"/>
          </a:xfrm>
          <a:prstGeom prst="rect">
            <a:avLst/>
          </a:prstGeom>
        </p:spPr>
        <p:txBody>
          <a:bodyPr vert="horz" lIns="91440" tIns="45720" rIns="91440" bIns="45720" rtlCol="0" anchor="ctr"/>
          <a:lstStyle>
            <a:lvl1pPr algn="ctr">
              <a:defRPr sz="1323">
                <a:solidFill>
                  <a:schemeClr val="tx1">
                    <a:lumMod val="65000"/>
                    <a:lumOff val="35000"/>
                  </a:schemeClr>
                </a:solidFill>
              </a:defRPr>
            </a:lvl1pPr>
          </a:lstStyle>
          <a:p>
            <a:endParaRPr lang="fa-IR"/>
          </a:p>
        </p:txBody>
      </p:sp>
      <p:sp>
        <p:nvSpPr>
          <p:cNvPr id="6" name="Slide Number Placeholder 5"/>
          <p:cNvSpPr>
            <a:spLocks noGrp="1"/>
          </p:cNvSpPr>
          <p:nvPr>
            <p:ph type="sldNum" sz="quarter" idx="4"/>
          </p:nvPr>
        </p:nvSpPr>
        <p:spPr>
          <a:xfrm>
            <a:off x="10170152" y="7028005"/>
            <a:ext cx="3330048" cy="381176"/>
          </a:xfrm>
          <a:prstGeom prst="rect">
            <a:avLst/>
          </a:prstGeom>
        </p:spPr>
        <p:txBody>
          <a:bodyPr vert="horz" lIns="91440" tIns="45720" rIns="91440" bIns="45720" rtlCol="0" anchor="ctr"/>
          <a:lstStyle>
            <a:lvl1pPr algn="r">
              <a:defRPr sz="1323">
                <a:solidFill>
                  <a:schemeClr val="tx1">
                    <a:lumMod val="65000"/>
                    <a:lumOff val="35000"/>
                  </a:schemeClr>
                </a:solidFill>
              </a:defRPr>
            </a:lvl1pPr>
          </a:lstStyle>
          <a:p>
            <a:fld id="{5870DDCB-5F4B-4789-B6FC-D8C02CD08942}" type="slidenum">
              <a:rPr lang="fa-IR" smtClean="0"/>
              <a:t>‹#›</a:t>
            </a:fld>
            <a:endParaRPr lang="fa-IR"/>
          </a:p>
        </p:txBody>
      </p:sp>
      <p:sp>
        <p:nvSpPr>
          <p:cNvPr id="11" name="Freeform 6" title="Left scallop edge"/>
          <p:cNvSpPr/>
          <p:nvPr/>
        </p:nvSpPr>
        <p:spPr bwMode="auto">
          <a:xfrm>
            <a:off x="1" y="0"/>
            <a:ext cx="1046265" cy="7559675"/>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4065408" y="0"/>
            <a:ext cx="334805"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08377488"/>
      </p:ext>
    </p:extLst>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8" r:id="rId12"/>
    <p:sldLayoutId id="2147484299" r:id="rId13"/>
    <p:sldLayoutId id="2147484300" r:id="rId14"/>
  </p:sldLayoutIdLst>
  <p:hf hdr="0" ftr="0" dt="0"/>
  <p:txStyles>
    <p:titleStyle>
      <a:lvl1pPr algn="l" defTabSz="1007943" rtl="1" eaLnBrk="1" latinLnBrk="0" hangingPunct="1">
        <a:lnSpc>
          <a:spcPct val="90000"/>
        </a:lnSpc>
        <a:spcBef>
          <a:spcPct val="0"/>
        </a:spcBef>
        <a:buNone/>
        <a:defRPr sz="5622" kern="1200" cap="all" spc="220" baseline="0">
          <a:solidFill>
            <a:schemeClr val="tx2"/>
          </a:solidFill>
          <a:latin typeface="+mj-lt"/>
          <a:ea typeface="+mj-ea"/>
          <a:cs typeface="+mj-cs"/>
        </a:defRPr>
      </a:lvl1pPr>
    </p:titleStyle>
    <p:bodyStyle>
      <a:lvl1pPr marL="251986" indent="-251986" algn="r" defTabSz="1007943" rtl="1" eaLnBrk="1" latinLnBrk="0" hangingPunct="1">
        <a:lnSpc>
          <a:spcPct val="110000"/>
        </a:lnSpc>
        <a:spcBef>
          <a:spcPts val="772"/>
        </a:spcBef>
        <a:buClr>
          <a:schemeClr val="tx2"/>
        </a:buClr>
        <a:buFont typeface="Arial" panose="020B0604020202020204" pitchFamily="34" charset="0"/>
        <a:buChar char="•"/>
        <a:defRPr sz="2205" kern="1200">
          <a:solidFill>
            <a:schemeClr val="tx1">
              <a:lumMod val="65000"/>
              <a:lumOff val="35000"/>
            </a:schemeClr>
          </a:solidFill>
          <a:latin typeface="+mn-lt"/>
          <a:ea typeface="+mn-ea"/>
          <a:cs typeface="+mn-cs"/>
        </a:defRPr>
      </a:lvl1pPr>
      <a:lvl2pPr marL="755957" indent="-251986" algn="r" defTabSz="1007943" rtl="1" eaLnBrk="1" latinLnBrk="0" hangingPunct="1">
        <a:lnSpc>
          <a:spcPct val="110000"/>
        </a:lnSpc>
        <a:spcBef>
          <a:spcPts val="772"/>
        </a:spcBef>
        <a:buClr>
          <a:schemeClr val="tx2"/>
        </a:buClr>
        <a:buFont typeface="Gill Sans MT" panose="020B0502020104020203" pitchFamily="34" charset="0"/>
        <a:buChar char="–"/>
        <a:defRPr sz="1984" kern="1200">
          <a:solidFill>
            <a:schemeClr val="tx1">
              <a:lumMod val="65000"/>
              <a:lumOff val="35000"/>
            </a:schemeClr>
          </a:solidFill>
          <a:latin typeface="+mn-lt"/>
          <a:ea typeface="+mn-ea"/>
          <a:cs typeface="+mn-cs"/>
        </a:defRPr>
      </a:lvl2pPr>
      <a:lvl3pPr marL="1259929" indent="-251986" algn="r" defTabSz="1007943" rtl="1" eaLnBrk="1" latinLnBrk="0" hangingPunct="1">
        <a:lnSpc>
          <a:spcPct val="110000"/>
        </a:lnSpc>
        <a:spcBef>
          <a:spcPts val="772"/>
        </a:spcBef>
        <a:buClr>
          <a:schemeClr val="tx2"/>
        </a:buClr>
        <a:buFont typeface="Arial" panose="020B0604020202020204" pitchFamily="34" charset="0"/>
        <a:buChar char="•"/>
        <a:defRPr sz="1764" kern="1200">
          <a:solidFill>
            <a:schemeClr val="tx1">
              <a:lumMod val="65000"/>
              <a:lumOff val="35000"/>
            </a:schemeClr>
          </a:solidFill>
          <a:latin typeface="+mn-lt"/>
          <a:ea typeface="+mn-ea"/>
          <a:cs typeface="+mn-cs"/>
        </a:defRPr>
      </a:lvl3pPr>
      <a:lvl4pPr marL="1763900" indent="-251986" algn="r" defTabSz="1007943" rtl="1" eaLnBrk="1" latinLnBrk="0" hangingPunct="1">
        <a:lnSpc>
          <a:spcPct val="110000"/>
        </a:lnSpc>
        <a:spcBef>
          <a:spcPts val="772"/>
        </a:spcBef>
        <a:buClr>
          <a:schemeClr val="tx2"/>
        </a:buClr>
        <a:buFont typeface="Gill Sans MT" panose="020B0502020104020203" pitchFamily="34" charset="0"/>
        <a:buChar char="–"/>
        <a:defRPr sz="1543" kern="1200">
          <a:solidFill>
            <a:schemeClr val="tx1">
              <a:lumMod val="65000"/>
              <a:lumOff val="35000"/>
            </a:schemeClr>
          </a:solidFill>
          <a:latin typeface="+mn-lt"/>
          <a:ea typeface="+mn-ea"/>
          <a:cs typeface="+mn-cs"/>
        </a:defRPr>
      </a:lvl4pPr>
      <a:lvl5pPr marL="2267872" indent="-251986" algn="r" defTabSz="1007943" rtl="1" eaLnBrk="1" latinLnBrk="0" hangingPunct="1">
        <a:lnSpc>
          <a:spcPct val="110000"/>
        </a:lnSpc>
        <a:spcBef>
          <a:spcPts val="772"/>
        </a:spcBef>
        <a:buClr>
          <a:schemeClr val="tx2"/>
        </a:buClr>
        <a:buFont typeface="Arial" panose="020B0604020202020204" pitchFamily="34" charset="0"/>
        <a:buChar char="•"/>
        <a:defRPr sz="1543" kern="1200">
          <a:solidFill>
            <a:schemeClr val="tx1">
              <a:lumMod val="65000"/>
              <a:lumOff val="35000"/>
            </a:schemeClr>
          </a:solidFill>
          <a:latin typeface="+mn-lt"/>
          <a:ea typeface="+mn-ea"/>
          <a:cs typeface="+mn-cs"/>
        </a:defRPr>
      </a:lvl5pPr>
      <a:lvl6pPr marL="2771844" indent="-251986" algn="r" defTabSz="1007943" rtl="1" eaLnBrk="1" latinLnBrk="0" hangingPunct="1">
        <a:lnSpc>
          <a:spcPct val="110000"/>
        </a:lnSpc>
        <a:spcBef>
          <a:spcPts val="772"/>
        </a:spcBef>
        <a:buClr>
          <a:schemeClr val="tx2"/>
        </a:buClr>
        <a:buFont typeface="Gill Sans MT" panose="020B0502020104020203" pitchFamily="34" charset="0"/>
        <a:buChar char="–"/>
        <a:defRPr sz="1543" kern="1200">
          <a:solidFill>
            <a:schemeClr val="tx1">
              <a:lumMod val="65000"/>
              <a:lumOff val="35000"/>
            </a:schemeClr>
          </a:solidFill>
          <a:latin typeface="+mn-lt"/>
          <a:ea typeface="+mn-ea"/>
          <a:cs typeface="+mn-cs"/>
        </a:defRPr>
      </a:lvl6pPr>
      <a:lvl7pPr marL="3275815" indent="-251986" algn="r" defTabSz="1007943" rtl="1" eaLnBrk="1" latinLnBrk="0" hangingPunct="1">
        <a:lnSpc>
          <a:spcPct val="110000"/>
        </a:lnSpc>
        <a:spcBef>
          <a:spcPts val="772"/>
        </a:spcBef>
        <a:buClr>
          <a:schemeClr val="tx2"/>
        </a:buClr>
        <a:buFont typeface="Arial" panose="020B0604020202020204" pitchFamily="34" charset="0"/>
        <a:buChar char="•"/>
        <a:defRPr sz="1543" kern="1200">
          <a:solidFill>
            <a:schemeClr val="tx1">
              <a:lumMod val="65000"/>
              <a:lumOff val="35000"/>
            </a:schemeClr>
          </a:solidFill>
          <a:latin typeface="+mn-lt"/>
          <a:ea typeface="+mn-ea"/>
          <a:cs typeface="+mn-cs"/>
        </a:defRPr>
      </a:lvl7pPr>
      <a:lvl8pPr marL="3779787" indent="-251986" algn="r" defTabSz="1007943" rtl="1" eaLnBrk="1" latinLnBrk="0" hangingPunct="1">
        <a:lnSpc>
          <a:spcPct val="110000"/>
        </a:lnSpc>
        <a:spcBef>
          <a:spcPts val="772"/>
        </a:spcBef>
        <a:buClr>
          <a:schemeClr val="tx2"/>
        </a:buClr>
        <a:buFont typeface="Gill Sans MT" panose="020B0502020104020203" pitchFamily="34" charset="0"/>
        <a:buChar char="–"/>
        <a:defRPr sz="1543" kern="1200" baseline="0">
          <a:solidFill>
            <a:schemeClr val="tx1">
              <a:lumMod val="65000"/>
              <a:lumOff val="35000"/>
            </a:schemeClr>
          </a:solidFill>
          <a:latin typeface="+mn-lt"/>
          <a:ea typeface="+mn-ea"/>
          <a:cs typeface="+mn-cs"/>
        </a:defRPr>
      </a:lvl8pPr>
      <a:lvl9pPr marL="4283758" indent="-251986" algn="r" defTabSz="1007943" rtl="1" eaLnBrk="1" latinLnBrk="0" hangingPunct="1">
        <a:lnSpc>
          <a:spcPct val="110000"/>
        </a:lnSpc>
        <a:spcBef>
          <a:spcPts val="772"/>
        </a:spcBef>
        <a:buClr>
          <a:schemeClr val="tx2"/>
        </a:buClr>
        <a:buFont typeface="Arial" panose="020B0604020202020204" pitchFamily="34" charset="0"/>
        <a:buChar char="•"/>
        <a:defRPr sz="1543" kern="1200" baseline="0">
          <a:solidFill>
            <a:schemeClr val="tx1">
              <a:lumMod val="65000"/>
              <a:lumOff val="35000"/>
            </a:schemeClr>
          </a:solidFill>
          <a:latin typeface="+mn-lt"/>
          <a:ea typeface="+mn-ea"/>
          <a:cs typeface="+mn-cs"/>
        </a:defRPr>
      </a:lvl9pPr>
    </p:bodyStyle>
    <p:otherStyle>
      <a:defPPr>
        <a:defRPr lang="en-US"/>
      </a:defPPr>
      <a:lvl1pPr marL="0" algn="r" defTabSz="1007943" rtl="1" eaLnBrk="1" latinLnBrk="0" hangingPunct="1">
        <a:defRPr sz="1984" kern="1200">
          <a:solidFill>
            <a:schemeClr val="tx1"/>
          </a:solidFill>
          <a:latin typeface="+mn-lt"/>
          <a:ea typeface="+mn-ea"/>
          <a:cs typeface="+mn-cs"/>
        </a:defRPr>
      </a:lvl1pPr>
      <a:lvl2pPr marL="503972" algn="r" defTabSz="1007943" rtl="1" eaLnBrk="1" latinLnBrk="0" hangingPunct="1">
        <a:defRPr sz="1984" kern="1200">
          <a:solidFill>
            <a:schemeClr val="tx1"/>
          </a:solidFill>
          <a:latin typeface="+mn-lt"/>
          <a:ea typeface="+mn-ea"/>
          <a:cs typeface="+mn-cs"/>
        </a:defRPr>
      </a:lvl2pPr>
      <a:lvl3pPr marL="1007943" algn="r" defTabSz="1007943" rtl="1" eaLnBrk="1" latinLnBrk="0" hangingPunct="1">
        <a:defRPr sz="1984" kern="1200">
          <a:solidFill>
            <a:schemeClr val="tx1"/>
          </a:solidFill>
          <a:latin typeface="+mn-lt"/>
          <a:ea typeface="+mn-ea"/>
          <a:cs typeface="+mn-cs"/>
        </a:defRPr>
      </a:lvl3pPr>
      <a:lvl4pPr marL="1511915" algn="r" defTabSz="1007943" rtl="1" eaLnBrk="1" latinLnBrk="0" hangingPunct="1">
        <a:defRPr sz="1984" kern="1200">
          <a:solidFill>
            <a:schemeClr val="tx1"/>
          </a:solidFill>
          <a:latin typeface="+mn-lt"/>
          <a:ea typeface="+mn-ea"/>
          <a:cs typeface="+mn-cs"/>
        </a:defRPr>
      </a:lvl4pPr>
      <a:lvl5pPr marL="2015886" algn="r" defTabSz="1007943" rtl="1" eaLnBrk="1" latinLnBrk="0" hangingPunct="1">
        <a:defRPr sz="1984" kern="1200">
          <a:solidFill>
            <a:schemeClr val="tx1"/>
          </a:solidFill>
          <a:latin typeface="+mn-lt"/>
          <a:ea typeface="+mn-ea"/>
          <a:cs typeface="+mn-cs"/>
        </a:defRPr>
      </a:lvl5pPr>
      <a:lvl6pPr marL="2519858" algn="r" defTabSz="1007943" rtl="1" eaLnBrk="1" latinLnBrk="0" hangingPunct="1">
        <a:defRPr sz="1984" kern="1200">
          <a:solidFill>
            <a:schemeClr val="tx1"/>
          </a:solidFill>
          <a:latin typeface="+mn-lt"/>
          <a:ea typeface="+mn-ea"/>
          <a:cs typeface="+mn-cs"/>
        </a:defRPr>
      </a:lvl6pPr>
      <a:lvl7pPr marL="3023829" algn="r" defTabSz="1007943" rtl="1" eaLnBrk="1" latinLnBrk="0" hangingPunct="1">
        <a:defRPr sz="1984" kern="1200">
          <a:solidFill>
            <a:schemeClr val="tx1"/>
          </a:solidFill>
          <a:latin typeface="+mn-lt"/>
          <a:ea typeface="+mn-ea"/>
          <a:cs typeface="+mn-cs"/>
        </a:defRPr>
      </a:lvl7pPr>
      <a:lvl8pPr marL="3527801" algn="r" defTabSz="1007943" rtl="1" eaLnBrk="1" latinLnBrk="0" hangingPunct="1">
        <a:defRPr sz="1984" kern="1200">
          <a:solidFill>
            <a:schemeClr val="tx1"/>
          </a:solidFill>
          <a:latin typeface="+mn-lt"/>
          <a:ea typeface="+mn-ea"/>
          <a:cs typeface="+mn-cs"/>
        </a:defRPr>
      </a:lvl8pPr>
      <a:lvl9pPr marL="4031772" algn="r" defTabSz="1007943" rtl="1" eaLnBrk="1" latinLnBrk="0" hangingPunct="1">
        <a:defRPr sz="198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4.xml"/></Relationships>
</file>

<file path=ppt/slides/_rels/slide100.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4.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4.xml"/><Relationship Id="rId5" Type="http://schemas.openxmlformats.org/officeDocument/2006/relationships/image" Target="../media/image25.png"/><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3.png"/><Relationship Id="rId1" Type="http://schemas.openxmlformats.org/officeDocument/2006/relationships/slideLayout" Target="../slideLayouts/slideLayout24.xml"/><Relationship Id="rId5" Type="http://schemas.openxmlformats.org/officeDocument/2006/relationships/image" Target="../media/image22.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jpg"/><Relationship Id="rId1" Type="http://schemas.openxmlformats.org/officeDocument/2006/relationships/slideLayout" Target="../slideLayouts/slideLayout24.xml"/><Relationship Id="rId5" Type="http://schemas.openxmlformats.org/officeDocument/2006/relationships/image" Target="../media/image25.jp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jpg"/><Relationship Id="rId1" Type="http://schemas.openxmlformats.org/officeDocument/2006/relationships/slideLayout" Target="../slideLayouts/slideLayout24.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emf"/><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0.png"/></Relationships>
</file>

<file path=ppt/slides/_rels/slide52.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0.png"/><Relationship Id="rId1" Type="http://schemas.openxmlformats.org/officeDocument/2006/relationships/slideLayout" Target="../slideLayouts/slideLayout18.xml"/><Relationship Id="rId6" Type="http://schemas.openxmlformats.org/officeDocument/2006/relationships/image" Target="../media/image290.png"/><Relationship Id="rId5" Type="http://schemas.openxmlformats.org/officeDocument/2006/relationships/image" Target="../media/image28.png"/><Relationship Id="rId4" Type="http://schemas.openxmlformats.org/officeDocument/2006/relationships/image" Target="../media/image270.png"/></Relationships>
</file>

<file path=ppt/slides/_rels/slide53.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00.png"/><Relationship Id="rId1" Type="http://schemas.openxmlformats.org/officeDocument/2006/relationships/slideLayout" Target="../slideLayouts/slideLayout18.xml"/><Relationship Id="rId4" Type="http://schemas.openxmlformats.org/officeDocument/2006/relationships/image" Target="../media/image320.png"/></Relationships>
</file>

<file path=ppt/slides/_rels/slide54.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241.png"/><Relationship Id="rId5" Type="http://schemas.openxmlformats.org/officeDocument/2006/relationships/image" Target="../media/image53.emf"/><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18.xml"/><Relationship Id="rId5" Type="http://schemas.openxmlformats.org/officeDocument/2006/relationships/image" Target="../media/image38.png"/><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40.png"/><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5.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6.jp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18.xml"/><Relationship Id="rId4" Type="http://schemas.openxmlformats.org/officeDocument/2006/relationships/image" Target="../media/image63.jpg"/></Relationships>
</file>

<file path=ppt/slides/_rels/slide6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1.jpg"/><Relationship Id="rId1" Type="http://schemas.openxmlformats.org/officeDocument/2006/relationships/slideLayout" Target="../slideLayouts/slideLayout18.xml"/><Relationship Id="rId4" Type="http://schemas.openxmlformats.org/officeDocument/2006/relationships/image" Target="../media/image6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18.xml"/><Relationship Id="rId4" Type="http://schemas.openxmlformats.org/officeDocument/2006/relationships/image" Target="../media/image68.jpg"/></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18.xml"/><Relationship Id="rId6" Type="http://schemas.openxmlformats.org/officeDocument/2006/relationships/image" Target="../media/image57.png"/><Relationship Id="rId5" Type="http://schemas.openxmlformats.org/officeDocument/2006/relationships/image" Target="../media/image72.jpg"/><Relationship Id="rId4" Type="http://schemas.openxmlformats.org/officeDocument/2006/relationships/image" Target="../media/image71.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jpg"/><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79.jpg"/><Relationship Id="rId1" Type="http://schemas.openxmlformats.org/officeDocument/2006/relationships/slideLayout" Target="../slideLayouts/slideLayout18.xml"/><Relationship Id="rId4" Type="http://schemas.openxmlformats.org/officeDocument/2006/relationships/image" Target="../media/image81.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69.png"/><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g"/><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87.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lowchart: Connector 1"/>
          <p:cNvSpPr/>
          <p:nvPr/>
        </p:nvSpPr>
        <p:spPr>
          <a:xfrm>
            <a:off x="8380256" y="1563983"/>
            <a:ext cx="4654240" cy="4517222"/>
          </a:xfrm>
          <a:prstGeom prst="flowChartConnector">
            <a:avLst/>
          </a:prstGeom>
          <a:solidFill>
            <a:srgbClr val="002060"/>
          </a:solidFill>
          <a:ln>
            <a:solidFill>
              <a:schemeClr val="accent6">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77" dirty="0">
              <a:ln w="0"/>
              <a:solidFill>
                <a:schemeClr val="tx1"/>
              </a:solidFill>
              <a:effectLst>
                <a:outerShdw blurRad="38100" dist="19050" dir="2700000" algn="tl" rotWithShape="0">
                  <a:schemeClr val="dk1">
                    <a:alpha val="40000"/>
                  </a:schemeClr>
                </a:outerShdw>
              </a:effectLst>
            </a:endParaRPr>
          </a:p>
        </p:txBody>
      </p:sp>
      <p:sp>
        <p:nvSpPr>
          <p:cNvPr id="3" name="Freeform 2"/>
          <p:cNvSpPr/>
          <p:nvPr/>
        </p:nvSpPr>
        <p:spPr>
          <a:xfrm rot="10800000">
            <a:off x="7921949" y="1111526"/>
            <a:ext cx="2785429" cy="5422141"/>
          </a:xfrm>
          <a:custGeom>
            <a:avLst/>
            <a:gdLst>
              <a:gd name="connsiteX0" fmla="*/ 1 w 2743039"/>
              <a:gd name="connsiteY0" fmla="*/ 0 h 5486400"/>
              <a:gd name="connsiteX1" fmla="*/ 2743039 w 2743039"/>
              <a:gd name="connsiteY1" fmla="*/ 2743200 h 5486400"/>
              <a:gd name="connsiteX2" fmla="*/ 1 w 2743039"/>
              <a:gd name="connsiteY2" fmla="*/ 5486400 h 5486400"/>
              <a:gd name="connsiteX3" fmla="*/ 0 w 2743039"/>
              <a:gd name="connsiteY3" fmla="*/ 5486400 h 5486400"/>
              <a:gd name="connsiteX4" fmla="*/ 0 w 2743039"/>
              <a:gd name="connsiteY4" fmla="*/ 5378873 h 5486400"/>
              <a:gd name="connsiteX5" fmla="*/ 1 w 2743039"/>
              <a:gd name="connsiteY5" fmla="*/ 5378873 h 5486400"/>
              <a:gd name="connsiteX6" fmla="*/ 2635512 w 2743039"/>
              <a:gd name="connsiteY6" fmla="*/ 2743200 h 5486400"/>
              <a:gd name="connsiteX7" fmla="*/ 1 w 2743039"/>
              <a:gd name="connsiteY7" fmla="*/ 107527 h 5486400"/>
              <a:gd name="connsiteX8" fmla="*/ 0 w 2743039"/>
              <a:gd name="connsiteY8" fmla="*/ 107527 h 5486400"/>
              <a:gd name="connsiteX9" fmla="*/ 0 w 2743039"/>
              <a:gd name="connsiteY9"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3039" h="5486400">
                <a:moveTo>
                  <a:pt x="1" y="0"/>
                </a:moveTo>
                <a:cubicBezTo>
                  <a:pt x="1514939" y="0"/>
                  <a:pt x="2743039" y="1228172"/>
                  <a:pt x="2743039" y="2743200"/>
                </a:cubicBezTo>
                <a:cubicBezTo>
                  <a:pt x="2743039" y="4258228"/>
                  <a:pt x="1514939" y="5486400"/>
                  <a:pt x="1" y="5486400"/>
                </a:cubicBezTo>
                <a:lnTo>
                  <a:pt x="0" y="5486400"/>
                </a:lnTo>
                <a:lnTo>
                  <a:pt x="0" y="5378873"/>
                </a:lnTo>
                <a:lnTo>
                  <a:pt x="1" y="5378873"/>
                </a:lnTo>
                <a:cubicBezTo>
                  <a:pt x="1455554" y="5378873"/>
                  <a:pt x="2635512" y="4198842"/>
                  <a:pt x="2635512" y="2743200"/>
                </a:cubicBezTo>
                <a:cubicBezTo>
                  <a:pt x="2635512" y="1287558"/>
                  <a:pt x="1455554" y="107527"/>
                  <a:pt x="1" y="107527"/>
                </a:cubicBezTo>
                <a:lnTo>
                  <a:pt x="0" y="107527"/>
                </a:lnTo>
                <a:lnTo>
                  <a:pt x="0" y="0"/>
                </a:lnTo>
                <a:close/>
              </a:path>
            </a:pathLst>
          </a:custGeom>
          <a:gradFill>
            <a:gsLst>
              <a:gs pos="0">
                <a:srgbClr val="D72229"/>
              </a:gs>
              <a:gs pos="32000">
                <a:srgbClr val="D92153"/>
              </a:gs>
              <a:gs pos="16000">
                <a:srgbClr val="D8213F"/>
              </a:gs>
              <a:gs pos="100000">
                <a:srgbClr val="802B7C"/>
              </a:gs>
              <a:gs pos="64000">
                <a:srgbClr val="D8107D"/>
              </a:gs>
              <a:gs pos="48000">
                <a:srgbClr val="D81766"/>
              </a:gs>
              <a:gs pos="80000">
                <a:srgbClr val="AA217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0" dirty="0">
              <a:ln w="0"/>
              <a:solidFill>
                <a:schemeClr val="tx1"/>
              </a:solidFill>
              <a:effectLst>
                <a:outerShdw blurRad="38100" dist="19050" dir="2700000" algn="tl" rotWithShape="0">
                  <a:schemeClr val="dk1">
                    <a:alpha val="40000"/>
                  </a:schemeClr>
                </a:outerShdw>
              </a:effectLst>
            </a:endParaRPr>
          </a:p>
        </p:txBody>
      </p:sp>
      <p:sp>
        <p:nvSpPr>
          <p:cNvPr id="4" name="Flowchart: Connector 3"/>
          <p:cNvSpPr/>
          <p:nvPr/>
        </p:nvSpPr>
        <p:spPr>
          <a:xfrm rot="10800000">
            <a:off x="9866768" y="6241307"/>
            <a:ext cx="428063" cy="411290"/>
          </a:xfrm>
          <a:prstGeom prst="flowChartConnector">
            <a:avLst/>
          </a:prstGeom>
          <a:solidFill>
            <a:srgbClr val="D7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0" dirty="0">
              <a:ln w="0"/>
              <a:solidFill>
                <a:schemeClr val="tx1"/>
              </a:solidFill>
              <a:effectLst>
                <a:outerShdw blurRad="38100" dist="19050" dir="2700000" algn="tl" rotWithShape="0">
                  <a:schemeClr val="dk1">
                    <a:alpha val="40000"/>
                  </a:schemeClr>
                </a:outerShdw>
              </a:effectLst>
            </a:endParaRPr>
          </a:p>
        </p:txBody>
      </p:sp>
      <p:sp>
        <p:nvSpPr>
          <p:cNvPr id="5" name="Flowchart: Connector 4"/>
          <p:cNvSpPr/>
          <p:nvPr/>
        </p:nvSpPr>
        <p:spPr>
          <a:xfrm rot="10800000">
            <a:off x="8534884" y="5425498"/>
            <a:ext cx="428063" cy="411290"/>
          </a:xfrm>
          <a:prstGeom prst="flowChartConnector">
            <a:avLst/>
          </a:prstGeom>
          <a:solidFill>
            <a:srgbClr val="D82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0" dirty="0">
              <a:ln w="0"/>
              <a:solidFill>
                <a:schemeClr val="tx1"/>
              </a:solidFill>
              <a:effectLst>
                <a:outerShdw blurRad="38100" dist="19050" dir="2700000" algn="tl" rotWithShape="0">
                  <a:schemeClr val="dk1">
                    <a:alpha val="40000"/>
                  </a:schemeClr>
                </a:outerShdw>
              </a:effectLst>
            </a:endParaRPr>
          </a:p>
        </p:txBody>
      </p:sp>
      <p:sp>
        <p:nvSpPr>
          <p:cNvPr id="6" name="Flowchart: Connector 5"/>
          <p:cNvSpPr/>
          <p:nvPr/>
        </p:nvSpPr>
        <p:spPr>
          <a:xfrm rot="10800000">
            <a:off x="7952197" y="4515572"/>
            <a:ext cx="428063" cy="411290"/>
          </a:xfrm>
          <a:prstGeom prst="flowChartConnector">
            <a:avLst/>
          </a:prstGeom>
          <a:solidFill>
            <a:srgbClr val="D92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0" dirty="0">
              <a:ln w="0"/>
              <a:solidFill>
                <a:schemeClr val="tx1"/>
              </a:solidFill>
              <a:effectLst>
                <a:outerShdw blurRad="38100" dist="19050" dir="2700000" algn="tl" rotWithShape="0">
                  <a:schemeClr val="dk1">
                    <a:alpha val="40000"/>
                  </a:schemeClr>
                </a:outerShdw>
              </a:effectLst>
            </a:endParaRPr>
          </a:p>
        </p:txBody>
      </p:sp>
      <p:sp>
        <p:nvSpPr>
          <p:cNvPr id="7" name="Flowchart: Connector 6"/>
          <p:cNvSpPr/>
          <p:nvPr/>
        </p:nvSpPr>
        <p:spPr>
          <a:xfrm rot="10800000">
            <a:off x="7738165" y="3547868"/>
            <a:ext cx="428063" cy="411290"/>
          </a:xfrm>
          <a:prstGeom prst="flowChartConnector">
            <a:avLst/>
          </a:prstGeom>
          <a:solidFill>
            <a:srgbClr val="D81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0" dirty="0">
              <a:ln w="0"/>
              <a:solidFill>
                <a:schemeClr val="tx1"/>
              </a:solidFill>
              <a:effectLst>
                <a:outerShdw blurRad="38100" dist="19050" dir="2700000" algn="tl" rotWithShape="0">
                  <a:schemeClr val="dk1">
                    <a:alpha val="40000"/>
                  </a:schemeClr>
                </a:outerShdw>
              </a:effectLst>
            </a:endParaRPr>
          </a:p>
        </p:txBody>
      </p:sp>
      <p:sp>
        <p:nvSpPr>
          <p:cNvPr id="8" name="Flowchart: Connector 7"/>
          <p:cNvSpPr/>
          <p:nvPr/>
        </p:nvSpPr>
        <p:spPr>
          <a:xfrm rot="10800000">
            <a:off x="7937075" y="2580168"/>
            <a:ext cx="428063" cy="411290"/>
          </a:xfrm>
          <a:prstGeom prst="flowChartConnector">
            <a:avLst/>
          </a:prstGeom>
          <a:solidFill>
            <a:srgbClr val="D81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0" dirty="0">
              <a:ln w="0"/>
              <a:solidFill>
                <a:schemeClr val="tx1"/>
              </a:solidFill>
              <a:effectLst>
                <a:outerShdw blurRad="38100" dist="19050" dir="2700000" algn="tl" rotWithShape="0">
                  <a:schemeClr val="dk1">
                    <a:alpha val="40000"/>
                  </a:schemeClr>
                </a:outerShdw>
              </a:effectLst>
            </a:endParaRPr>
          </a:p>
        </p:txBody>
      </p:sp>
      <p:sp>
        <p:nvSpPr>
          <p:cNvPr id="9" name="Flowchart: Connector 8"/>
          <p:cNvSpPr/>
          <p:nvPr/>
        </p:nvSpPr>
        <p:spPr>
          <a:xfrm rot="10800000">
            <a:off x="8534881" y="1728295"/>
            <a:ext cx="428063" cy="411290"/>
          </a:xfrm>
          <a:prstGeom prst="flowChartConnector">
            <a:avLst/>
          </a:prstGeom>
          <a:solidFill>
            <a:srgbClr val="AA2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0" dirty="0">
              <a:ln w="0"/>
              <a:solidFill>
                <a:schemeClr val="tx1"/>
              </a:solidFill>
              <a:effectLst>
                <a:outerShdw blurRad="38100" dist="19050" dir="2700000" algn="tl" rotWithShape="0">
                  <a:schemeClr val="dk1">
                    <a:alpha val="40000"/>
                  </a:schemeClr>
                </a:outerShdw>
              </a:effectLst>
            </a:endParaRPr>
          </a:p>
        </p:txBody>
      </p:sp>
      <p:sp>
        <p:nvSpPr>
          <p:cNvPr id="10" name="Flowchart: Connector 9"/>
          <p:cNvSpPr/>
          <p:nvPr/>
        </p:nvSpPr>
        <p:spPr>
          <a:xfrm rot="10800000">
            <a:off x="9866768" y="1042297"/>
            <a:ext cx="428063" cy="411290"/>
          </a:xfrm>
          <a:prstGeom prst="flowChartConnector">
            <a:avLst/>
          </a:prstGeom>
          <a:solidFill>
            <a:srgbClr val="802B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0" dirty="0">
              <a:ln w="0"/>
              <a:solidFill>
                <a:schemeClr val="tx1"/>
              </a:solidFill>
              <a:effectLst>
                <a:outerShdw blurRad="38100" dist="19050" dir="2700000" algn="tl" rotWithShape="0">
                  <a:schemeClr val="dk1">
                    <a:alpha val="40000"/>
                  </a:schemeClr>
                </a:outerShdw>
              </a:effectLst>
            </a:endParaRPr>
          </a:p>
        </p:txBody>
      </p:sp>
      <p:cxnSp>
        <p:nvCxnSpPr>
          <p:cNvPr id="11" name="Straight Connector 10"/>
          <p:cNvCxnSpPr/>
          <p:nvPr/>
        </p:nvCxnSpPr>
        <p:spPr>
          <a:xfrm rot="10800000">
            <a:off x="7740784" y="6495089"/>
            <a:ext cx="2125979" cy="1"/>
          </a:xfrm>
          <a:prstGeom prst="line">
            <a:avLst/>
          </a:prstGeom>
          <a:ln>
            <a:solidFill>
              <a:srgbClr val="5A652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7506791" y="5711648"/>
            <a:ext cx="1052120" cy="1"/>
          </a:xfrm>
          <a:prstGeom prst="line">
            <a:avLst/>
          </a:prstGeom>
          <a:ln>
            <a:solidFill>
              <a:srgbClr val="5A652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6951528" y="4688673"/>
            <a:ext cx="1036332" cy="1"/>
          </a:xfrm>
          <a:prstGeom prst="line">
            <a:avLst/>
          </a:prstGeom>
          <a:ln>
            <a:solidFill>
              <a:srgbClr val="5A652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flipV="1">
            <a:off x="6673505" y="3747891"/>
            <a:ext cx="1064657" cy="3062"/>
          </a:xfrm>
          <a:prstGeom prst="line">
            <a:avLst/>
          </a:prstGeom>
          <a:ln>
            <a:solidFill>
              <a:srgbClr val="5A652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6951528" y="2784728"/>
            <a:ext cx="1036332" cy="1"/>
          </a:xfrm>
          <a:prstGeom prst="line">
            <a:avLst/>
          </a:prstGeom>
          <a:ln>
            <a:solidFill>
              <a:srgbClr val="5A652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7522578" y="1924212"/>
            <a:ext cx="1036332" cy="1"/>
          </a:xfrm>
          <a:prstGeom prst="line">
            <a:avLst/>
          </a:prstGeom>
          <a:ln>
            <a:solidFill>
              <a:srgbClr val="5A652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7886354" y="1135231"/>
            <a:ext cx="2130479" cy="1"/>
          </a:xfrm>
          <a:prstGeom prst="line">
            <a:avLst/>
          </a:prstGeom>
          <a:ln>
            <a:solidFill>
              <a:srgbClr val="5A6520"/>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736892" y="3424556"/>
            <a:ext cx="5122157" cy="657906"/>
          </a:xfrm>
          <a:prstGeom prst="roundRect">
            <a:avLst>
              <a:gd name="adj" fmla="val 50000"/>
            </a:avLst>
          </a:prstGeom>
          <a:solidFill>
            <a:srgbClr val="009FE6"/>
          </a:solidFill>
          <a:ln>
            <a:noFill/>
          </a:ln>
          <a:effectLst>
            <a:innerShdw>
              <a:srgbClr val="2EBF9A">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chemeClr val="tx1">
                    <a:lumMod val="95000"/>
                    <a:lumOff val="5000"/>
                  </a:schemeClr>
                </a:solidFill>
                <a:cs typeface="B Nazanin" panose="00000400000000000000" pitchFamily="2" charset="-78"/>
              </a:rPr>
              <a:t>اندرکنش در دستورالعمل 360	</a:t>
            </a:r>
            <a:endParaRPr lang="en-US" sz="2800" dirty="0">
              <a:solidFill>
                <a:schemeClr val="tx1">
                  <a:lumMod val="95000"/>
                  <a:lumOff val="5000"/>
                </a:schemeClr>
              </a:solidFill>
              <a:cs typeface="B Nazanin" panose="00000400000000000000" pitchFamily="2" charset="-78"/>
            </a:endParaRPr>
          </a:p>
        </p:txBody>
      </p:sp>
      <p:sp>
        <p:nvSpPr>
          <p:cNvPr id="19" name="Rounded Rectangle 18"/>
          <p:cNvSpPr/>
          <p:nvPr/>
        </p:nvSpPr>
        <p:spPr>
          <a:xfrm>
            <a:off x="3015411" y="839392"/>
            <a:ext cx="5025330" cy="657906"/>
          </a:xfrm>
          <a:prstGeom prst="roundRect">
            <a:avLst>
              <a:gd name="adj" fmla="val 50000"/>
            </a:avLst>
          </a:prstGeom>
          <a:solidFill>
            <a:srgbClr val="B1DEF9"/>
          </a:solidFill>
          <a:ln>
            <a:noFill/>
          </a:ln>
          <a:effectLst>
            <a:innerShdw>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smtClean="0">
                <a:solidFill>
                  <a:schemeClr val="tx1">
                    <a:lumMod val="95000"/>
                    <a:lumOff val="5000"/>
                  </a:schemeClr>
                </a:solidFill>
                <a:cs typeface="B Nazanin" panose="00000400000000000000" pitchFamily="2" charset="-78"/>
              </a:rPr>
              <a:t>مفاهیم اندرکنش</a:t>
            </a:r>
            <a:endParaRPr lang="fa-IR" sz="2800" dirty="0" smtClean="0">
              <a:solidFill>
                <a:schemeClr val="tx1">
                  <a:lumMod val="95000"/>
                  <a:lumOff val="5000"/>
                </a:schemeClr>
              </a:solidFill>
              <a:cs typeface="B Nazanin" panose="00000400000000000000" pitchFamily="2" charset="-78"/>
            </a:endParaRPr>
          </a:p>
        </p:txBody>
      </p:sp>
      <p:sp>
        <p:nvSpPr>
          <p:cNvPr id="20" name="Rounded Rectangle 19"/>
          <p:cNvSpPr/>
          <p:nvPr/>
        </p:nvSpPr>
        <p:spPr>
          <a:xfrm>
            <a:off x="2481460" y="1645234"/>
            <a:ext cx="5025326" cy="657906"/>
          </a:xfrm>
          <a:prstGeom prst="roundRect">
            <a:avLst>
              <a:gd name="adj" fmla="val 50000"/>
            </a:avLst>
          </a:prstGeom>
          <a:solidFill>
            <a:srgbClr val="00B9FA"/>
          </a:solidFill>
          <a:ln>
            <a:noFill/>
          </a:ln>
          <a:effectLst>
            <a:innerShdw>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smtClean="0">
                <a:solidFill>
                  <a:schemeClr val="tx1">
                    <a:lumMod val="95000"/>
                    <a:lumOff val="5000"/>
                  </a:schemeClr>
                </a:solidFill>
                <a:cs typeface="B Nazanin" panose="00000400000000000000" pitchFamily="2" charset="-78"/>
              </a:rPr>
              <a:t>روش های تحلیل اندرکنش خاک سازه</a:t>
            </a:r>
            <a:r>
              <a:rPr lang="en-US" sz="2800" smtClean="0">
                <a:solidFill>
                  <a:schemeClr val="tx1">
                    <a:lumMod val="95000"/>
                    <a:lumOff val="5000"/>
                  </a:schemeClr>
                </a:solidFill>
                <a:cs typeface="B Nazanin" panose="00000400000000000000" pitchFamily="2" charset="-78"/>
              </a:rPr>
              <a:t>   </a:t>
            </a:r>
            <a:r>
              <a:rPr lang="fa-IR" sz="2800" smtClean="0">
                <a:solidFill>
                  <a:schemeClr val="tx1">
                    <a:lumMod val="95000"/>
                    <a:lumOff val="5000"/>
                  </a:schemeClr>
                </a:solidFill>
                <a:cs typeface="B Nazanin" panose="00000400000000000000" pitchFamily="2" charset="-78"/>
              </a:rPr>
              <a:t> </a:t>
            </a:r>
            <a:endParaRPr lang="fa-IR" sz="2800" dirty="0">
              <a:solidFill>
                <a:schemeClr val="tx1">
                  <a:lumMod val="95000"/>
                  <a:lumOff val="5000"/>
                </a:schemeClr>
              </a:solidFill>
              <a:cs typeface="B Nazanin" panose="00000400000000000000" pitchFamily="2" charset="-78"/>
            </a:endParaRPr>
          </a:p>
        </p:txBody>
      </p:sp>
      <p:sp>
        <p:nvSpPr>
          <p:cNvPr id="21" name="Rounded Rectangle 20"/>
          <p:cNvSpPr/>
          <p:nvPr/>
        </p:nvSpPr>
        <p:spPr>
          <a:xfrm>
            <a:off x="2092659" y="2522844"/>
            <a:ext cx="5025330" cy="657906"/>
          </a:xfrm>
          <a:prstGeom prst="roundRect">
            <a:avLst>
              <a:gd name="adj" fmla="val 50000"/>
            </a:avLst>
          </a:prstGeom>
          <a:solidFill>
            <a:srgbClr val="00BCD0"/>
          </a:solidFill>
          <a:ln>
            <a:noFill/>
          </a:ln>
          <a:effectLst>
            <a:innerShdw>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chemeClr val="tx1">
                    <a:lumMod val="95000"/>
                    <a:lumOff val="5000"/>
                  </a:schemeClr>
                </a:solidFill>
                <a:cs typeface="B Nazanin" panose="00000400000000000000" pitchFamily="2" charset="-78"/>
              </a:rPr>
              <a:t>اندرکنش در آیین نامه 2800	</a:t>
            </a:r>
            <a:endParaRPr lang="en-US" sz="2800" dirty="0">
              <a:solidFill>
                <a:schemeClr val="tx1">
                  <a:lumMod val="95000"/>
                  <a:lumOff val="5000"/>
                </a:schemeClr>
              </a:solidFill>
              <a:cs typeface="B Nazanin" panose="00000400000000000000" pitchFamily="2" charset="-78"/>
            </a:endParaRPr>
          </a:p>
        </p:txBody>
      </p:sp>
      <p:sp>
        <p:nvSpPr>
          <p:cNvPr id="22" name="Rounded Rectangle 21"/>
          <p:cNvSpPr/>
          <p:nvPr/>
        </p:nvSpPr>
        <p:spPr>
          <a:xfrm>
            <a:off x="2092662" y="4398757"/>
            <a:ext cx="5048392" cy="657906"/>
          </a:xfrm>
          <a:prstGeom prst="roundRect">
            <a:avLst>
              <a:gd name="adj" fmla="val 50000"/>
            </a:avLst>
          </a:prstGeom>
          <a:solidFill>
            <a:srgbClr val="008CE2"/>
          </a:solidFill>
          <a:ln>
            <a:noFill/>
          </a:ln>
          <a:effectLst>
            <a:innerShdw>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chemeClr val="tx1">
                    <a:lumMod val="95000"/>
                    <a:lumOff val="5000"/>
                  </a:schemeClr>
                </a:solidFill>
                <a:cs typeface="B Nazanin" panose="00000400000000000000" pitchFamily="2" charset="-78"/>
              </a:rPr>
              <a:t>اندرکنش در نشریه 038	</a:t>
            </a:r>
            <a:endParaRPr lang="en-US" sz="2800" dirty="0">
              <a:solidFill>
                <a:schemeClr val="tx1">
                  <a:lumMod val="95000"/>
                  <a:lumOff val="5000"/>
                </a:schemeClr>
              </a:solidFill>
              <a:cs typeface="B Nazanin" panose="00000400000000000000" pitchFamily="2" charset="-78"/>
            </a:endParaRPr>
          </a:p>
        </p:txBody>
      </p:sp>
      <p:sp>
        <p:nvSpPr>
          <p:cNvPr id="23" name="Rounded Rectangle 22"/>
          <p:cNvSpPr/>
          <p:nvPr/>
        </p:nvSpPr>
        <p:spPr>
          <a:xfrm>
            <a:off x="2481460" y="5336469"/>
            <a:ext cx="5232909" cy="657906"/>
          </a:xfrm>
          <a:prstGeom prst="roundRect">
            <a:avLst>
              <a:gd name="adj" fmla="val 50000"/>
            </a:avLst>
          </a:prstGeom>
          <a:solidFill>
            <a:srgbClr val="0D68C3"/>
          </a:solidFill>
          <a:ln>
            <a:noFill/>
          </a:ln>
          <a:effectLst>
            <a:innerShdw>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dirty="0">
                <a:solidFill>
                  <a:schemeClr val="tx1">
                    <a:lumMod val="95000"/>
                    <a:lumOff val="5000"/>
                  </a:schemeClr>
                </a:solidFill>
                <a:cs typeface="B Nazanin" panose="00000400000000000000" pitchFamily="2" charset="-78"/>
              </a:rPr>
              <a:t>اندرکنش در </a:t>
            </a:r>
            <a:r>
              <a:rPr lang="en-US" sz="2800" dirty="0">
                <a:solidFill>
                  <a:schemeClr val="tx1">
                    <a:lumMod val="95000"/>
                    <a:lumOff val="5000"/>
                  </a:schemeClr>
                </a:solidFill>
                <a:cs typeface="B Nazanin" panose="00000400000000000000" pitchFamily="2" charset="-78"/>
              </a:rPr>
              <a:t>ASCE/SEI 7-10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24" name="Rounded Rectangle 23"/>
          <p:cNvSpPr/>
          <p:nvPr/>
        </p:nvSpPr>
        <p:spPr>
          <a:xfrm>
            <a:off x="3015412" y="6145799"/>
            <a:ext cx="5092077" cy="657906"/>
          </a:xfrm>
          <a:prstGeom prst="roundRect">
            <a:avLst>
              <a:gd name="adj" fmla="val 50000"/>
            </a:avLst>
          </a:prstGeom>
          <a:solidFill>
            <a:srgbClr val="3F45B7"/>
          </a:solidFill>
          <a:ln>
            <a:noFill/>
          </a:ln>
          <a:effectLst>
            <a:innerShdw>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dirty="0">
                <a:solidFill>
                  <a:schemeClr val="tx1">
                    <a:lumMod val="95000"/>
                    <a:lumOff val="5000"/>
                  </a:schemeClr>
                </a:solidFill>
                <a:cs typeface="B Nazanin" panose="00000400000000000000" pitchFamily="2" charset="-78"/>
              </a:rPr>
              <a:t>اندرکنش در </a:t>
            </a:r>
            <a:r>
              <a:rPr lang="en-US" sz="2800" dirty="0">
                <a:solidFill>
                  <a:schemeClr val="tx1">
                    <a:lumMod val="95000"/>
                    <a:lumOff val="5000"/>
                  </a:schemeClr>
                </a:solidFill>
                <a:cs typeface="B Nazanin" panose="00000400000000000000" pitchFamily="2" charset="-78"/>
              </a:rPr>
              <a:t>FEMA-440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25" name="Flowchart: Connector 24"/>
          <p:cNvSpPr/>
          <p:nvPr/>
        </p:nvSpPr>
        <p:spPr>
          <a:xfrm>
            <a:off x="7494642" y="6178563"/>
            <a:ext cx="542214" cy="542214"/>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ln w="0"/>
                <a:solidFill>
                  <a:schemeClr val="tx1"/>
                </a:solidFill>
                <a:cs typeface="B Nazanin" panose="00000400000000000000" pitchFamily="2" charset="-78"/>
              </a:rPr>
              <a:t>7</a:t>
            </a:r>
            <a:endParaRPr lang="en-US" sz="2400" dirty="0">
              <a:ln w="0"/>
              <a:solidFill>
                <a:schemeClr val="tx1"/>
              </a:solidFill>
              <a:cs typeface="B Nazanin" panose="00000400000000000000" pitchFamily="2" charset="-78"/>
            </a:endParaRPr>
          </a:p>
        </p:txBody>
      </p:sp>
      <p:sp>
        <p:nvSpPr>
          <p:cNvPr id="26" name="Flowchart: Connector 25"/>
          <p:cNvSpPr/>
          <p:nvPr/>
        </p:nvSpPr>
        <p:spPr>
          <a:xfrm>
            <a:off x="7095342" y="5372955"/>
            <a:ext cx="542214" cy="542214"/>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ln w="0"/>
                <a:solidFill>
                  <a:schemeClr val="tx1"/>
                </a:solidFill>
                <a:cs typeface="B Nazanin" panose="00000400000000000000" pitchFamily="2" charset="-78"/>
              </a:rPr>
              <a:t>6</a:t>
            </a:r>
            <a:endParaRPr lang="en-US" sz="2400" dirty="0">
              <a:ln w="0"/>
              <a:solidFill>
                <a:schemeClr val="tx1"/>
              </a:solidFill>
              <a:cs typeface="B Nazanin" panose="00000400000000000000" pitchFamily="2" charset="-78"/>
            </a:endParaRPr>
          </a:p>
        </p:txBody>
      </p:sp>
      <p:sp>
        <p:nvSpPr>
          <p:cNvPr id="27" name="Flowchart: Connector 26"/>
          <p:cNvSpPr/>
          <p:nvPr/>
        </p:nvSpPr>
        <p:spPr>
          <a:xfrm>
            <a:off x="6523931" y="4462112"/>
            <a:ext cx="542214" cy="542214"/>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ln w="0"/>
                <a:solidFill>
                  <a:schemeClr val="tx1"/>
                </a:solidFill>
                <a:cs typeface="B Nazanin" panose="00000400000000000000" pitchFamily="2" charset="-78"/>
              </a:rPr>
              <a:t>5</a:t>
            </a:r>
            <a:endParaRPr lang="en-US" sz="2400" dirty="0">
              <a:ln w="0"/>
              <a:solidFill>
                <a:schemeClr val="tx1"/>
              </a:solidFill>
              <a:cs typeface="B Nazanin" panose="00000400000000000000" pitchFamily="2" charset="-78"/>
            </a:endParaRPr>
          </a:p>
        </p:txBody>
      </p:sp>
      <p:sp>
        <p:nvSpPr>
          <p:cNvPr id="28" name="Flowchart: Connector 27"/>
          <p:cNvSpPr/>
          <p:nvPr/>
        </p:nvSpPr>
        <p:spPr>
          <a:xfrm>
            <a:off x="6222403" y="3482307"/>
            <a:ext cx="542214" cy="542214"/>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ln w="0"/>
                <a:solidFill>
                  <a:schemeClr val="tx1"/>
                </a:solidFill>
                <a:cs typeface="B Nazanin" panose="00000400000000000000" pitchFamily="2" charset="-78"/>
              </a:rPr>
              <a:t>4</a:t>
            </a:r>
            <a:endParaRPr lang="en-US" sz="2400" dirty="0">
              <a:ln w="0"/>
              <a:solidFill>
                <a:schemeClr val="tx1"/>
              </a:solidFill>
              <a:cs typeface="B Nazanin" panose="00000400000000000000" pitchFamily="2" charset="-78"/>
            </a:endParaRPr>
          </a:p>
        </p:txBody>
      </p:sp>
      <p:sp>
        <p:nvSpPr>
          <p:cNvPr id="29" name="Flowchart: Connector 28"/>
          <p:cNvSpPr/>
          <p:nvPr/>
        </p:nvSpPr>
        <p:spPr>
          <a:xfrm>
            <a:off x="6479490" y="2567147"/>
            <a:ext cx="542214" cy="542214"/>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ln w="0"/>
                <a:solidFill>
                  <a:schemeClr val="tx1"/>
                </a:solidFill>
                <a:cs typeface="B Nazanin" panose="00000400000000000000" pitchFamily="2" charset="-78"/>
              </a:rPr>
              <a:t>3</a:t>
            </a:r>
            <a:endParaRPr lang="en-US" sz="2400" dirty="0">
              <a:ln w="0"/>
              <a:solidFill>
                <a:schemeClr val="tx1"/>
              </a:solidFill>
              <a:cs typeface="B Nazanin" panose="00000400000000000000" pitchFamily="2" charset="-78"/>
            </a:endParaRPr>
          </a:p>
        </p:txBody>
      </p:sp>
      <p:sp>
        <p:nvSpPr>
          <p:cNvPr id="30" name="Flowchart: Connector 29"/>
          <p:cNvSpPr/>
          <p:nvPr/>
        </p:nvSpPr>
        <p:spPr>
          <a:xfrm>
            <a:off x="6892693" y="1695050"/>
            <a:ext cx="542214" cy="542214"/>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ln w="0"/>
                <a:solidFill>
                  <a:schemeClr val="tx1"/>
                </a:solidFill>
                <a:cs typeface="B Nazanin" panose="00000400000000000000" pitchFamily="2" charset="-78"/>
              </a:rPr>
              <a:t>2</a:t>
            </a:r>
            <a:endParaRPr lang="en-US" sz="2400" dirty="0">
              <a:ln w="0"/>
              <a:solidFill>
                <a:schemeClr val="tx1"/>
              </a:solidFill>
              <a:cs typeface="B Nazanin" panose="00000400000000000000" pitchFamily="2" charset="-78"/>
            </a:endParaRPr>
          </a:p>
        </p:txBody>
      </p:sp>
      <p:sp>
        <p:nvSpPr>
          <p:cNvPr id="31" name="Flowchart: Connector 30"/>
          <p:cNvSpPr/>
          <p:nvPr/>
        </p:nvSpPr>
        <p:spPr>
          <a:xfrm rot="166567">
            <a:off x="7432834" y="895105"/>
            <a:ext cx="542214" cy="542214"/>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ln w="0"/>
                <a:solidFill>
                  <a:schemeClr val="tx1"/>
                </a:solidFill>
                <a:cs typeface="B Nazanin" panose="00000400000000000000" pitchFamily="2" charset="-78"/>
              </a:rPr>
              <a:t>1</a:t>
            </a:r>
            <a:endParaRPr lang="en-US" sz="2400" dirty="0">
              <a:ln w="0"/>
              <a:solidFill>
                <a:schemeClr val="tx1"/>
              </a:solidFill>
              <a:cs typeface="B Nazanin" panose="00000400000000000000" pitchFamily="2" charset="-78"/>
            </a:endParaRPr>
          </a:p>
        </p:txBody>
      </p:sp>
      <p:sp>
        <p:nvSpPr>
          <p:cNvPr id="32" name="TextBox 31"/>
          <p:cNvSpPr txBox="1"/>
          <p:nvPr/>
        </p:nvSpPr>
        <p:spPr>
          <a:xfrm>
            <a:off x="9045343" y="2991458"/>
            <a:ext cx="3360017" cy="1815882"/>
          </a:xfrm>
          <a:prstGeom prst="rect">
            <a:avLst/>
          </a:prstGeom>
          <a:noFill/>
        </p:spPr>
        <p:txBody>
          <a:bodyPr wrap="square" rtlCol="1">
            <a:spAutoFit/>
          </a:bodyPr>
          <a:lstStyle/>
          <a:p>
            <a:pPr algn="ctr"/>
            <a:r>
              <a:rPr lang="fa-IR" sz="2800" dirty="0">
                <a:solidFill>
                  <a:schemeClr val="bg1"/>
                </a:solidFill>
                <a:cs typeface="B Nazanin" panose="00000400000000000000" pitchFamily="2" charset="-78"/>
              </a:rPr>
              <a:t>اندرکنش </a:t>
            </a:r>
            <a:r>
              <a:rPr lang="fa-IR" sz="2800" dirty="0" smtClean="0">
                <a:solidFill>
                  <a:schemeClr val="bg1"/>
                </a:solidFill>
                <a:cs typeface="B Nazanin" panose="00000400000000000000" pitchFamily="2" charset="-78"/>
              </a:rPr>
              <a:t>خاک </a:t>
            </a:r>
            <a:r>
              <a:rPr lang="fa-IR" sz="2800" dirty="0">
                <a:solidFill>
                  <a:schemeClr val="bg1"/>
                </a:solidFill>
                <a:cs typeface="B Nazanin" panose="00000400000000000000" pitchFamily="2" charset="-78"/>
              </a:rPr>
              <a:t>سازه  </a:t>
            </a:r>
            <a:endParaRPr lang="en-US" sz="2800" dirty="0" smtClean="0">
              <a:solidFill>
                <a:schemeClr val="bg1"/>
              </a:solidFill>
              <a:cs typeface="B Nazanin" panose="00000400000000000000" pitchFamily="2" charset="-78"/>
            </a:endParaRPr>
          </a:p>
          <a:p>
            <a:pPr algn="ctr"/>
            <a:r>
              <a:rPr lang="fa-IR" sz="2800" dirty="0" smtClean="0">
                <a:solidFill>
                  <a:schemeClr val="bg1"/>
                </a:solidFill>
                <a:cs typeface="B Nazanin" panose="00000400000000000000" pitchFamily="2" charset="-78"/>
              </a:rPr>
              <a:t>در آیین نامه های تحلیل و طراحی سازه ها</a:t>
            </a:r>
            <a:endParaRPr lang="en-US" sz="2800" dirty="0">
              <a:solidFill>
                <a:schemeClr val="bg1"/>
              </a:solidFill>
              <a:cs typeface="B Nazanin" panose="00000400000000000000" pitchFamily="2" charset="-78"/>
            </a:endParaRPr>
          </a:p>
          <a:p>
            <a:endParaRPr lang="fa-IR" sz="2800" dirty="0"/>
          </a:p>
        </p:txBody>
      </p:sp>
      <p:sp>
        <p:nvSpPr>
          <p:cNvPr id="34" name="TextBox 33"/>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35" name="Slide Number Placeholder 34"/>
          <p:cNvSpPr>
            <a:spLocks noGrp="1"/>
          </p:cNvSpPr>
          <p:nvPr>
            <p:ph type="sldNum" sz="quarter" idx="12"/>
          </p:nvPr>
        </p:nvSpPr>
        <p:spPr/>
        <p:txBody>
          <a:bodyPr/>
          <a:lstStyle/>
          <a:p>
            <a:fld id="{09D84461-DD0A-440A-AEC5-A4A968A8725A}" type="slidenum">
              <a:rPr lang="en-US" smtClean="0"/>
              <a:t>1</a:t>
            </a:fld>
            <a:endParaRPr lang="en-US" dirty="0"/>
          </a:p>
        </p:txBody>
      </p:sp>
    </p:spTree>
    <p:extLst>
      <p:ext uri="{BB962C8B-B14F-4D97-AF65-F5344CB8AC3E}">
        <p14:creationId xmlns:p14="http://schemas.microsoft.com/office/powerpoint/2010/main" val="14095159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 calcmode="lin" valueType="num">
                                      <p:cBhvr>
                                        <p:cTn id="24" dur="500" fill="hold"/>
                                        <p:tgtEl>
                                          <p:spTgt spid="10"/>
                                        </p:tgtEl>
                                        <p:attrNameLst>
                                          <p:attrName>style.rotation</p:attrName>
                                        </p:attrNameLst>
                                      </p:cBhvr>
                                      <p:tavLst>
                                        <p:tav tm="0">
                                          <p:val>
                                            <p:fltVal val="90"/>
                                          </p:val>
                                        </p:tav>
                                        <p:tav tm="100000">
                                          <p:val>
                                            <p:fltVal val="0"/>
                                          </p:val>
                                        </p:tav>
                                      </p:tavLst>
                                    </p:anim>
                                    <p:animEffect transition="in" filter="fade">
                                      <p:cBhvr>
                                        <p:cTn id="25" dur="500"/>
                                        <p:tgtEl>
                                          <p:spTgt spid="10"/>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 calcmode="lin" valueType="num">
                                      <p:cBhvr>
                                        <p:cTn id="30" dur="500" fill="hold"/>
                                        <p:tgtEl>
                                          <p:spTgt spid="9"/>
                                        </p:tgtEl>
                                        <p:attrNameLst>
                                          <p:attrName>style.rotation</p:attrName>
                                        </p:attrNameLst>
                                      </p:cBhvr>
                                      <p:tavLst>
                                        <p:tav tm="0">
                                          <p:val>
                                            <p:fltVal val="90"/>
                                          </p:val>
                                        </p:tav>
                                        <p:tav tm="100000">
                                          <p:val>
                                            <p:fltVal val="0"/>
                                          </p:val>
                                        </p:tav>
                                      </p:tavLst>
                                    </p:anim>
                                    <p:animEffect transition="in" filter="fade">
                                      <p:cBhvr>
                                        <p:cTn id="31" dur="500"/>
                                        <p:tgtEl>
                                          <p:spTgt spid="9"/>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 calcmode="lin" valueType="num">
                                      <p:cBhvr>
                                        <p:cTn id="36" dur="500" fill="hold"/>
                                        <p:tgtEl>
                                          <p:spTgt spid="8"/>
                                        </p:tgtEl>
                                        <p:attrNameLst>
                                          <p:attrName>style.rotation</p:attrName>
                                        </p:attrNameLst>
                                      </p:cBhvr>
                                      <p:tavLst>
                                        <p:tav tm="0">
                                          <p:val>
                                            <p:fltVal val="90"/>
                                          </p:val>
                                        </p:tav>
                                        <p:tav tm="100000">
                                          <p:val>
                                            <p:fltVal val="0"/>
                                          </p:val>
                                        </p:tav>
                                      </p:tavLst>
                                    </p:anim>
                                    <p:animEffect transition="in" filter="fade">
                                      <p:cBhvr>
                                        <p:cTn id="37" dur="500"/>
                                        <p:tgtEl>
                                          <p:spTgt spid="8"/>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 calcmode="lin" valueType="num">
                                      <p:cBhvr>
                                        <p:cTn id="42" dur="500" fill="hold"/>
                                        <p:tgtEl>
                                          <p:spTgt spid="7"/>
                                        </p:tgtEl>
                                        <p:attrNameLst>
                                          <p:attrName>style.rotation</p:attrName>
                                        </p:attrNameLst>
                                      </p:cBhvr>
                                      <p:tavLst>
                                        <p:tav tm="0">
                                          <p:val>
                                            <p:fltVal val="90"/>
                                          </p:val>
                                        </p:tav>
                                        <p:tav tm="100000">
                                          <p:val>
                                            <p:fltVal val="0"/>
                                          </p:val>
                                        </p:tav>
                                      </p:tavLst>
                                    </p:anim>
                                    <p:animEffect transition="in" filter="fade">
                                      <p:cBhvr>
                                        <p:cTn id="43" dur="500"/>
                                        <p:tgtEl>
                                          <p:spTgt spid="7"/>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 calcmode="lin" valueType="num">
                                      <p:cBhvr>
                                        <p:cTn id="48" dur="500" fill="hold"/>
                                        <p:tgtEl>
                                          <p:spTgt spid="6"/>
                                        </p:tgtEl>
                                        <p:attrNameLst>
                                          <p:attrName>style.rotation</p:attrName>
                                        </p:attrNameLst>
                                      </p:cBhvr>
                                      <p:tavLst>
                                        <p:tav tm="0">
                                          <p:val>
                                            <p:fltVal val="90"/>
                                          </p:val>
                                        </p:tav>
                                        <p:tav tm="100000">
                                          <p:val>
                                            <p:fltVal val="0"/>
                                          </p:val>
                                        </p:tav>
                                      </p:tavLst>
                                    </p:anim>
                                    <p:animEffect transition="in" filter="fade">
                                      <p:cBhvr>
                                        <p:cTn id="49" dur="500"/>
                                        <p:tgtEl>
                                          <p:spTgt spid="6"/>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fltVal val="0"/>
                                          </p:val>
                                        </p:tav>
                                        <p:tav tm="100000">
                                          <p:val>
                                            <p:strVal val="#ppt_w"/>
                                          </p:val>
                                        </p:tav>
                                      </p:tavLst>
                                    </p:anim>
                                    <p:anim calcmode="lin" valueType="num">
                                      <p:cBhvr>
                                        <p:cTn id="53" dur="500" fill="hold"/>
                                        <p:tgtEl>
                                          <p:spTgt spid="5"/>
                                        </p:tgtEl>
                                        <p:attrNameLst>
                                          <p:attrName>ppt_h</p:attrName>
                                        </p:attrNameLst>
                                      </p:cBhvr>
                                      <p:tavLst>
                                        <p:tav tm="0">
                                          <p:val>
                                            <p:fltVal val="0"/>
                                          </p:val>
                                        </p:tav>
                                        <p:tav tm="100000">
                                          <p:val>
                                            <p:strVal val="#ppt_h"/>
                                          </p:val>
                                        </p:tav>
                                      </p:tavLst>
                                    </p:anim>
                                    <p:anim calcmode="lin" valueType="num">
                                      <p:cBhvr>
                                        <p:cTn id="54" dur="500" fill="hold"/>
                                        <p:tgtEl>
                                          <p:spTgt spid="5"/>
                                        </p:tgtEl>
                                        <p:attrNameLst>
                                          <p:attrName>style.rotation</p:attrName>
                                        </p:attrNameLst>
                                      </p:cBhvr>
                                      <p:tavLst>
                                        <p:tav tm="0">
                                          <p:val>
                                            <p:fltVal val="90"/>
                                          </p:val>
                                        </p:tav>
                                        <p:tav tm="100000">
                                          <p:val>
                                            <p:fltVal val="0"/>
                                          </p:val>
                                        </p:tav>
                                      </p:tavLst>
                                    </p:anim>
                                    <p:animEffect transition="in" filter="fade">
                                      <p:cBhvr>
                                        <p:cTn id="55" dur="500"/>
                                        <p:tgtEl>
                                          <p:spTgt spid="5"/>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 calcmode="lin" valueType="num">
                                      <p:cBhvr>
                                        <p:cTn id="60" dur="500" fill="hold"/>
                                        <p:tgtEl>
                                          <p:spTgt spid="4"/>
                                        </p:tgtEl>
                                        <p:attrNameLst>
                                          <p:attrName>style.rotation</p:attrName>
                                        </p:attrNameLst>
                                      </p:cBhvr>
                                      <p:tavLst>
                                        <p:tav tm="0">
                                          <p:val>
                                            <p:fltVal val="90"/>
                                          </p:val>
                                        </p:tav>
                                        <p:tav tm="100000">
                                          <p:val>
                                            <p:fltVal val="0"/>
                                          </p:val>
                                        </p:tav>
                                      </p:tavLst>
                                    </p:anim>
                                    <p:animEffect transition="in" filter="fade">
                                      <p:cBhvr>
                                        <p:cTn id="61" dur="500"/>
                                        <p:tgtEl>
                                          <p:spTgt spid="4"/>
                                        </p:tgtEl>
                                      </p:cBhvr>
                                    </p:animEffect>
                                  </p:childTnLst>
                                </p:cTn>
                              </p:par>
                            </p:childTnLst>
                          </p:cTn>
                        </p:par>
                        <p:par>
                          <p:cTn id="62" fill="hold">
                            <p:stCondLst>
                              <p:cond delay="1500"/>
                            </p:stCondLst>
                            <p:childTnLst>
                              <p:par>
                                <p:cTn id="63" presetID="22" presetClass="entr" presetSubtype="2"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right)">
                                      <p:cBhvr>
                                        <p:cTn id="65" dur="500"/>
                                        <p:tgtEl>
                                          <p:spTgt spid="17"/>
                                        </p:tgtEl>
                                      </p:cBhvr>
                                    </p:animEffect>
                                  </p:childTnLst>
                                </p:cTn>
                              </p:par>
                            </p:childTnLst>
                          </p:cTn>
                        </p:par>
                        <p:par>
                          <p:cTn id="66" fill="hold">
                            <p:stCondLst>
                              <p:cond delay="2000"/>
                            </p:stCondLst>
                            <p:childTnLst>
                              <p:par>
                                <p:cTn id="67" presetID="22" presetClass="entr" presetSubtype="2"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right)">
                                      <p:cBhvr>
                                        <p:cTn id="69" dur="500"/>
                                        <p:tgtEl>
                                          <p:spTgt spid="19"/>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right)">
                                      <p:cBhvr>
                                        <p:cTn id="72" dur="500"/>
                                        <p:tgtEl>
                                          <p:spTgt spid="31"/>
                                        </p:tgtEl>
                                      </p:cBhvr>
                                    </p:animEffect>
                                  </p:childTnLst>
                                </p:cTn>
                              </p:par>
                            </p:childTnLst>
                          </p:cTn>
                        </p:par>
                        <p:par>
                          <p:cTn id="73" fill="hold">
                            <p:stCondLst>
                              <p:cond delay="2500"/>
                            </p:stCondLst>
                            <p:childTnLst>
                              <p:par>
                                <p:cTn id="74" presetID="22" presetClass="entr" presetSubtype="2"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right)">
                                      <p:cBhvr>
                                        <p:cTn id="76" dur="500"/>
                                        <p:tgtEl>
                                          <p:spTgt spid="16"/>
                                        </p:tgtEl>
                                      </p:cBhvr>
                                    </p:animEffect>
                                  </p:childTnLst>
                                </p:cTn>
                              </p:par>
                            </p:childTnLst>
                          </p:cTn>
                        </p:par>
                        <p:par>
                          <p:cTn id="77" fill="hold">
                            <p:stCondLst>
                              <p:cond delay="3000"/>
                            </p:stCondLst>
                            <p:childTnLst>
                              <p:par>
                                <p:cTn id="78" presetID="22" presetClass="entr" presetSubtype="2"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right)">
                                      <p:cBhvr>
                                        <p:cTn id="80" dur="500"/>
                                        <p:tgtEl>
                                          <p:spTgt spid="30"/>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right)">
                                      <p:cBhvr>
                                        <p:cTn id="83" dur="500"/>
                                        <p:tgtEl>
                                          <p:spTgt spid="20"/>
                                        </p:tgtEl>
                                      </p:cBhvr>
                                    </p:animEffect>
                                  </p:childTnLst>
                                </p:cTn>
                              </p:par>
                            </p:childTnLst>
                          </p:cTn>
                        </p:par>
                        <p:par>
                          <p:cTn id="84" fill="hold">
                            <p:stCondLst>
                              <p:cond delay="3500"/>
                            </p:stCondLst>
                            <p:childTnLst>
                              <p:par>
                                <p:cTn id="85" presetID="22" presetClass="entr" presetSubtype="2" fill="hold"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right)">
                                      <p:cBhvr>
                                        <p:cTn id="87" dur="500"/>
                                        <p:tgtEl>
                                          <p:spTgt spid="15"/>
                                        </p:tgtEl>
                                      </p:cBhvr>
                                    </p:animEffect>
                                  </p:childTnLst>
                                </p:cTn>
                              </p:par>
                            </p:childTnLst>
                          </p:cTn>
                        </p:par>
                        <p:par>
                          <p:cTn id="88" fill="hold">
                            <p:stCondLst>
                              <p:cond delay="4000"/>
                            </p:stCondLst>
                            <p:childTnLst>
                              <p:par>
                                <p:cTn id="89" presetID="22" presetClass="entr" presetSubtype="2"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wipe(right)">
                                      <p:cBhvr>
                                        <p:cTn id="91" dur="500"/>
                                        <p:tgtEl>
                                          <p:spTgt spid="29"/>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right)">
                                      <p:cBhvr>
                                        <p:cTn id="94" dur="500"/>
                                        <p:tgtEl>
                                          <p:spTgt spid="21"/>
                                        </p:tgtEl>
                                      </p:cBhvr>
                                    </p:animEffect>
                                  </p:childTnLst>
                                </p:cTn>
                              </p:par>
                            </p:childTnLst>
                          </p:cTn>
                        </p:par>
                        <p:par>
                          <p:cTn id="95" fill="hold">
                            <p:stCondLst>
                              <p:cond delay="4500"/>
                            </p:stCondLst>
                            <p:childTnLst>
                              <p:par>
                                <p:cTn id="96" presetID="22" presetClass="entr" presetSubtype="2" fill="hold"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wipe(right)">
                                      <p:cBhvr>
                                        <p:cTn id="98" dur="500"/>
                                        <p:tgtEl>
                                          <p:spTgt spid="14"/>
                                        </p:tgtEl>
                                      </p:cBhvr>
                                    </p:animEffect>
                                  </p:childTnLst>
                                </p:cTn>
                              </p:par>
                            </p:childTnLst>
                          </p:cTn>
                        </p:par>
                        <p:par>
                          <p:cTn id="99" fill="hold">
                            <p:stCondLst>
                              <p:cond delay="5000"/>
                            </p:stCondLst>
                            <p:childTnLst>
                              <p:par>
                                <p:cTn id="100" presetID="22" presetClass="entr" presetSubtype="2" fill="hold" grpId="0" nodeType="after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right)">
                                      <p:cBhvr>
                                        <p:cTn id="102" dur="500"/>
                                        <p:tgtEl>
                                          <p:spTgt spid="18"/>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childTnLst>
                          </p:cTn>
                        </p:par>
                        <p:par>
                          <p:cTn id="106" fill="hold">
                            <p:stCondLst>
                              <p:cond delay="5500"/>
                            </p:stCondLst>
                            <p:childTnLst>
                              <p:par>
                                <p:cTn id="107" presetID="22" presetClass="entr" presetSubtype="4"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wipe(down)">
                                      <p:cBhvr>
                                        <p:cTn id="109" dur="500"/>
                                        <p:tgtEl>
                                          <p:spTgt spid="13"/>
                                        </p:tgtEl>
                                      </p:cBhvr>
                                    </p:animEffect>
                                  </p:childTnLst>
                                </p:cTn>
                              </p:par>
                            </p:childTnLst>
                          </p:cTn>
                        </p:par>
                        <p:par>
                          <p:cTn id="110" fill="hold">
                            <p:stCondLst>
                              <p:cond delay="6000"/>
                            </p:stCondLst>
                            <p:childTnLst>
                              <p:par>
                                <p:cTn id="111" presetID="22" presetClass="entr" presetSubtype="2"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wipe(right)">
                                      <p:cBhvr>
                                        <p:cTn id="113" dur="500"/>
                                        <p:tgtEl>
                                          <p:spTgt spid="27"/>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wipe(right)">
                                      <p:cBhvr>
                                        <p:cTn id="116" dur="500"/>
                                        <p:tgtEl>
                                          <p:spTgt spid="22"/>
                                        </p:tgtEl>
                                      </p:cBhvr>
                                    </p:animEffect>
                                  </p:childTnLst>
                                </p:cTn>
                              </p:par>
                            </p:childTnLst>
                          </p:cTn>
                        </p:par>
                        <p:par>
                          <p:cTn id="117" fill="hold">
                            <p:stCondLst>
                              <p:cond delay="6500"/>
                            </p:stCondLst>
                            <p:childTnLst>
                              <p:par>
                                <p:cTn id="118" presetID="22" presetClass="entr" presetSubtype="2" fill="hold" nodeType="afterEffect">
                                  <p:stCondLst>
                                    <p:cond delay="0"/>
                                  </p:stCondLst>
                                  <p:childTnLst>
                                    <p:set>
                                      <p:cBhvr>
                                        <p:cTn id="119" dur="1" fill="hold">
                                          <p:stCondLst>
                                            <p:cond delay="0"/>
                                          </p:stCondLst>
                                        </p:cTn>
                                        <p:tgtEl>
                                          <p:spTgt spid="12"/>
                                        </p:tgtEl>
                                        <p:attrNameLst>
                                          <p:attrName>style.visibility</p:attrName>
                                        </p:attrNameLst>
                                      </p:cBhvr>
                                      <p:to>
                                        <p:strVal val="visible"/>
                                      </p:to>
                                    </p:set>
                                    <p:animEffect transition="in" filter="wipe(right)">
                                      <p:cBhvr>
                                        <p:cTn id="120" dur="500"/>
                                        <p:tgtEl>
                                          <p:spTgt spid="12"/>
                                        </p:tgtEl>
                                      </p:cBhvr>
                                    </p:animEffect>
                                  </p:childTnLst>
                                </p:cTn>
                              </p:par>
                            </p:childTnLst>
                          </p:cTn>
                        </p:par>
                        <p:par>
                          <p:cTn id="121" fill="hold">
                            <p:stCondLst>
                              <p:cond delay="7000"/>
                            </p:stCondLst>
                            <p:childTnLst>
                              <p:par>
                                <p:cTn id="122" presetID="22" presetClass="entr" presetSubtype="2" fill="hold" grpId="0" nodeType="afterEffect">
                                  <p:stCondLst>
                                    <p:cond delay="0"/>
                                  </p:stCondLst>
                                  <p:childTnLst>
                                    <p:set>
                                      <p:cBhvr>
                                        <p:cTn id="123" dur="1" fill="hold">
                                          <p:stCondLst>
                                            <p:cond delay="0"/>
                                          </p:stCondLst>
                                        </p:cTn>
                                        <p:tgtEl>
                                          <p:spTgt spid="26"/>
                                        </p:tgtEl>
                                        <p:attrNameLst>
                                          <p:attrName>style.visibility</p:attrName>
                                        </p:attrNameLst>
                                      </p:cBhvr>
                                      <p:to>
                                        <p:strVal val="visible"/>
                                      </p:to>
                                    </p:set>
                                    <p:animEffect transition="in" filter="wipe(right)">
                                      <p:cBhvr>
                                        <p:cTn id="124" dur="500"/>
                                        <p:tgtEl>
                                          <p:spTgt spid="26"/>
                                        </p:tgtEl>
                                      </p:cBhvr>
                                    </p:animEffect>
                                  </p:childTnLst>
                                </p:cTn>
                              </p:par>
                              <p:par>
                                <p:cTn id="125" presetID="22" presetClass="entr" presetSubtype="2" fill="hold" grpId="0" nodeType="withEffect">
                                  <p:stCondLst>
                                    <p:cond delay="0"/>
                                  </p:stCondLst>
                                  <p:childTnLst>
                                    <p:set>
                                      <p:cBhvr>
                                        <p:cTn id="126" dur="1" fill="hold">
                                          <p:stCondLst>
                                            <p:cond delay="0"/>
                                          </p:stCondLst>
                                        </p:cTn>
                                        <p:tgtEl>
                                          <p:spTgt spid="23"/>
                                        </p:tgtEl>
                                        <p:attrNameLst>
                                          <p:attrName>style.visibility</p:attrName>
                                        </p:attrNameLst>
                                      </p:cBhvr>
                                      <p:to>
                                        <p:strVal val="visible"/>
                                      </p:to>
                                    </p:set>
                                    <p:animEffect transition="in" filter="wipe(right)">
                                      <p:cBhvr>
                                        <p:cTn id="127" dur="500"/>
                                        <p:tgtEl>
                                          <p:spTgt spid="23"/>
                                        </p:tgtEl>
                                      </p:cBhvr>
                                    </p:animEffect>
                                  </p:childTnLst>
                                </p:cTn>
                              </p:par>
                            </p:childTnLst>
                          </p:cTn>
                        </p:par>
                        <p:par>
                          <p:cTn id="128" fill="hold">
                            <p:stCondLst>
                              <p:cond delay="7500"/>
                            </p:stCondLst>
                            <p:childTnLst>
                              <p:par>
                                <p:cTn id="129" presetID="22" presetClass="entr" presetSubtype="2" fill="hold" nodeType="afterEffect">
                                  <p:stCondLst>
                                    <p:cond delay="0"/>
                                  </p:stCondLst>
                                  <p:childTnLst>
                                    <p:set>
                                      <p:cBhvr>
                                        <p:cTn id="130" dur="1" fill="hold">
                                          <p:stCondLst>
                                            <p:cond delay="0"/>
                                          </p:stCondLst>
                                        </p:cTn>
                                        <p:tgtEl>
                                          <p:spTgt spid="11"/>
                                        </p:tgtEl>
                                        <p:attrNameLst>
                                          <p:attrName>style.visibility</p:attrName>
                                        </p:attrNameLst>
                                      </p:cBhvr>
                                      <p:to>
                                        <p:strVal val="visible"/>
                                      </p:to>
                                    </p:set>
                                    <p:animEffect transition="in" filter="wipe(right)">
                                      <p:cBhvr>
                                        <p:cTn id="131" dur="500"/>
                                        <p:tgtEl>
                                          <p:spTgt spid="11"/>
                                        </p:tgtEl>
                                      </p:cBhvr>
                                    </p:animEffect>
                                  </p:childTnLst>
                                </p:cTn>
                              </p:par>
                            </p:childTnLst>
                          </p:cTn>
                        </p:par>
                        <p:par>
                          <p:cTn id="132" fill="hold">
                            <p:stCondLst>
                              <p:cond delay="8000"/>
                            </p:stCondLst>
                            <p:childTnLst>
                              <p:par>
                                <p:cTn id="133" presetID="22" presetClass="entr" presetSubtype="2" fill="hold" grpId="0" nodeType="afterEffect">
                                  <p:stCondLst>
                                    <p:cond delay="0"/>
                                  </p:stCondLst>
                                  <p:childTnLst>
                                    <p:set>
                                      <p:cBhvr>
                                        <p:cTn id="134" dur="1" fill="hold">
                                          <p:stCondLst>
                                            <p:cond delay="0"/>
                                          </p:stCondLst>
                                        </p:cTn>
                                        <p:tgtEl>
                                          <p:spTgt spid="25"/>
                                        </p:tgtEl>
                                        <p:attrNameLst>
                                          <p:attrName>style.visibility</p:attrName>
                                        </p:attrNameLst>
                                      </p:cBhvr>
                                      <p:to>
                                        <p:strVal val="visible"/>
                                      </p:to>
                                    </p:set>
                                    <p:animEffect transition="in" filter="wipe(right)">
                                      <p:cBhvr>
                                        <p:cTn id="135" dur="500"/>
                                        <p:tgtEl>
                                          <p:spTgt spid="25"/>
                                        </p:tgtEl>
                                      </p:cBhvr>
                                    </p:animEffect>
                                  </p:childTnLst>
                                </p:cTn>
                              </p:par>
                              <p:par>
                                <p:cTn id="136" presetID="22" presetClass="entr" presetSubtype="2" fill="hold" grpId="0" nodeType="withEffect">
                                  <p:stCondLst>
                                    <p:cond delay="0"/>
                                  </p:stCondLst>
                                  <p:childTnLst>
                                    <p:set>
                                      <p:cBhvr>
                                        <p:cTn id="137" dur="1" fill="hold">
                                          <p:stCondLst>
                                            <p:cond delay="0"/>
                                          </p:stCondLst>
                                        </p:cTn>
                                        <p:tgtEl>
                                          <p:spTgt spid="24"/>
                                        </p:tgtEl>
                                        <p:attrNameLst>
                                          <p:attrName>style.visibility</p:attrName>
                                        </p:attrNameLst>
                                      </p:cBhvr>
                                      <p:to>
                                        <p:strVal val="visible"/>
                                      </p:to>
                                    </p:set>
                                    <p:animEffect transition="in" filter="wipe(right)">
                                      <p:cBhvr>
                                        <p:cTn id="1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7955" y="2412437"/>
            <a:ext cx="10480165" cy="4992469"/>
          </a:xfrm>
          <a:prstGeom prst="rect">
            <a:avLst/>
          </a:prstGeom>
        </p:spPr>
      </p:pic>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10444465" y="1350348"/>
            <a:ext cx="3423935" cy="628898"/>
          </a:xfrm>
          <a:prstGeom prst="roundRect">
            <a:avLst>
              <a:gd name="adj" fmla="val 29652"/>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اثرات اندرکنش بر روی سازه</a:t>
            </a:r>
            <a:endParaRPr lang="fa-IR" sz="2400">
              <a:solidFill>
                <a:schemeClr val="tx1">
                  <a:lumMod val="95000"/>
                  <a:lumOff val="5000"/>
                </a:schemeClr>
              </a:solidFill>
              <a:cs typeface="B Nazanin" panose="00000400000000000000" pitchFamily="2" charset="-78"/>
            </a:endParaRPr>
          </a:p>
        </p:txBody>
      </p:sp>
      <p:sp>
        <p:nvSpPr>
          <p:cNvPr id="7" name="Slide Number Placeholder 6"/>
          <p:cNvSpPr>
            <a:spLocks noGrp="1"/>
          </p:cNvSpPr>
          <p:nvPr>
            <p:ph type="sldNum" sz="quarter" idx="12"/>
          </p:nvPr>
        </p:nvSpPr>
        <p:spPr/>
        <p:txBody>
          <a:bodyPr/>
          <a:lstStyle/>
          <a:p>
            <a:fld id="{09D84461-DD0A-440A-AEC5-A4A968A8725A}" type="slidenum">
              <a:rPr lang="en-US" smtClean="0"/>
              <a:t>10</a:t>
            </a:fld>
            <a:endParaRPr lang="en-US" dirty="0"/>
          </a:p>
        </p:txBody>
      </p:sp>
      <p:sp>
        <p:nvSpPr>
          <p:cNvPr id="8" name="Rounded Rectangle 7"/>
          <p:cNvSpPr/>
          <p:nvPr/>
        </p:nvSpPr>
        <p:spPr>
          <a:xfrm>
            <a:off x="10444465" y="2160439"/>
            <a:ext cx="3423935" cy="628898"/>
          </a:xfrm>
          <a:prstGeom prst="roundRect">
            <a:avLst>
              <a:gd name="adj" fmla="val 29868"/>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فرکانس سازه</a:t>
            </a:r>
            <a:endParaRPr lang="fa-IR" sz="2400">
              <a:solidFill>
                <a:schemeClr val="tx1">
                  <a:lumMod val="95000"/>
                  <a:lumOff val="5000"/>
                </a:schemeClr>
              </a:solidFill>
              <a:cs typeface="B Nazanin" panose="00000400000000000000" pitchFamily="2" charset="-78"/>
            </a:endParaRPr>
          </a:p>
        </p:txBody>
      </p:sp>
    </p:spTree>
    <p:extLst>
      <p:ext uri="{BB962C8B-B14F-4D97-AF65-F5344CB8AC3E}">
        <p14:creationId xmlns:p14="http://schemas.microsoft.com/office/powerpoint/2010/main" val="7966115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
                                        <p:tgtEl>
                                          <p:spTgt spid="8"/>
                                        </p:tgtEl>
                                      </p:cBhvr>
                                    </p:animEffect>
                                  </p:childTnLst>
                                </p:cTn>
                              </p:par>
                            </p:childTnLst>
                          </p:cTn>
                        </p:par>
                        <p:par>
                          <p:cTn id="14" fill="hold">
                            <p:stCondLst>
                              <p:cond delay="500"/>
                            </p:stCondLst>
                            <p:childTnLst>
                              <p:par>
                                <p:cTn id="15" presetID="6" presetClass="entr" presetSubtype="3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out)">
                                      <p:cBhvr>
                                        <p:cTn id="1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8"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E1ACB7"/>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a:t>
            </a:r>
            <a:r>
              <a:rPr lang="en-US" sz="2800" smtClean="0">
                <a:solidFill>
                  <a:schemeClr val="tx1">
                    <a:lumMod val="95000"/>
                    <a:lumOff val="5000"/>
                  </a:schemeClr>
                </a:solidFill>
                <a:cs typeface="B Nazanin" panose="00000400000000000000" pitchFamily="2" charset="-78"/>
              </a:rPr>
              <a:t>FEMA-440</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931" y="476250"/>
            <a:ext cx="4410869" cy="5961976"/>
          </a:xfrm>
          <a:prstGeom prst="rect">
            <a:avLst/>
          </a:prstGeom>
          <a:effectLst>
            <a:reflection blurRad="6350" stA="50000" endA="300" endPos="55500" dist="50800" dir="5400000" sy="-100000" algn="bl" rotWithShape="0"/>
          </a:effectLst>
          <a:scene3d>
            <a:camera prst="perspectiveRight"/>
            <a:lightRig rig="threePt" dir="t"/>
          </a:scene3d>
        </p:spPr>
      </p:pic>
      <p:sp>
        <p:nvSpPr>
          <p:cNvPr id="10" name="TextBox 9"/>
          <p:cNvSpPr txBox="1"/>
          <p:nvPr/>
        </p:nvSpPr>
        <p:spPr>
          <a:xfrm>
            <a:off x="6039238" y="1437211"/>
            <a:ext cx="7829161" cy="954107"/>
          </a:xfrm>
          <a:prstGeom prst="rect">
            <a:avLst/>
          </a:prstGeom>
          <a:noFill/>
        </p:spPr>
        <p:txBody>
          <a:bodyPr wrap="square" rtlCol="1">
            <a:spAutoFit/>
          </a:bodyPr>
          <a:lstStyle/>
          <a:p>
            <a:r>
              <a:rPr lang="en-US" sz="2800"/>
              <a:t>Federal  Emergency Management Agency </a:t>
            </a:r>
            <a:endParaRPr lang="en-US" sz="2800" smtClean="0"/>
          </a:p>
          <a:p>
            <a:pPr algn="r"/>
            <a:r>
              <a:rPr lang="fa-IR" sz="2800"/>
              <a:t>سازمان مدیریت بحران فدرال آمریکا </a:t>
            </a:r>
          </a:p>
        </p:txBody>
      </p:sp>
      <p:sp>
        <p:nvSpPr>
          <p:cNvPr id="12" name="Rectangle 11"/>
          <p:cNvSpPr/>
          <p:nvPr/>
        </p:nvSpPr>
        <p:spPr>
          <a:xfrm>
            <a:off x="6039237" y="3457238"/>
            <a:ext cx="7829161" cy="1261884"/>
          </a:xfrm>
          <a:prstGeom prst="rect">
            <a:avLst/>
          </a:prstGeom>
        </p:spPr>
        <p:txBody>
          <a:bodyPr wrap="square">
            <a:spAutoFit/>
          </a:bodyPr>
          <a:lstStyle/>
          <a:p>
            <a:r>
              <a:rPr lang="en-US" sz="2400" smtClean="0"/>
              <a:t>FEMA440:</a:t>
            </a:r>
          </a:p>
          <a:p>
            <a:r>
              <a:rPr lang="en-US" sz="2400" smtClean="0"/>
              <a:t>Improvement of Nonlinear </a:t>
            </a:r>
            <a:r>
              <a:rPr lang="en-US" sz="2400"/>
              <a:t>Static </a:t>
            </a:r>
            <a:r>
              <a:rPr lang="en-US" sz="2400" smtClean="0"/>
              <a:t>Seismic Analysis Procedures</a:t>
            </a:r>
            <a:endParaRPr lang="fa-IR" sz="2400" smtClean="0"/>
          </a:p>
          <a:p>
            <a:pPr algn="r"/>
            <a:r>
              <a:rPr lang="fa-IR" sz="2800" smtClean="0"/>
              <a:t>بهبود </a:t>
            </a:r>
            <a:r>
              <a:rPr lang="fa-IR" sz="2800"/>
              <a:t>روش های تحلیل استاتیکی-غیرخطی جهت طراحی لرزه ای</a:t>
            </a:r>
          </a:p>
        </p:txBody>
      </p:sp>
      <p:sp>
        <p:nvSpPr>
          <p:cNvPr id="14" name="Rectangle 13"/>
          <p:cNvSpPr/>
          <p:nvPr/>
        </p:nvSpPr>
        <p:spPr>
          <a:xfrm>
            <a:off x="6066955" y="5052806"/>
            <a:ext cx="7829161" cy="954107"/>
          </a:xfrm>
          <a:prstGeom prst="rect">
            <a:avLst/>
          </a:prstGeom>
        </p:spPr>
        <p:txBody>
          <a:bodyPr wrap="square">
            <a:spAutoFit/>
          </a:bodyPr>
          <a:lstStyle/>
          <a:p>
            <a:r>
              <a:rPr lang="en-US" sz="2800" smtClean="0"/>
              <a:t>8-Procedures </a:t>
            </a:r>
            <a:r>
              <a:rPr lang="en-US" sz="2800"/>
              <a:t>for Including Soil-Structure </a:t>
            </a:r>
            <a:r>
              <a:rPr lang="en-US" sz="2800" smtClean="0"/>
              <a:t>Interaction Effects</a:t>
            </a:r>
            <a:endParaRPr lang="fa-IR" sz="2800"/>
          </a:p>
        </p:txBody>
      </p:sp>
      <p:sp>
        <p:nvSpPr>
          <p:cNvPr id="2" name="Slide Number Placeholder 1"/>
          <p:cNvSpPr>
            <a:spLocks noGrp="1"/>
          </p:cNvSpPr>
          <p:nvPr>
            <p:ph type="sldNum" sz="quarter" idx="12"/>
          </p:nvPr>
        </p:nvSpPr>
        <p:spPr/>
        <p:txBody>
          <a:bodyPr/>
          <a:lstStyle/>
          <a:p>
            <a:fld id="{09D84461-DD0A-440A-AEC5-A4A968A8725A}" type="slidenum">
              <a:rPr lang="en-US" smtClean="0"/>
              <a:t>100</a:t>
            </a:fld>
            <a:endParaRPr lang="en-US" dirty="0"/>
          </a:p>
        </p:txBody>
      </p:sp>
    </p:spTree>
    <p:extLst>
      <p:ext uri="{BB962C8B-B14F-4D97-AF65-F5344CB8AC3E}">
        <p14:creationId xmlns:p14="http://schemas.microsoft.com/office/powerpoint/2010/main" val="11067157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p:bldP spid="12" grpId="0"/>
      <p:bldP spid="1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E1ACB7"/>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a:t>
            </a:r>
            <a:r>
              <a:rPr lang="en-US" sz="2800" smtClean="0">
                <a:solidFill>
                  <a:schemeClr val="tx1">
                    <a:lumMod val="95000"/>
                    <a:lumOff val="5000"/>
                  </a:schemeClr>
                </a:solidFill>
                <a:cs typeface="B Nazanin" panose="00000400000000000000" pitchFamily="2" charset="-78"/>
              </a:rPr>
              <a:t>FEMA-440</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ectangle 11"/>
          <p:cNvSpPr/>
          <p:nvPr/>
        </p:nvSpPr>
        <p:spPr>
          <a:xfrm>
            <a:off x="2329228" y="2526464"/>
            <a:ext cx="11410948" cy="523220"/>
          </a:xfrm>
          <a:prstGeom prst="rect">
            <a:avLst/>
          </a:prstGeom>
        </p:spPr>
        <p:txBody>
          <a:bodyPr wrap="square">
            <a:spAutoFit/>
          </a:bodyPr>
          <a:lstStyle/>
          <a:p>
            <a:pPr algn="r" rtl="1"/>
            <a:r>
              <a:rPr lang="fa-IR" sz="2800" smtClean="0"/>
              <a:t>-در این بخش روش های ساده ای برای در نظر گرفتن اثرات اندرکنش خاک و سازه ارائه شده است.</a:t>
            </a:r>
            <a:endParaRPr lang="fa-IR" sz="3200"/>
          </a:p>
        </p:txBody>
      </p:sp>
      <p:sp>
        <p:nvSpPr>
          <p:cNvPr id="9" name="Rounded Rectangle 8"/>
          <p:cNvSpPr/>
          <p:nvPr/>
        </p:nvSpPr>
        <p:spPr>
          <a:xfrm>
            <a:off x="9930176" y="1435562"/>
            <a:ext cx="3810000" cy="628898"/>
          </a:xfrm>
          <a:prstGeom prst="roundRect">
            <a:avLst>
              <a:gd name="adj" fmla="val 25178"/>
            </a:avLst>
          </a:prstGeom>
          <a:solidFill>
            <a:srgbClr val="E1A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8-1 مقدمه</a:t>
            </a:r>
            <a:endParaRPr lang="fa-IR" sz="2400" dirty="0">
              <a:solidFill>
                <a:schemeClr val="tx1">
                  <a:lumMod val="95000"/>
                  <a:lumOff val="5000"/>
                </a:schemeClr>
              </a:solidFill>
              <a:cs typeface="B Nazanin" panose="00000400000000000000" pitchFamily="2" charset="-78"/>
            </a:endParaRPr>
          </a:p>
        </p:txBody>
      </p:sp>
      <p:sp>
        <p:nvSpPr>
          <p:cNvPr id="13" name="Rectangle 12"/>
          <p:cNvSpPr/>
          <p:nvPr/>
        </p:nvSpPr>
        <p:spPr>
          <a:xfrm>
            <a:off x="2329228" y="3280284"/>
            <a:ext cx="11410948" cy="954107"/>
          </a:xfrm>
          <a:prstGeom prst="rect">
            <a:avLst/>
          </a:prstGeom>
        </p:spPr>
        <p:txBody>
          <a:bodyPr wrap="square">
            <a:spAutoFit/>
          </a:bodyPr>
          <a:lstStyle/>
          <a:p>
            <a:pPr algn="r" rtl="1"/>
            <a:r>
              <a:rPr lang="fa-IR" sz="2800" smtClean="0"/>
              <a:t>-در این بخش روش های ساده ای برای در نظر گرفتن اثرات اندرکنش خاک و سازه در تحلیل استاتیکی غیر خطی ارائه شده است.</a:t>
            </a:r>
            <a:endParaRPr lang="fa-IR" sz="3200"/>
          </a:p>
        </p:txBody>
      </p:sp>
      <p:sp>
        <p:nvSpPr>
          <p:cNvPr id="17" name="Rectangle 16"/>
          <p:cNvSpPr/>
          <p:nvPr/>
        </p:nvSpPr>
        <p:spPr>
          <a:xfrm>
            <a:off x="2329228" y="4596464"/>
            <a:ext cx="11410948" cy="1938992"/>
          </a:xfrm>
          <a:prstGeom prst="rect">
            <a:avLst/>
          </a:prstGeom>
        </p:spPr>
        <p:txBody>
          <a:bodyPr wrap="square">
            <a:spAutoFit/>
          </a:bodyPr>
          <a:lstStyle/>
          <a:p>
            <a:pPr algn="r" rtl="1"/>
            <a:r>
              <a:rPr lang="fa-IR" sz="2800" smtClean="0"/>
              <a:t>-سه مورد عمده برای تاثیرات اندرکنش خاک سازه وجود دارند.</a:t>
            </a:r>
          </a:p>
          <a:p>
            <a:pPr marL="514350" indent="-514350" algn="r" rtl="1">
              <a:buAutoNum type="arabicParenR"/>
            </a:pPr>
            <a:r>
              <a:rPr lang="fa-IR" sz="2800" smtClean="0"/>
              <a:t> اثرات انعطاف پذیری فنداسیون</a:t>
            </a:r>
          </a:p>
          <a:p>
            <a:pPr marL="514350" indent="-514350" algn="r" rtl="1">
              <a:buAutoNum type="arabicParenR"/>
            </a:pPr>
            <a:r>
              <a:rPr lang="fa-IR" sz="3200" smtClean="0"/>
              <a:t> فیلتر کردن حرکات زمین به سازه(اثرات هندسی)</a:t>
            </a:r>
          </a:p>
          <a:p>
            <a:pPr marL="514350" indent="-514350" algn="r" rtl="1">
              <a:buAutoNum type="arabicParenR"/>
            </a:pPr>
            <a:r>
              <a:rPr lang="fa-IR" sz="3200"/>
              <a:t> </a:t>
            </a:r>
            <a:r>
              <a:rPr lang="fa-IR" sz="3200" smtClean="0"/>
              <a:t>اتلاف انرژی سیستم خاک سازهاز طریق میرایی تشعشی و هیسترزیست</a:t>
            </a:r>
          </a:p>
        </p:txBody>
      </p:sp>
      <p:sp>
        <p:nvSpPr>
          <p:cNvPr id="2" name="Slide Number Placeholder 1"/>
          <p:cNvSpPr>
            <a:spLocks noGrp="1"/>
          </p:cNvSpPr>
          <p:nvPr>
            <p:ph type="sldNum" sz="quarter" idx="12"/>
          </p:nvPr>
        </p:nvSpPr>
        <p:spPr/>
        <p:txBody>
          <a:bodyPr/>
          <a:lstStyle/>
          <a:p>
            <a:fld id="{09D84461-DD0A-440A-AEC5-A4A968A8725A}" type="slidenum">
              <a:rPr lang="en-US" smtClean="0"/>
              <a:t>101</a:t>
            </a:fld>
            <a:endParaRPr lang="en-US" dirty="0"/>
          </a:p>
        </p:txBody>
      </p:sp>
    </p:spTree>
    <p:extLst>
      <p:ext uri="{BB962C8B-B14F-4D97-AF65-F5344CB8AC3E}">
        <p14:creationId xmlns:p14="http://schemas.microsoft.com/office/powerpoint/2010/main" val="31271861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1000"/>
                                        <p:tgtEl>
                                          <p:spTgt spid="12"/>
                                        </p:tgtEl>
                                      </p:cBhvr>
                                    </p:animEffect>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1000"/>
                                        <p:tgtEl>
                                          <p:spTgt spid="13"/>
                                        </p:tgtEl>
                                      </p:cBhvr>
                                    </p:animEffect>
                                  </p:childTnLst>
                                </p:cTn>
                              </p:par>
                            </p:childTnLst>
                          </p:cTn>
                        </p:par>
                        <p:par>
                          <p:cTn id="19" fill="hold">
                            <p:stCondLst>
                              <p:cond delay="2500"/>
                            </p:stCondLst>
                            <p:childTnLst>
                              <p:par>
                                <p:cTn id="20" presetID="22" presetClass="entr" presetSubtype="2"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P spid="9" grpId="0" animBg="1"/>
      <p:bldP spid="13" grpId="0"/>
      <p:bldP spid="1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E1ACB7"/>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a:t>
            </a:r>
            <a:r>
              <a:rPr lang="en-US" sz="2800" smtClean="0">
                <a:solidFill>
                  <a:schemeClr val="tx1">
                    <a:lumMod val="95000"/>
                    <a:lumOff val="5000"/>
                  </a:schemeClr>
                </a:solidFill>
                <a:cs typeface="B Nazanin" panose="00000400000000000000" pitchFamily="2" charset="-78"/>
              </a:rPr>
              <a:t>FEMA-440</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ectangle 11"/>
          <p:cNvSpPr/>
          <p:nvPr/>
        </p:nvSpPr>
        <p:spPr>
          <a:xfrm>
            <a:off x="2190750" y="2522048"/>
            <a:ext cx="11549426" cy="1877437"/>
          </a:xfrm>
          <a:prstGeom prst="rect">
            <a:avLst/>
          </a:prstGeom>
        </p:spPr>
        <p:txBody>
          <a:bodyPr wrap="square">
            <a:spAutoFit/>
          </a:bodyPr>
          <a:lstStyle/>
          <a:p>
            <a:pPr algn="just" rtl="1"/>
            <a:r>
              <a:rPr lang="fa-IR" sz="2800" smtClean="0"/>
              <a:t>- روش های تحلیل فعلی در </a:t>
            </a:r>
            <a:r>
              <a:rPr lang="en-US" sz="2800" smtClean="0"/>
              <a:t>FEMA-356</a:t>
            </a:r>
            <a:r>
              <a:rPr lang="fa-IR" sz="2800" smtClean="0"/>
              <a:t> و </a:t>
            </a:r>
            <a:r>
              <a:rPr lang="en-US" sz="2800" smtClean="0"/>
              <a:t>ATC-40</a:t>
            </a:r>
            <a:r>
              <a:rPr lang="fa-IR" sz="2800" smtClean="0"/>
              <a:t> تا حدی به اثرات انعطاف پذیری فنداسیون </a:t>
            </a:r>
            <a:r>
              <a:rPr lang="fa-IR" sz="2800"/>
              <a:t>از طریق شامل سختی و مقاومت مولفه های ژئوتکنیکی  فنداسیون در مدل تحلیلی </a:t>
            </a:r>
            <a:r>
              <a:rPr lang="fa-IR" sz="2800" smtClean="0"/>
              <a:t>سازه</a:t>
            </a:r>
            <a:r>
              <a:rPr lang="fa-IR" sz="3200" smtClean="0"/>
              <a:t> </a:t>
            </a:r>
            <a:r>
              <a:rPr lang="fa-IR" sz="2800" smtClean="0"/>
              <a:t>می پردازد. </a:t>
            </a:r>
          </a:p>
          <a:p>
            <a:pPr algn="just" rtl="1"/>
            <a:r>
              <a:rPr lang="fa-IR" sz="2800" smtClean="0"/>
              <a:t>با این حال این روش ها حرکت میدان آزاد را کاهش نمی دهند(اثرات سینماتیکی) و هم چنین اثرات میرایی فنداسیون را هم در نظر نمیگیرند</a:t>
            </a:r>
            <a:endParaRPr lang="fa-IR" sz="3200"/>
          </a:p>
        </p:txBody>
      </p:sp>
      <p:sp>
        <p:nvSpPr>
          <p:cNvPr id="9" name="Rounded Rectangle 8"/>
          <p:cNvSpPr/>
          <p:nvPr/>
        </p:nvSpPr>
        <p:spPr>
          <a:xfrm>
            <a:off x="9930176" y="1435562"/>
            <a:ext cx="3810000" cy="628898"/>
          </a:xfrm>
          <a:prstGeom prst="roundRect">
            <a:avLst>
              <a:gd name="adj" fmla="val 25178"/>
            </a:avLst>
          </a:prstGeom>
          <a:solidFill>
            <a:srgbClr val="E1A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8-1 مقدمه</a:t>
            </a:r>
            <a:endParaRPr lang="fa-IR" sz="2400" dirty="0">
              <a:solidFill>
                <a:schemeClr val="tx1">
                  <a:lumMod val="95000"/>
                  <a:lumOff val="5000"/>
                </a:schemeClr>
              </a:solidFill>
              <a:cs typeface="B Nazanin" panose="00000400000000000000" pitchFamily="2" charset="-78"/>
            </a:endParaRPr>
          </a:p>
        </p:txBody>
      </p:sp>
      <p:sp>
        <p:nvSpPr>
          <p:cNvPr id="13" name="Rectangle 12"/>
          <p:cNvSpPr/>
          <p:nvPr/>
        </p:nvSpPr>
        <p:spPr>
          <a:xfrm>
            <a:off x="1676400" y="4616035"/>
            <a:ext cx="12192000" cy="1015663"/>
          </a:xfrm>
          <a:prstGeom prst="rect">
            <a:avLst/>
          </a:prstGeom>
        </p:spPr>
        <p:txBody>
          <a:bodyPr wrap="square">
            <a:spAutoFit/>
          </a:bodyPr>
          <a:lstStyle/>
          <a:p>
            <a:pPr algn="r" rtl="1"/>
            <a:r>
              <a:rPr lang="fa-IR" sz="2800" smtClean="0"/>
              <a:t>- با یک مثال ساده کاربرد این روش ها نشان داده خواهد شد.</a:t>
            </a:r>
          </a:p>
          <a:p>
            <a:pPr algn="r" rtl="1"/>
            <a:r>
              <a:rPr lang="fa-IR" sz="2800" smtClean="0"/>
              <a:t>- در پیوست</a:t>
            </a:r>
            <a:r>
              <a:rPr lang="fa-IR" sz="3200" smtClean="0"/>
              <a:t> </a:t>
            </a:r>
            <a:r>
              <a:rPr lang="en-US" sz="3200" smtClean="0"/>
              <a:t>E</a:t>
            </a:r>
            <a:r>
              <a:rPr lang="fa-IR" sz="3200" smtClean="0"/>
              <a:t> جزئیات اطلاعات اندرکنش خاک سازه را بررسی خواهیم کرد.</a:t>
            </a:r>
            <a:endParaRPr lang="fa-IR" sz="3200"/>
          </a:p>
        </p:txBody>
      </p:sp>
      <p:sp>
        <p:nvSpPr>
          <p:cNvPr id="2" name="Slide Number Placeholder 1"/>
          <p:cNvSpPr>
            <a:spLocks noGrp="1"/>
          </p:cNvSpPr>
          <p:nvPr>
            <p:ph type="sldNum" sz="quarter" idx="12"/>
          </p:nvPr>
        </p:nvSpPr>
        <p:spPr/>
        <p:txBody>
          <a:bodyPr/>
          <a:lstStyle/>
          <a:p>
            <a:fld id="{09D84461-DD0A-440A-AEC5-A4A968A8725A}" type="slidenum">
              <a:rPr lang="en-US" smtClean="0"/>
              <a:t>102</a:t>
            </a:fld>
            <a:endParaRPr lang="en-US" dirty="0"/>
          </a:p>
        </p:txBody>
      </p:sp>
    </p:spTree>
    <p:extLst>
      <p:ext uri="{BB962C8B-B14F-4D97-AF65-F5344CB8AC3E}">
        <p14:creationId xmlns:p14="http://schemas.microsoft.com/office/powerpoint/2010/main" val="31027085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1000"/>
                                        <p:tgtEl>
                                          <p:spTgt spid="12"/>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P spid="9" grpId="0" animBg="1"/>
      <p:bldP spid="1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E1ACB7"/>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a:t>
            </a:r>
            <a:r>
              <a:rPr lang="en-US" sz="2800" smtClean="0">
                <a:solidFill>
                  <a:schemeClr val="tx1">
                    <a:lumMod val="95000"/>
                    <a:lumOff val="5000"/>
                  </a:schemeClr>
                </a:solidFill>
                <a:cs typeface="B Nazanin" panose="00000400000000000000" pitchFamily="2" charset="-78"/>
              </a:rPr>
              <a:t>FEMA-440</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ectangle 11"/>
          <p:cNvSpPr/>
          <p:nvPr/>
        </p:nvSpPr>
        <p:spPr>
          <a:xfrm>
            <a:off x="6018786" y="2522047"/>
            <a:ext cx="7721390" cy="954107"/>
          </a:xfrm>
          <a:prstGeom prst="rect">
            <a:avLst/>
          </a:prstGeom>
        </p:spPr>
        <p:txBody>
          <a:bodyPr wrap="square">
            <a:spAutoFit/>
          </a:bodyPr>
          <a:lstStyle/>
          <a:p>
            <a:pPr algn="just" rtl="1"/>
            <a:r>
              <a:rPr lang="fa-IR" sz="2800" smtClean="0"/>
              <a:t>- در شکل روبرو، فرض بر این است که مدل سازه ای بر روی یک تکیه گاه صلب قرار گرفته است.و تحت تحریک حرکت میدان آزاد قرار دارد.</a:t>
            </a:r>
            <a:endParaRPr lang="fa-IR" sz="3200"/>
          </a:p>
        </p:txBody>
      </p:sp>
      <p:sp>
        <p:nvSpPr>
          <p:cNvPr id="9" name="Rounded Rectangle 8"/>
          <p:cNvSpPr/>
          <p:nvPr/>
        </p:nvSpPr>
        <p:spPr>
          <a:xfrm>
            <a:off x="9930176" y="1435562"/>
            <a:ext cx="3810000" cy="628898"/>
          </a:xfrm>
          <a:prstGeom prst="roundRect">
            <a:avLst>
              <a:gd name="adj" fmla="val 25178"/>
            </a:avLst>
          </a:prstGeom>
          <a:solidFill>
            <a:srgbClr val="E1A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8-1 مقدمه</a:t>
            </a:r>
            <a:endParaRPr lang="fa-IR" sz="2400" dirty="0">
              <a:solidFill>
                <a:schemeClr val="tx1">
                  <a:lumMod val="95000"/>
                  <a:lumOff val="5000"/>
                </a:schemeClr>
              </a:solidFill>
              <a:cs typeface="B Nazanin" panose="00000400000000000000" pitchFamily="2" charset="-78"/>
            </a:endParaRPr>
          </a:p>
        </p:txBody>
      </p:sp>
      <p:sp>
        <p:nvSpPr>
          <p:cNvPr id="13" name="Rectangle 12"/>
          <p:cNvSpPr/>
          <p:nvPr/>
        </p:nvSpPr>
        <p:spPr>
          <a:xfrm>
            <a:off x="1195754" y="3509832"/>
            <a:ext cx="12672646" cy="523220"/>
          </a:xfrm>
          <a:prstGeom prst="rect">
            <a:avLst/>
          </a:prstGeom>
        </p:spPr>
        <p:txBody>
          <a:bodyPr wrap="square">
            <a:spAutoFit/>
          </a:bodyPr>
          <a:lstStyle/>
          <a:p>
            <a:pPr algn="r" rtl="1"/>
            <a:r>
              <a:rPr lang="fa-IR" sz="2800" smtClean="0"/>
              <a:t>-حرکت میدان آزاد:حرکت تئوری یک نقطه روی سطح زمین است،با این فرض که هیچ سازه ای نزدیک آن نیست.</a:t>
            </a:r>
            <a:endParaRPr lang="fa-IR" sz="320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361" y="316498"/>
            <a:ext cx="4924425" cy="2867025"/>
          </a:xfrm>
          <a:prstGeom prst="rect">
            <a:avLst/>
          </a:prstGeom>
        </p:spPr>
      </p:pic>
      <p:sp>
        <p:nvSpPr>
          <p:cNvPr id="10" name="Rectangle 9"/>
          <p:cNvSpPr/>
          <p:nvPr/>
        </p:nvSpPr>
        <p:spPr>
          <a:xfrm>
            <a:off x="1195754" y="4097009"/>
            <a:ext cx="12672646" cy="3477875"/>
          </a:xfrm>
          <a:prstGeom prst="rect">
            <a:avLst/>
          </a:prstGeom>
        </p:spPr>
        <p:txBody>
          <a:bodyPr wrap="square">
            <a:spAutoFit/>
          </a:bodyPr>
          <a:lstStyle/>
          <a:p>
            <a:pPr algn="r" rtl="1"/>
            <a:r>
              <a:rPr lang="fa-IR" sz="2800" smtClean="0"/>
              <a:t>-فرض تکیه گاه صلب برای بسیاری از سازه ها نامناسب است.</a:t>
            </a:r>
          </a:p>
          <a:p>
            <a:pPr algn="r" rtl="1"/>
            <a:r>
              <a:rPr lang="fa-IR" sz="3200" smtClean="0"/>
              <a:t>سیستم های سازه ای که ترکیبی از المان های سخت کننده قائم را دارند(مثل دیوار برشی یا مهاربند) می تواند بسیار حساس باشد حتی نسبت به چرخش ها و انتقال های کوچک تکیه گاه، که با فرض تکیه گاه صلب نادیده گرفته می شوند. </a:t>
            </a:r>
          </a:p>
          <a:p>
            <a:pPr algn="r" rtl="1"/>
            <a:r>
              <a:rPr lang="fa-IR" sz="3200" smtClean="0"/>
              <a:t>بطور نسبی المانهای عمودی انعطاف پذیر (مانند قاب خمشی) اغلب بطور قابل ملاحظه تحت تاثیر قرار نمی گیرند.</a:t>
            </a:r>
          </a:p>
          <a:p>
            <a:pPr algn="r" rtl="1"/>
            <a:endParaRPr lang="fa-IR" sz="3200"/>
          </a:p>
        </p:txBody>
      </p:sp>
      <p:sp>
        <p:nvSpPr>
          <p:cNvPr id="3" name="Slide Number Placeholder 2"/>
          <p:cNvSpPr>
            <a:spLocks noGrp="1"/>
          </p:cNvSpPr>
          <p:nvPr>
            <p:ph type="sldNum" sz="quarter" idx="12"/>
          </p:nvPr>
        </p:nvSpPr>
        <p:spPr/>
        <p:txBody>
          <a:bodyPr/>
          <a:lstStyle/>
          <a:p>
            <a:fld id="{09D84461-DD0A-440A-AEC5-A4A968A8725A}" type="slidenum">
              <a:rPr lang="en-US" smtClean="0"/>
              <a:t>103</a:t>
            </a:fld>
            <a:endParaRPr lang="en-US" dirty="0"/>
          </a:p>
        </p:txBody>
      </p:sp>
    </p:spTree>
    <p:extLst>
      <p:ext uri="{BB962C8B-B14F-4D97-AF65-F5344CB8AC3E}">
        <p14:creationId xmlns:p14="http://schemas.microsoft.com/office/powerpoint/2010/main" val="12566536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1000"/>
                                        <p:tgtEl>
                                          <p:spTgt spid="12"/>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10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P spid="9" grpId="0" animBg="1"/>
      <p:bldP spid="13" grpId="0"/>
      <p:bldP spid="10"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754" y="208275"/>
            <a:ext cx="5724525" cy="2790825"/>
          </a:xfrm>
          <a:prstGeom prst="rect">
            <a:avLst/>
          </a:prstGeom>
        </p:spPr>
      </p:pic>
      <p:sp>
        <p:nvSpPr>
          <p:cNvPr id="21" name="Horizontal Scroll 20"/>
          <p:cNvSpPr/>
          <p:nvPr/>
        </p:nvSpPr>
        <p:spPr>
          <a:xfrm>
            <a:off x="9387840" y="182882"/>
            <a:ext cx="4480560" cy="1127758"/>
          </a:xfrm>
          <a:prstGeom prst="horizontalScroll">
            <a:avLst>
              <a:gd name="adj" fmla="val 14189"/>
            </a:avLst>
          </a:prstGeom>
          <a:solidFill>
            <a:srgbClr val="E1ACB7"/>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a:t>
            </a:r>
            <a:r>
              <a:rPr lang="en-US" sz="2800" smtClean="0">
                <a:solidFill>
                  <a:schemeClr val="tx1">
                    <a:lumMod val="95000"/>
                    <a:lumOff val="5000"/>
                  </a:schemeClr>
                </a:solidFill>
                <a:cs typeface="B Nazanin" panose="00000400000000000000" pitchFamily="2" charset="-78"/>
              </a:rPr>
              <a:t>FEMA-440</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ectangle 11"/>
          <p:cNvSpPr/>
          <p:nvPr/>
        </p:nvSpPr>
        <p:spPr>
          <a:xfrm>
            <a:off x="6018786" y="2522047"/>
            <a:ext cx="7721390" cy="954107"/>
          </a:xfrm>
          <a:prstGeom prst="rect">
            <a:avLst/>
          </a:prstGeom>
        </p:spPr>
        <p:txBody>
          <a:bodyPr wrap="square">
            <a:spAutoFit/>
          </a:bodyPr>
          <a:lstStyle/>
          <a:p>
            <a:pPr algn="just" rtl="1"/>
            <a:r>
              <a:rPr lang="fa-IR" sz="2800" smtClean="0"/>
              <a:t>- در شکل روبرو، ترکیبی از فنداسیون منعطف و سازه را بطور مستقیم نشان می دهد.</a:t>
            </a:r>
            <a:endParaRPr lang="fa-IR" sz="3200"/>
          </a:p>
        </p:txBody>
      </p:sp>
      <p:sp>
        <p:nvSpPr>
          <p:cNvPr id="9" name="Rounded Rectangle 8"/>
          <p:cNvSpPr/>
          <p:nvPr/>
        </p:nvSpPr>
        <p:spPr>
          <a:xfrm>
            <a:off x="9930176" y="1435562"/>
            <a:ext cx="3810000" cy="628898"/>
          </a:xfrm>
          <a:prstGeom prst="roundRect">
            <a:avLst>
              <a:gd name="adj" fmla="val 25178"/>
            </a:avLst>
          </a:prstGeom>
          <a:solidFill>
            <a:srgbClr val="E1A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8-1 مقدمه</a:t>
            </a:r>
            <a:endParaRPr lang="fa-IR" sz="2400" dirty="0">
              <a:solidFill>
                <a:schemeClr val="tx1">
                  <a:lumMod val="95000"/>
                  <a:lumOff val="5000"/>
                </a:schemeClr>
              </a:solidFill>
              <a:cs typeface="B Nazanin" panose="00000400000000000000" pitchFamily="2" charset="-78"/>
            </a:endParaRPr>
          </a:p>
        </p:txBody>
      </p:sp>
      <p:sp>
        <p:nvSpPr>
          <p:cNvPr id="13" name="Rectangle 12"/>
          <p:cNvSpPr/>
          <p:nvPr/>
        </p:nvSpPr>
        <p:spPr>
          <a:xfrm>
            <a:off x="1195754" y="3462023"/>
            <a:ext cx="12672646" cy="2677656"/>
          </a:xfrm>
          <a:prstGeom prst="rect">
            <a:avLst/>
          </a:prstGeom>
        </p:spPr>
        <p:txBody>
          <a:bodyPr wrap="square">
            <a:spAutoFit/>
          </a:bodyPr>
          <a:lstStyle/>
          <a:p>
            <a:pPr algn="r" rtl="1"/>
            <a:r>
              <a:rPr lang="en-US" sz="2800" smtClean="0"/>
              <a:t>ATC-40</a:t>
            </a:r>
            <a:r>
              <a:rPr lang="fa-IR" sz="2800" smtClean="0"/>
              <a:t> و </a:t>
            </a:r>
            <a:r>
              <a:rPr lang="en-US" sz="2800" smtClean="0"/>
              <a:t>FEMA-356</a:t>
            </a:r>
            <a:r>
              <a:rPr lang="fa-IR" sz="2800" smtClean="0"/>
              <a:t> قواعدی برای برآورد و تخمین انعطاف پذیری و مقاومت فنداسیون (به عنوان مثال خصوصیات فنرهای شکل فوق) را در یک مدل سازه ای برای تحلیل غیر خطی دارا می باشند. که آنها بطور معمول از حرکت میدان آزاد به عنوان تقاضای لرزه ای و میرایی 5 درصد استفاده می کنند.این روش ها قادر به مدلسازی مولفه های خاک وسازه هستند.نتایج این تحلیل کلی سیستم سازه شامل تغییر شکل ها(خطی و غیر خطی) در سازه و قسمت های از خاک سیستم فنداسیون می باشد.</a:t>
            </a:r>
          </a:p>
          <a:p>
            <a:pPr algn="r" rtl="1"/>
            <a:r>
              <a:rPr lang="fa-IR" sz="2800" smtClean="0"/>
              <a:t>این تغییر شکل ها گاها به تاثیرات اندرکنش اینرسی خاک وسازه برمیگردد. </a:t>
            </a:r>
            <a:endParaRPr lang="fa-IR" sz="2800"/>
          </a:p>
        </p:txBody>
      </p:sp>
      <p:sp>
        <p:nvSpPr>
          <p:cNvPr id="2" name="Slide Number Placeholder 1"/>
          <p:cNvSpPr>
            <a:spLocks noGrp="1"/>
          </p:cNvSpPr>
          <p:nvPr>
            <p:ph type="sldNum" sz="quarter" idx="12"/>
          </p:nvPr>
        </p:nvSpPr>
        <p:spPr/>
        <p:txBody>
          <a:bodyPr/>
          <a:lstStyle/>
          <a:p>
            <a:fld id="{09D84461-DD0A-440A-AEC5-A4A968A8725A}" type="slidenum">
              <a:rPr lang="en-US" smtClean="0"/>
              <a:t>104</a:t>
            </a:fld>
            <a:endParaRPr lang="en-US" dirty="0"/>
          </a:p>
        </p:txBody>
      </p:sp>
    </p:spTree>
    <p:extLst>
      <p:ext uri="{BB962C8B-B14F-4D97-AF65-F5344CB8AC3E}">
        <p14:creationId xmlns:p14="http://schemas.microsoft.com/office/powerpoint/2010/main" val="25214335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1000"/>
                                        <p:tgtEl>
                                          <p:spTgt spid="12"/>
                                        </p:tgtEl>
                                      </p:cBhvr>
                                    </p:animEffect>
                                  </p:childTnLst>
                                </p:cTn>
                              </p:par>
                            </p:childTnLst>
                          </p:cTn>
                        </p:par>
                        <p:par>
                          <p:cTn id="19" fill="hold">
                            <p:stCondLst>
                              <p:cond delay="2000"/>
                            </p:stCondLst>
                            <p:childTnLst>
                              <p:par>
                                <p:cTn id="20" presetID="22" presetClass="entr" presetSubtype="2"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P spid="9" grpId="0" animBg="1"/>
      <p:bldP spid="1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076" y="161950"/>
            <a:ext cx="4411347" cy="3566001"/>
          </a:xfrm>
          <a:prstGeom prst="rect">
            <a:avLst/>
          </a:prstGeom>
        </p:spPr>
      </p:pic>
      <p:sp>
        <p:nvSpPr>
          <p:cNvPr id="21" name="Horizontal Scroll 20"/>
          <p:cNvSpPr/>
          <p:nvPr/>
        </p:nvSpPr>
        <p:spPr>
          <a:xfrm>
            <a:off x="9387840" y="182882"/>
            <a:ext cx="4480560" cy="1127758"/>
          </a:xfrm>
          <a:prstGeom prst="horizontalScroll">
            <a:avLst>
              <a:gd name="adj" fmla="val 14189"/>
            </a:avLst>
          </a:prstGeom>
          <a:solidFill>
            <a:srgbClr val="E1ACB7"/>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a:t>
            </a:r>
            <a:r>
              <a:rPr lang="en-US" sz="2800" smtClean="0">
                <a:solidFill>
                  <a:schemeClr val="tx1">
                    <a:lumMod val="95000"/>
                    <a:lumOff val="5000"/>
                  </a:schemeClr>
                </a:solidFill>
                <a:cs typeface="B Nazanin" panose="00000400000000000000" pitchFamily="2" charset="-78"/>
              </a:rPr>
              <a:t>FEMA-440</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ectangle 11"/>
          <p:cNvSpPr/>
          <p:nvPr/>
        </p:nvSpPr>
        <p:spPr>
          <a:xfrm>
            <a:off x="5289452" y="2434363"/>
            <a:ext cx="8578948" cy="1384995"/>
          </a:xfrm>
          <a:prstGeom prst="rect">
            <a:avLst/>
          </a:prstGeom>
        </p:spPr>
        <p:txBody>
          <a:bodyPr wrap="square">
            <a:spAutoFit/>
          </a:bodyPr>
          <a:lstStyle/>
          <a:p>
            <a:pPr algn="just" rtl="1"/>
            <a:r>
              <a:rPr lang="fa-IR" sz="2800" smtClean="0"/>
              <a:t>- در شکل روبرو، تاثیرات فیلتراسیون اندرکنش خاک و سازه بر روی خصوصیات و شدت حرکات قوی زمین بوسیله مدل یازه را نشان میدهد.میدهد.</a:t>
            </a:r>
            <a:endParaRPr lang="fa-IR" sz="3200"/>
          </a:p>
        </p:txBody>
      </p:sp>
      <p:sp>
        <p:nvSpPr>
          <p:cNvPr id="9" name="Rounded Rectangle 8"/>
          <p:cNvSpPr/>
          <p:nvPr/>
        </p:nvSpPr>
        <p:spPr>
          <a:xfrm>
            <a:off x="9930176" y="1435562"/>
            <a:ext cx="3810000" cy="628898"/>
          </a:xfrm>
          <a:prstGeom prst="roundRect">
            <a:avLst>
              <a:gd name="adj" fmla="val 25178"/>
            </a:avLst>
          </a:prstGeom>
          <a:solidFill>
            <a:srgbClr val="E1A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8-1 مقدمه</a:t>
            </a:r>
            <a:endParaRPr lang="fa-IR" sz="2400" dirty="0">
              <a:solidFill>
                <a:schemeClr val="tx1">
                  <a:lumMod val="95000"/>
                  <a:lumOff val="5000"/>
                </a:schemeClr>
              </a:solidFill>
              <a:cs typeface="B Nazanin" panose="00000400000000000000" pitchFamily="2" charset="-78"/>
            </a:endParaRPr>
          </a:p>
        </p:txBody>
      </p:sp>
      <p:sp>
        <p:nvSpPr>
          <p:cNvPr id="13" name="Rectangle 12"/>
          <p:cNvSpPr/>
          <p:nvPr/>
        </p:nvSpPr>
        <p:spPr>
          <a:xfrm>
            <a:off x="1378634" y="4189261"/>
            <a:ext cx="12672646" cy="1384995"/>
          </a:xfrm>
          <a:prstGeom prst="rect">
            <a:avLst/>
          </a:prstGeom>
        </p:spPr>
        <p:txBody>
          <a:bodyPr wrap="square">
            <a:spAutoFit/>
          </a:bodyPr>
          <a:lstStyle/>
          <a:p>
            <a:pPr algn="r" rtl="1"/>
            <a:r>
              <a:rPr lang="fa-IR" sz="2800" smtClean="0"/>
              <a:t>اندرکنش  سینماتیکی خاک سازه منتج از سختی نسبی فنداسیون بر بروی خاک که باعث تغییر حرکات فنداسیون نسبت به حرکت میدان ازاد می شود.</a:t>
            </a:r>
          </a:p>
          <a:p>
            <a:pPr algn="r" rtl="1"/>
            <a:r>
              <a:rPr lang="fa-IR" sz="2800" smtClean="0"/>
              <a:t>دو اثر شناخته شده معمول 1)سختی نسبی خاک و فنداسیون(میانگین دال پایه) و2)اثرات عمق دفن  </a:t>
            </a:r>
            <a:endParaRPr lang="fa-IR" sz="2800"/>
          </a:p>
        </p:txBody>
      </p:sp>
      <p:sp>
        <p:nvSpPr>
          <p:cNvPr id="2" name="Slide Number Placeholder 1"/>
          <p:cNvSpPr>
            <a:spLocks noGrp="1"/>
          </p:cNvSpPr>
          <p:nvPr>
            <p:ph type="sldNum" sz="quarter" idx="12"/>
          </p:nvPr>
        </p:nvSpPr>
        <p:spPr/>
        <p:txBody>
          <a:bodyPr/>
          <a:lstStyle/>
          <a:p>
            <a:fld id="{09D84461-DD0A-440A-AEC5-A4A968A8725A}" type="slidenum">
              <a:rPr lang="en-US" smtClean="0"/>
              <a:t>105</a:t>
            </a:fld>
            <a:endParaRPr lang="en-US" dirty="0"/>
          </a:p>
        </p:txBody>
      </p:sp>
    </p:spTree>
    <p:extLst>
      <p:ext uri="{BB962C8B-B14F-4D97-AF65-F5344CB8AC3E}">
        <p14:creationId xmlns:p14="http://schemas.microsoft.com/office/powerpoint/2010/main" val="9911908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500"/>
                                        <p:tgtEl>
                                          <p:spTgt spid="12"/>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P spid="9" grpId="0" animBg="1"/>
      <p:bldP spid="13"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076" y="161950"/>
            <a:ext cx="4411347" cy="3566001"/>
          </a:xfrm>
          <a:prstGeom prst="rect">
            <a:avLst/>
          </a:prstGeom>
        </p:spPr>
      </p:pic>
      <p:sp>
        <p:nvSpPr>
          <p:cNvPr id="21" name="Horizontal Scroll 20"/>
          <p:cNvSpPr/>
          <p:nvPr/>
        </p:nvSpPr>
        <p:spPr>
          <a:xfrm>
            <a:off x="9387840" y="182882"/>
            <a:ext cx="4480560" cy="1127758"/>
          </a:xfrm>
          <a:prstGeom prst="horizontalScroll">
            <a:avLst>
              <a:gd name="adj" fmla="val 14189"/>
            </a:avLst>
          </a:prstGeom>
          <a:solidFill>
            <a:srgbClr val="E1ACB7"/>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a:t>
            </a:r>
            <a:r>
              <a:rPr lang="en-US" sz="2800" smtClean="0">
                <a:solidFill>
                  <a:schemeClr val="tx1">
                    <a:lumMod val="95000"/>
                    <a:lumOff val="5000"/>
                  </a:schemeClr>
                </a:solidFill>
                <a:cs typeface="B Nazanin" panose="00000400000000000000" pitchFamily="2" charset="-78"/>
              </a:rPr>
              <a:t>FEMA-440</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ectangle 11"/>
          <p:cNvSpPr/>
          <p:nvPr/>
        </p:nvSpPr>
        <p:spPr>
          <a:xfrm>
            <a:off x="5289452" y="2434363"/>
            <a:ext cx="8578948" cy="1384995"/>
          </a:xfrm>
          <a:prstGeom prst="rect">
            <a:avLst/>
          </a:prstGeom>
        </p:spPr>
        <p:txBody>
          <a:bodyPr wrap="square">
            <a:spAutoFit/>
          </a:bodyPr>
          <a:lstStyle/>
          <a:p>
            <a:pPr algn="just" rtl="1"/>
            <a:r>
              <a:rPr lang="fa-IR" sz="2800" smtClean="0"/>
              <a:t>- در شکل روبرو، تاثیرات فیلتراسیون اندرکنش خاک و سازه بر روی خصوصیات و شدت حرکات قوی زمین بوسیله مدل یازه را نشان میدهد.میدهد.</a:t>
            </a:r>
            <a:endParaRPr lang="fa-IR" sz="3200"/>
          </a:p>
        </p:txBody>
      </p:sp>
      <p:sp>
        <p:nvSpPr>
          <p:cNvPr id="9" name="Rounded Rectangle 8"/>
          <p:cNvSpPr/>
          <p:nvPr/>
        </p:nvSpPr>
        <p:spPr>
          <a:xfrm>
            <a:off x="9930176" y="1435562"/>
            <a:ext cx="3810000" cy="628898"/>
          </a:xfrm>
          <a:prstGeom prst="roundRect">
            <a:avLst>
              <a:gd name="adj" fmla="val 25178"/>
            </a:avLst>
          </a:prstGeom>
          <a:solidFill>
            <a:srgbClr val="E1A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8-1 مقدمه</a:t>
            </a:r>
            <a:endParaRPr lang="fa-IR" sz="2400" dirty="0">
              <a:solidFill>
                <a:schemeClr val="tx1">
                  <a:lumMod val="95000"/>
                  <a:lumOff val="5000"/>
                </a:schemeClr>
              </a:solidFill>
              <a:cs typeface="B Nazanin" panose="00000400000000000000" pitchFamily="2" charset="-78"/>
            </a:endParaRPr>
          </a:p>
        </p:txBody>
      </p:sp>
      <p:sp>
        <p:nvSpPr>
          <p:cNvPr id="13" name="Rectangle 12"/>
          <p:cNvSpPr/>
          <p:nvPr/>
        </p:nvSpPr>
        <p:spPr>
          <a:xfrm>
            <a:off x="1195754" y="4189261"/>
            <a:ext cx="12672646" cy="1384995"/>
          </a:xfrm>
          <a:prstGeom prst="rect">
            <a:avLst/>
          </a:prstGeom>
        </p:spPr>
        <p:txBody>
          <a:bodyPr wrap="square">
            <a:spAutoFit/>
          </a:bodyPr>
          <a:lstStyle/>
          <a:p>
            <a:pPr algn="r" rtl="1"/>
            <a:r>
              <a:rPr lang="fa-IR" sz="2800" smtClean="0"/>
              <a:t>اندرکنش  سینماتیکی خاک سازه منتج از سختی نسبی فنداسیون بر بروی خاک که باعث تغییر حرکات فنداسیون نسبت به حرکت میدان ازاد می شود.</a:t>
            </a:r>
          </a:p>
          <a:p>
            <a:pPr algn="r" rtl="1"/>
            <a:r>
              <a:rPr lang="fa-IR" sz="2800" smtClean="0"/>
              <a:t>دو اثر شناخته شده معمول 1)سختی نسبی خاک و فنداسیون(میانگین دال پایه) و2)اثرات عمق دفن  </a:t>
            </a:r>
            <a:endParaRPr lang="fa-IR" sz="2800"/>
          </a:p>
        </p:txBody>
      </p:sp>
      <p:sp>
        <p:nvSpPr>
          <p:cNvPr id="2" name="Slide Number Placeholder 1"/>
          <p:cNvSpPr>
            <a:spLocks noGrp="1"/>
          </p:cNvSpPr>
          <p:nvPr>
            <p:ph type="sldNum" sz="quarter" idx="12"/>
          </p:nvPr>
        </p:nvSpPr>
        <p:spPr/>
        <p:txBody>
          <a:bodyPr/>
          <a:lstStyle/>
          <a:p>
            <a:fld id="{09D84461-DD0A-440A-AEC5-A4A968A8725A}" type="slidenum">
              <a:rPr lang="en-US" smtClean="0"/>
              <a:t>106</a:t>
            </a:fld>
            <a:endParaRPr lang="en-US" dirty="0"/>
          </a:p>
        </p:txBody>
      </p:sp>
    </p:spTree>
    <p:extLst>
      <p:ext uri="{BB962C8B-B14F-4D97-AF65-F5344CB8AC3E}">
        <p14:creationId xmlns:p14="http://schemas.microsoft.com/office/powerpoint/2010/main" val="3581785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500"/>
                                        <p:tgtEl>
                                          <p:spTgt spid="12"/>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P spid="9" grpId="0" animBg="1"/>
      <p:bldP spid="13"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550" y="180808"/>
            <a:ext cx="4162425" cy="3638550"/>
          </a:xfrm>
          <a:prstGeom prst="rect">
            <a:avLst/>
          </a:prstGeom>
        </p:spPr>
      </p:pic>
      <p:sp>
        <p:nvSpPr>
          <p:cNvPr id="21" name="Horizontal Scroll 20"/>
          <p:cNvSpPr/>
          <p:nvPr/>
        </p:nvSpPr>
        <p:spPr>
          <a:xfrm>
            <a:off x="9387840" y="182882"/>
            <a:ext cx="4480560" cy="1127758"/>
          </a:xfrm>
          <a:prstGeom prst="horizontalScroll">
            <a:avLst>
              <a:gd name="adj" fmla="val 14189"/>
            </a:avLst>
          </a:prstGeom>
          <a:solidFill>
            <a:srgbClr val="E1ACB7"/>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a:t>
            </a:r>
            <a:r>
              <a:rPr lang="en-US" sz="2800" smtClean="0">
                <a:solidFill>
                  <a:schemeClr val="tx1">
                    <a:lumMod val="95000"/>
                    <a:lumOff val="5000"/>
                  </a:schemeClr>
                </a:solidFill>
                <a:cs typeface="B Nazanin" panose="00000400000000000000" pitchFamily="2" charset="-78"/>
              </a:rPr>
              <a:t>FEMA-440</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ectangle 11"/>
          <p:cNvSpPr/>
          <p:nvPr/>
        </p:nvSpPr>
        <p:spPr>
          <a:xfrm>
            <a:off x="5108028" y="2844267"/>
            <a:ext cx="8760372" cy="1384995"/>
          </a:xfrm>
          <a:prstGeom prst="rect">
            <a:avLst/>
          </a:prstGeom>
        </p:spPr>
        <p:txBody>
          <a:bodyPr wrap="square">
            <a:spAutoFit/>
          </a:bodyPr>
          <a:lstStyle/>
          <a:p>
            <a:pPr marL="457200" indent="-457200" algn="just" rtl="1">
              <a:buFontTx/>
              <a:buChar char="-"/>
            </a:pPr>
            <a:r>
              <a:rPr lang="fa-IR" sz="2800" smtClean="0"/>
              <a:t>در شکل روبرو، اثرات میرایی فنداسیون را </a:t>
            </a:r>
            <a:r>
              <a:rPr lang="fa-IR" sz="2800"/>
              <a:t>نشان </a:t>
            </a:r>
            <a:r>
              <a:rPr lang="fa-IR" sz="2800" smtClean="0"/>
              <a:t>می‌دهد که نتیجه دیگری از اندرکنش اینرسی و انعطاف پذیری فنداسیون است. </a:t>
            </a:r>
          </a:p>
          <a:p>
            <a:pPr marL="457200" indent="-457200" algn="just" rtl="1">
              <a:buFontTx/>
              <a:buChar char="-"/>
            </a:pPr>
            <a:r>
              <a:rPr lang="fa-IR" sz="2800" smtClean="0"/>
              <a:t>میرایی ناشی از میرایی تشعششی و میرایی هسترزیست خاک است.</a:t>
            </a:r>
            <a:endParaRPr lang="fa-IR" sz="3200"/>
          </a:p>
        </p:txBody>
      </p:sp>
      <p:sp>
        <p:nvSpPr>
          <p:cNvPr id="9" name="Rounded Rectangle 8"/>
          <p:cNvSpPr/>
          <p:nvPr/>
        </p:nvSpPr>
        <p:spPr>
          <a:xfrm>
            <a:off x="9930176" y="1435562"/>
            <a:ext cx="3810000" cy="628898"/>
          </a:xfrm>
          <a:prstGeom prst="roundRect">
            <a:avLst>
              <a:gd name="adj" fmla="val 25178"/>
            </a:avLst>
          </a:prstGeom>
          <a:solidFill>
            <a:srgbClr val="E1A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8-1 مقدمه</a:t>
            </a:r>
            <a:endParaRPr lang="fa-IR" sz="2400" dirty="0">
              <a:solidFill>
                <a:schemeClr val="tx1">
                  <a:lumMod val="95000"/>
                  <a:lumOff val="5000"/>
                </a:schemeClr>
              </a:solidFill>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09D84461-DD0A-440A-AEC5-A4A968A8725A}" type="slidenum">
              <a:rPr lang="en-US" smtClean="0"/>
              <a:t>107</a:t>
            </a:fld>
            <a:endParaRPr lang="en-US" dirty="0"/>
          </a:p>
        </p:txBody>
      </p:sp>
    </p:spTree>
    <p:extLst>
      <p:ext uri="{BB962C8B-B14F-4D97-AF65-F5344CB8AC3E}">
        <p14:creationId xmlns:p14="http://schemas.microsoft.com/office/powerpoint/2010/main" val="22818282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P spid="9"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E1ACB7"/>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a:t>
            </a:r>
            <a:r>
              <a:rPr lang="en-US" sz="2800" smtClean="0">
                <a:solidFill>
                  <a:schemeClr val="tx1">
                    <a:lumMod val="95000"/>
                    <a:lumOff val="5000"/>
                  </a:schemeClr>
                </a:solidFill>
                <a:cs typeface="B Nazanin" panose="00000400000000000000" pitchFamily="2" charset="-78"/>
              </a:rPr>
              <a:t>FEMA-440</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9" name="Rounded Rectangle 8"/>
          <p:cNvSpPr/>
          <p:nvPr/>
        </p:nvSpPr>
        <p:spPr>
          <a:xfrm>
            <a:off x="1883454" y="1688630"/>
            <a:ext cx="5920476" cy="628898"/>
          </a:xfrm>
          <a:prstGeom prst="roundRect">
            <a:avLst>
              <a:gd name="adj" fmla="val 25178"/>
            </a:avLst>
          </a:prstGeom>
          <a:solidFill>
            <a:srgbClr val="E1A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a:solidFill>
                  <a:schemeClr val="tx1"/>
                </a:solidFill>
              </a:rPr>
              <a:t>8.2 Procedures for Kinematic Effects</a:t>
            </a:r>
            <a:endParaRPr lang="fa-IR" sz="3200" dirty="0">
              <a:solidFill>
                <a:schemeClr val="tx1"/>
              </a:solidFill>
              <a:cs typeface="B Nazanin" panose="00000400000000000000" pitchFamily="2" charset="-78"/>
            </a:endParaRPr>
          </a:p>
        </p:txBody>
      </p:sp>
      <p:sp>
        <p:nvSpPr>
          <p:cNvPr id="10" name="Rounded Rectangle 9"/>
          <p:cNvSpPr/>
          <p:nvPr/>
        </p:nvSpPr>
        <p:spPr>
          <a:xfrm>
            <a:off x="1883454" y="2587224"/>
            <a:ext cx="5920477" cy="628898"/>
          </a:xfrm>
          <a:prstGeom prst="roundRect">
            <a:avLst>
              <a:gd name="adj" fmla="val 25178"/>
            </a:avLst>
          </a:prstGeom>
          <a:solidFill>
            <a:srgbClr val="E1A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a:solidFill>
                  <a:schemeClr val="tx1"/>
                </a:solidFill>
              </a:rPr>
              <a:t>8.3 Procedures for Foundation Damping</a:t>
            </a:r>
            <a:endParaRPr lang="fa-IR" sz="2400" dirty="0">
              <a:solidFill>
                <a:schemeClr val="tx1"/>
              </a:solidFill>
              <a:cs typeface="B Nazanin" panose="00000400000000000000" pitchFamily="2" charset="-78"/>
            </a:endParaRPr>
          </a:p>
        </p:txBody>
      </p:sp>
      <p:sp>
        <p:nvSpPr>
          <p:cNvPr id="15" name="Rounded Rectangle 14"/>
          <p:cNvSpPr/>
          <p:nvPr/>
        </p:nvSpPr>
        <p:spPr>
          <a:xfrm>
            <a:off x="1883454" y="3485818"/>
            <a:ext cx="9656905" cy="1009383"/>
          </a:xfrm>
          <a:prstGeom prst="roundRect">
            <a:avLst>
              <a:gd name="adj" fmla="val 25178"/>
            </a:avLst>
          </a:prstGeom>
          <a:solidFill>
            <a:srgbClr val="E1A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800" smtClean="0">
                <a:solidFill>
                  <a:schemeClr val="tx1"/>
                </a:solidFill>
              </a:rPr>
              <a:t>Appendix E : Supplementary </a:t>
            </a:r>
            <a:r>
              <a:rPr lang="en-US" sz="2800">
                <a:solidFill>
                  <a:schemeClr val="tx1"/>
                </a:solidFill>
              </a:rPr>
              <a:t>Information and Data on SoilStructure Interaction Effects</a:t>
            </a:r>
            <a:endParaRPr lang="fa-IR" sz="2800" dirty="0">
              <a:solidFill>
                <a:schemeClr val="tx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09D84461-DD0A-440A-AEC5-A4A968A8725A}" type="slidenum">
              <a:rPr lang="en-US" smtClean="0"/>
              <a:t>108</a:t>
            </a:fld>
            <a:endParaRPr lang="en-US" dirty="0"/>
          </a:p>
        </p:txBody>
      </p:sp>
    </p:spTree>
    <p:extLst>
      <p:ext uri="{BB962C8B-B14F-4D97-AF65-F5344CB8AC3E}">
        <p14:creationId xmlns:p14="http://schemas.microsoft.com/office/powerpoint/2010/main" val="16818275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right)">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9" grpId="0" animBg="1"/>
      <p:bldP spid="10"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116" y="2967317"/>
            <a:ext cx="4709018" cy="1979384"/>
          </a:xfrm>
          <a:prstGeom prst="rect">
            <a:avLst/>
          </a:prstGeom>
        </p:spPr>
      </p:pic>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10444465" y="1350348"/>
            <a:ext cx="3423935" cy="628898"/>
          </a:xfrm>
          <a:prstGeom prst="roundRect">
            <a:avLst>
              <a:gd name="adj" fmla="val 25178"/>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اثرات اندرکنش بر روی سازه</a:t>
            </a:r>
            <a:endParaRPr lang="fa-IR" sz="2400">
              <a:solidFill>
                <a:schemeClr val="tx1">
                  <a:lumMod val="95000"/>
                  <a:lumOff val="5000"/>
                </a:schemeClr>
              </a:solidFill>
              <a:cs typeface="B Nazanin" panose="00000400000000000000" pitchFamily="2" charset="-78"/>
            </a:endParaRPr>
          </a:p>
        </p:txBody>
      </p:sp>
      <p:sp>
        <p:nvSpPr>
          <p:cNvPr id="7" name="Slide Number Placeholder 6"/>
          <p:cNvSpPr>
            <a:spLocks noGrp="1"/>
          </p:cNvSpPr>
          <p:nvPr>
            <p:ph type="sldNum" sz="quarter" idx="12"/>
          </p:nvPr>
        </p:nvSpPr>
        <p:spPr/>
        <p:txBody>
          <a:bodyPr/>
          <a:lstStyle/>
          <a:p>
            <a:fld id="{09D84461-DD0A-440A-AEC5-A4A968A8725A}" type="slidenum">
              <a:rPr lang="en-US" smtClean="0"/>
              <a:t>11</a:t>
            </a:fld>
            <a:endParaRPr lang="en-US" dirty="0"/>
          </a:p>
        </p:txBody>
      </p:sp>
      <p:sp>
        <p:nvSpPr>
          <p:cNvPr id="2" name="Rectangle 1"/>
          <p:cNvSpPr/>
          <p:nvPr/>
        </p:nvSpPr>
        <p:spPr>
          <a:xfrm>
            <a:off x="3491845" y="647015"/>
            <a:ext cx="5311069" cy="461665"/>
          </a:xfrm>
          <a:prstGeom prst="rect">
            <a:avLst/>
          </a:prstGeom>
        </p:spPr>
        <p:txBody>
          <a:bodyPr wrap="none">
            <a:spAutoFit/>
          </a:bodyPr>
          <a:lstStyle/>
          <a:p>
            <a:pPr algn="r"/>
            <a:r>
              <a:rPr lang="fa-IR" sz="2400"/>
              <a:t>2) تغییر در مشخصات دینامیکی سازه : فرکانس </a:t>
            </a:r>
            <a:r>
              <a:rPr lang="fa-IR" sz="2400" smtClean="0"/>
              <a:t>سازه  </a:t>
            </a:r>
            <a:endParaRPr lang="fa-IR" sz="240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983" y="1108681"/>
            <a:ext cx="3077990" cy="314400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1608" y="1645417"/>
            <a:ext cx="1453660" cy="152206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1423" y="5461562"/>
            <a:ext cx="4471840" cy="1026324"/>
          </a:xfrm>
          <a:prstGeom prst="rect">
            <a:avLst/>
          </a:prstGeom>
        </p:spPr>
      </p:pic>
      <p:sp>
        <p:nvSpPr>
          <p:cNvPr id="13" name="Rounded Rectangle 12"/>
          <p:cNvSpPr/>
          <p:nvPr/>
        </p:nvSpPr>
        <p:spPr>
          <a:xfrm>
            <a:off x="10444465" y="2160439"/>
            <a:ext cx="3423935" cy="628898"/>
          </a:xfrm>
          <a:prstGeom prst="roundRect">
            <a:avLst>
              <a:gd name="adj" fmla="val 29868"/>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فرکانس سازه</a:t>
            </a:r>
            <a:endParaRPr lang="fa-IR" sz="2400">
              <a:solidFill>
                <a:schemeClr val="tx1">
                  <a:lumMod val="95000"/>
                  <a:lumOff val="5000"/>
                </a:schemeClr>
              </a:solidFill>
              <a:cs typeface="B Nazanin" panose="00000400000000000000" pitchFamily="2" charset="-78"/>
            </a:endParaRPr>
          </a:p>
        </p:txBody>
      </p:sp>
    </p:spTree>
    <p:extLst>
      <p:ext uri="{BB962C8B-B14F-4D97-AF65-F5344CB8AC3E}">
        <p14:creationId xmlns:p14="http://schemas.microsoft.com/office/powerpoint/2010/main" val="15004920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500"/>
                                        <p:tgtEl>
                                          <p:spTgt spid="2"/>
                                        </p:tgtEl>
                                      </p:cBhvr>
                                    </p:animEffect>
                                  </p:childTnLst>
                                </p:cTn>
                              </p:par>
                            </p:childTnLst>
                          </p:cTn>
                        </p:par>
                        <p:par>
                          <p:cTn id="17" fill="hold">
                            <p:stCondLst>
                              <p:cond delay="500"/>
                            </p:stCondLst>
                            <p:childTnLst>
                              <p:par>
                                <p:cTn id="18" presetID="6"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1250"/>
                                        <p:tgtEl>
                                          <p:spTgt spid="4"/>
                                        </p:tgtEl>
                                      </p:cBhvr>
                                    </p:animEffect>
                                  </p:childTnLst>
                                </p:cTn>
                              </p:par>
                            </p:childTnLst>
                          </p:cTn>
                        </p:par>
                        <p:par>
                          <p:cTn id="21" fill="hold">
                            <p:stCondLst>
                              <p:cond delay="1750"/>
                            </p:stCondLst>
                            <p:childTnLst>
                              <p:par>
                                <p:cTn id="22" presetID="2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225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2750"/>
                            </p:stCondLst>
                            <p:childTnLst>
                              <p:par>
                                <p:cTn id="30" presetID="2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568" y="1411027"/>
            <a:ext cx="3686175" cy="4200525"/>
          </a:xfrm>
          <a:prstGeom prst="rect">
            <a:avLst/>
          </a:prstGeom>
        </p:spPr>
      </p:pic>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10444465" y="1350348"/>
            <a:ext cx="3423935" cy="628898"/>
          </a:xfrm>
          <a:prstGeom prst="roundRect">
            <a:avLst>
              <a:gd name="adj" fmla="val 25178"/>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اثرات اندرکنش بر روی سازه</a:t>
            </a:r>
            <a:endParaRPr lang="fa-IR" sz="2400">
              <a:solidFill>
                <a:schemeClr val="tx1">
                  <a:lumMod val="95000"/>
                  <a:lumOff val="5000"/>
                </a:schemeClr>
              </a:solidFill>
              <a:cs typeface="B Nazanin" panose="00000400000000000000" pitchFamily="2" charset="-78"/>
            </a:endParaRPr>
          </a:p>
        </p:txBody>
      </p:sp>
      <p:sp>
        <p:nvSpPr>
          <p:cNvPr id="7" name="Slide Number Placeholder 6"/>
          <p:cNvSpPr>
            <a:spLocks noGrp="1"/>
          </p:cNvSpPr>
          <p:nvPr>
            <p:ph type="sldNum" sz="quarter" idx="12"/>
          </p:nvPr>
        </p:nvSpPr>
        <p:spPr/>
        <p:txBody>
          <a:bodyPr/>
          <a:lstStyle/>
          <a:p>
            <a:fld id="{09D84461-DD0A-440A-AEC5-A4A968A8725A}" type="slidenum">
              <a:rPr lang="en-US" smtClean="0"/>
              <a:t>12</a:t>
            </a:fld>
            <a:endParaRPr lang="en-US" dirty="0"/>
          </a:p>
        </p:txBody>
      </p:sp>
      <p:sp>
        <p:nvSpPr>
          <p:cNvPr id="2" name="Rectangle 1"/>
          <p:cNvSpPr/>
          <p:nvPr/>
        </p:nvSpPr>
        <p:spPr>
          <a:xfrm>
            <a:off x="3567185" y="647015"/>
            <a:ext cx="5235729" cy="461665"/>
          </a:xfrm>
          <a:prstGeom prst="rect">
            <a:avLst/>
          </a:prstGeom>
        </p:spPr>
        <p:txBody>
          <a:bodyPr wrap="none">
            <a:spAutoFit/>
          </a:bodyPr>
          <a:lstStyle/>
          <a:p>
            <a:pPr algn="r"/>
            <a:r>
              <a:rPr lang="fa-IR" sz="2400"/>
              <a:t>2) تغییر در مشخصات دینامیکی سازه : فرکانس </a:t>
            </a:r>
            <a:r>
              <a:rPr lang="fa-IR" sz="2400" smtClean="0"/>
              <a:t>سازه</a:t>
            </a:r>
            <a:endParaRPr lang="fa-IR" sz="240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423" y="1829590"/>
            <a:ext cx="3657162" cy="230560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2585" y="5621233"/>
            <a:ext cx="4745255" cy="157674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7885" y="4104004"/>
            <a:ext cx="5677947" cy="1483549"/>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0197" y="5294030"/>
            <a:ext cx="2889958" cy="1733975"/>
          </a:xfrm>
          <a:prstGeom prst="round2DiagRect">
            <a:avLst>
              <a:gd name="adj1" fmla="val 16667"/>
              <a:gd name="adj2" fmla="val 0"/>
            </a:avLst>
          </a:prstGeom>
          <a:ln w="88900" cap="sq">
            <a:solidFill>
              <a:schemeClr val="tx2">
                <a:lumMod val="25000"/>
                <a:lumOff val="75000"/>
              </a:schemeClr>
            </a:solidFill>
            <a:miter lim="800000"/>
          </a:ln>
          <a:effectLst>
            <a:outerShdw blurRad="254000" algn="tl" rotWithShape="0">
              <a:srgbClr val="000000">
                <a:alpha val="43000"/>
              </a:srgbClr>
            </a:outerShdw>
          </a:effectLst>
        </p:spPr>
      </p:pic>
      <p:sp>
        <p:nvSpPr>
          <p:cNvPr id="15" name="Rounded Rectangle 14"/>
          <p:cNvSpPr/>
          <p:nvPr/>
        </p:nvSpPr>
        <p:spPr>
          <a:xfrm>
            <a:off x="10444465" y="2160439"/>
            <a:ext cx="3423935" cy="628898"/>
          </a:xfrm>
          <a:prstGeom prst="roundRect">
            <a:avLst>
              <a:gd name="adj" fmla="val 29868"/>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فرکانس سازه</a:t>
            </a:r>
            <a:endParaRPr lang="fa-IR" sz="2400">
              <a:solidFill>
                <a:schemeClr val="tx1">
                  <a:lumMod val="95000"/>
                  <a:lumOff val="5000"/>
                </a:schemeClr>
              </a:solidFill>
              <a:cs typeface="B Nazanin" panose="00000400000000000000" pitchFamily="2" charset="-78"/>
            </a:endParaRPr>
          </a:p>
        </p:txBody>
      </p:sp>
    </p:spTree>
    <p:extLst>
      <p:ext uri="{BB962C8B-B14F-4D97-AF65-F5344CB8AC3E}">
        <p14:creationId xmlns:p14="http://schemas.microsoft.com/office/powerpoint/2010/main" val="42614038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childTnLst>
                          </p:cTn>
                        </p:par>
                        <p:par>
                          <p:cTn id="18" fill="hold">
                            <p:stCondLst>
                              <p:cond delay="1000"/>
                            </p:stCondLst>
                            <p:childTnLst>
                              <p:par>
                                <p:cTn id="19" presetID="6"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1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750"/>
                                        <p:tgtEl>
                                          <p:spTgt spid="9"/>
                                        </p:tgtEl>
                                      </p:cBhvr>
                                    </p:animEffect>
                                  </p:childTnLst>
                                </p:cTn>
                              </p:par>
                            </p:childTnLst>
                          </p:cTn>
                        </p:par>
                        <p:par>
                          <p:cTn id="27" fill="hold">
                            <p:stCondLst>
                              <p:cond delay="750"/>
                            </p:stCondLst>
                            <p:childTnLst>
                              <p:par>
                                <p:cTn id="28" presetID="22" presetClass="entr" presetSubtype="8"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75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750"/>
                                        <p:tgtEl>
                                          <p:spTgt spid="10"/>
                                        </p:tgtEl>
                                      </p:cBhvr>
                                    </p:animEffect>
                                  </p:childTnLst>
                                </p:cTn>
                              </p:par>
                              <p:par>
                                <p:cTn id="36" presetID="22" presetClass="entr" presetSubtype="8"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2"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10444465" y="1350348"/>
            <a:ext cx="3423935" cy="628898"/>
          </a:xfrm>
          <a:prstGeom prst="roundRect">
            <a:avLst>
              <a:gd name="adj" fmla="val 25178"/>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اثرات اندرکنش بر روی سازه</a:t>
            </a:r>
            <a:endParaRPr lang="fa-IR" sz="2400">
              <a:solidFill>
                <a:schemeClr val="tx1">
                  <a:lumMod val="95000"/>
                  <a:lumOff val="5000"/>
                </a:schemeClr>
              </a:solidFill>
              <a:cs typeface="B Nazanin" panose="00000400000000000000" pitchFamily="2" charset="-78"/>
            </a:endParaRPr>
          </a:p>
        </p:txBody>
      </p:sp>
      <p:sp>
        <p:nvSpPr>
          <p:cNvPr id="7" name="Slide Number Placeholder 6"/>
          <p:cNvSpPr>
            <a:spLocks noGrp="1"/>
          </p:cNvSpPr>
          <p:nvPr>
            <p:ph type="sldNum" sz="quarter" idx="12"/>
          </p:nvPr>
        </p:nvSpPr>
        <p:spPr/>
        <p:txBody>
          <a:bodyPr/>
          <a:lstStyle/>
          <a:p>
            <a:fld id="{09D84461-DD0A-440A-AEC5-A4A968A8725A}" type="slidenum">
              <a:rPr lang="en-US" smtClean="0"/>
              <a:t>13</a:t>
            </a:fld>
            <a:endParaRPr lang="en-US" dirty="0"/>
          </a:p>
        </p:txBody>
      </p:sp>
      <p:sp>
        <p:nvSpPr>
          <p:cNvPr id="2" name="Rectangle 1"/>
          <p:cNvSpPr/>
          <p:nvPr/>
        </p:nvSpPr>
        <p:spPr>
          <a:xfrm>
            <a:off x="8663502" y="2460351"/>
            <a:ext cx="4886274" cy="830997"/>
          </a:xfrm>
          <a:prstGeom prst="rect">
            <a:avLst/>
          </a:prstGeom>
        </p:spPr>
        <p:txBody>
          <a:bodyPr wrap="none">
            <a:spAutoFit/>
          </a:bodyPr>
          <a:lstStyle/>
          <a:p>
            <a:pPr algn="r"/>
            <a:r>
              <a:rPr lang="fa-IR" sz="2400" smtClean="0"/>
              <a:t>سوال اساسی:</a:t>
            </a:r>
          </a:p>
          <a:p>
            <a:pPr algn="r"/>
            <a:r>
              <a:rPr lang="fa-IR" sz="2400" smtClean="0"/>
              <a:t>در نظر گرفتن اثرات اندرکنش آیا خوب است یا بد؟</a:t>
            </a:r>
            <a:endParaRPr lang="fa-IR" sz="2400"/>
          </a:p>
        </p:txBody>
      </p:sp>
      <p:sp>
        <p:nvSpPr>
          <p:cNvPr id="15" name="Rectangle 14"/>
          <p:cNvSpPr/>
          <p:nvPr/>
        </p:nvSpPr>
        <p:spPr>
          <a:xfrm>
            <a:off x="7719650" y="4649995"/>
            <a:ext cx="6029279" cy="2308324"/>
          </a:xfrm>
          <a:prstGeom prst="rect">
            <a:avLst/>
          </a:prstGeom>
        </p:spPr>
        <p:txBody>
          <a:bodyPr wrap="none">
            <a:spAutoFit/>
          </a:bodyPr>
          <a:lstStyle/>
          <a:p>
            <a:pPr algn="r"/>
            <a:r>
              <a:rPr lang="fa-IR" sz="2400" smtClean="0"/>
              <a:t>در ناحیه سوم طیف اگر باشیم منجر به کاهش برش پایه میشود</a:t>
            </a:r>
          </a:p>
          <a:p>
            <a:pPr algn="r"/>
            <a:endParaRPr lang="fa-IR" sz="2400"/>
          </a:p>
          <a:p>
            <a:pPr algn="r"/>
            <a:r>
              <a:rPr lang="fa-IR" sz="2400" smtClean="0"/>
              <a:t>اما تغییر مکان ها افزایش پیدا میکند.</a:t>
            </a:r>
          </a:p>
          <a:p>
            <a:pPr algn="r"/>
            <a:r>
              <a:rPr lang="fa-IR" sz="2400" smtClean="0"/>
              <a:t>تغییر مکان نسبی ممکن است افزایش یا کاهش یابد.</a:t>
            </a:r>
          </a:p>
          <a:p>
            <a:pPr algn="r"/>
            <a:r>
              <a:rPr lang="fa-IR" sz="2400" smtClean="0"/>
              <a:t>ممکن است اثرات لنگر های ثانویه نیز افزایش پیدا کند</a:t>
            </a:r>
          </a:p>
          <a:p>
            <a:pPr algn="r"/>
            <a:endParaRPr lang="fa-IR" sz="2400" smtClean="0"/>
          </a:p>
        </p:txBody>
      </p:sp>
      <p:sp>
        <p:nvSpPr>
          <p:cNvPr id="16" name="Rectangle 15"/>
          <p:cNvSpPr/>
          <p:nvPr/>
        </p:nvSpPr>
        <p:spPr>
          <a:xfrm>
            <a:off x="6029883" y="3664758"/>
            <a:ext cx="7672293" cy="461665"/>
          </a:xfrm>
          <a:prstGeom prst="rect">
            <a:avLst/>
          </a:prstGeom>
        </p:spPr>
        <p:txBody>
          <a:bodyPr wrap="none">
            <a:spAutoFit/>
          </a:bodyPr>
          <a:lstStyle/>
          <a:p>
            <a:pPr algn="r"/>
            <a:r>
              <a:rPr lang="fa-IR" sz="2400" smtClean="0"/>
              <a:t>مسئله خوب و بد نیست. مسئله واقعیت است و ما باید واقعیت را در نظر بگیریم.</a:t>
            </a:r>
            <a:endParaRPr lang="fa-IR" sz="2400"/>
          </a:p>
        </p:txBody>
      </p:sp>
    </p:spTree>
    <p:extLst>
      <p:ext uri="{BB962C8B-B14F-4D97-AF65-F5344CB8AC3E}">
        <p14:creationId xmlns:p14="http://schemas.microsoft.com/office/powerpoint/2010/main" val="30733014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par>
                          <p:cTn id="20" fill="hold">
                            <p:stCondLst>
                              <p:cond delay="500"/>
                            </p:stCondLst>
                            <p:childTnLst>
                              <p:par>
                                <p:cTn id="21" presetID="22" presetClass="entr" presetSubtype="2"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2"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9322191" y="1505092"/>
            <a:ext cx="4611858" cy="628898"/>
          </a:xfrm>
          <a:prstGeom prst="roundRect">
            <a:avLst>
              <a:gd name="adj" fmla="val 25178"/>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عوامل تاثیر گذار در بحث اندرکنش خاک سازه</a:t>
            </a:r>
            <a:endParaRPr lang="fa-IR" sz="2400">
              <a:solidFill>
                <a:schemeClr val="tx1">
                  <a:lumMod val="95000"/>
                  <a:lumOff val="5000"/>
                </a:schemeClr>
              </a:solidFill>
              <a:cs typeface="B Nazanin" panose="00000400000000000000" pitchFamily="2" charset="-78"/>
            </a:endParaRPr>
          </a:p>
        </p:txBody>
      </p:sp>
      <p:sp>
        <p:nvSpPr>
          <p:cNvPr id="7" name="Slide Number Placeholder 6"/>
          <p:cNvSpPr>
            <a:spLocks noGrp="1"/>
          </p:cNvSpPr>
          <p:nvPr>
            <p:ph type="sldNum" sz="quarter" idx="12"/>
          </p:nvPr>
        </p:nvSpPr>
        <p:spPr/>
        <p:txBody>
          <a:bodyPr/>
          <a:lstStyle/>
          <a:p>
            <a:fld id="{09D84461-DD0A-440A-AEC5-A4A968A8725A}" type="slidenum">
              <a:rPr lang="en-US" smtClean="0"/>
              <a:t>14</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7607" y="346822"/>
            <a:ext cx="6484607" cy="3541518"/>
          </a:xfrm>
          <a:prstGeom prst="rect">
            <a:avLst/>
          </a:prstGeom>
        </p:spPr>
      </p:pic>
      <p:grpSp>
        <p:nvGrpSpPr>
          <p:cNvPr id="2" name="Group 1"/>
          <p:cNvGrpSpPr/>
          <p:nvPr/>
        </p:nvGrpSpPr>
        <p:grpSpPr>
          <a:xfrm>
            <a:off x="7920222" y="2570544"/>
            <a:ext cx="5579978" cy="1155316"/>
            <a:chOff x="7762214" y="2450096"/>
            <a:chExt cx="5579978" cy="1155316"/>
          </a:xfrm>
        </p:grpSpPr>
        <mc:AlternateContent xmlns:mc="http://schemas.openxmlformats.org/markup-compatibility/2006" xmlns:a14="http://schemas.microsoft.com/office/drawing/2010/main">
          <mc:Choice Requires="a14">
            <p:sp>
              <p:nvSpPr>
                <p:cNvPr id="3" name="TextBox 2"/>
                <p:cNvSpPr txBox="1"/>
                <p:nvPr/>
              </p:nvSpPr>
              <p:spPr>
                <a:xfrm>
                  <a:off x="12449908" y="2450096"/>
                  <a:ext cx="892284" cy="1155316"/>
                </a:xfrm>
                <a:prstGeom prst="rect">
                  <a:avLst/>
                </a:prstGeom>
                <a:noFill/>
              </p:spPr>
              <p:txBody>
                <a:bodyPr wrap="square" lIns="0" tIns="0" rIns="0" bIns="0" rtlCol="1">
                  <a:spAutoFit/>
                </a:bodyPr>
                <a:lstStyle/>
                <a:p>
                  <a:pPr algn="r" rtl="1"/>
                  <a14:m>
                    <m:oMath xmlns:m="http://schemas.openxmlformats.org/officeDocument/2006/math">
                      <m:f>
                        <m:fPr>
                          <m:ctrlPr>
                            <a:rPr lang="fa-IR" sz="4800" i="1" smtClean="0">
                              <a:latin typeface="Cambria Math" panose="02040503050406030204" pitchFamily="18" charset="0"/>
                            </a:rPr>
                          </m:ctrlPr>
                        </m:fPr>
                        <m:num>
                          <m:r>
                            <a:rPr lang="en-US" sz="4800" b="0" i="1" smtClean="0">
                              <a:latin typeface="Cambria Math" panose="02040503050406030204" pitchFamily="18" charset="0"/>
                            </a:rPr>
                            <m:t>h</m:t>
                          </m:r>
                        </m:num>
                        <m:den>
                          <m:sSub>
                            <m:sSubPr>
                              <m:ctrlPr>
                                <a:rPr lang="fa-IR" sz="4800" i="1" smtClean="0">
                                  <a:latin typeface="Cambria Math" panose="02040503050406030204" pitchFamily="18" charset="0"/>
                                </a:rPr>
                              </m:ctrlPr>
                            </m:sSubPr>
                            <m:e>
                              <m:r>
                                <a:rPr lang="en-US" sz="4800" b="0" i="1" smtClean="0">
                                  <a:latin typeface="Cambria Math" panose="02040503050406030204" pitchFamily="18" charset="0"/>
                                </a:rPr>
                                <m:t>𝑉</m:t>
                              </m:r>
                            </m:e>
                            <m:sub>
                              <m:r>
                                <a:rPr lang="en-US" sz="4800" b="0" i="1" smtClean="0">
                                  <a:latin typeface="Cambria Math" panose="02040503050406030204" pitchFamily="18" charset="0"/>
                                </a:rPr>
                                <m:t>𝑠</m:t>
                              </m:r>
                            </m:sub>
                          </m:sSub>
                          <m:r>
                            <a:rPr lang="en-US" sz="4800" b="0" i="1" smtClean="0">
                              <a:latin typeface="Cambria Math" panose="02040503050406030204" pitchFamily="18" charset="0"/>
                            </a:rPr>
                            <m:t>𝑇</m:t>
                          </m:r>
                        </m:den>
                      </m:f>
                    </m:oMath>
                  </a14:m>
                  <a:r>
                    <a:rPr lang="fa-IR" sz="4800" smtClean="0"/>
                    <a:t>  </a:t>
                  </a:r>
                  <a:endParaRPr lang="fa-IR" sz="4800"/>
                </a:p>
              </p:txBody>
            </p:sp>
          </mc:Choice>
          <mc:Fallback xmlns="">
            <p:sp>
              <p:nvSpPr>
                <p:cNvPr id="3" name="TextBox 2"/>
                <p:cNvSpPr txBox="1">
                  <a:spLocks noRot="1" noChangeAspect="1" noMove="1" noResize="1" noEditPoints="1" noAdjustHandles="1" noChangeArrowheads="1" noChangeShapeType="1" noTextEdit="1"/>
                </p:cNvSpPr>
                <p:nvPr/>
              </p:nvSpPr>
              <p:spPr>
                <a:xfrm>
                  <a:off x="12449908" y="2450096"/>
                  <a:ext cx="892284" cy="1155316"/>
                </a:xfrm>
                <a:prstGeom prst="rect">
                  <a:avLst/>
                </a:prstGeom>
                <a:blipFill>
                  <a:blip r:embed="rId3"/>
                  <a:stretch>
                    <a:fillRect l="-53741" r="-680" b="-17989"/>
                  </a:stretch>
                </a:blipFill>
              </p:spPr>
              <p:txBody>
                <a:bodyPr/>
                <a:lstStyle/>
                <a:p>
                  <a:r>
                    <a:rPr lang="fa-IR">
                      <a:noFill/>
                    </a:rPr>
                    <a:t> </a:t>
                  </a:r>
                </a:p>
              </p:txBody>
            </p:sp>
          </mc:Fallback>
        </mc:AlternateContent>
        <p:sp>
          <p:nvSpPr>
            <p:cNvPr id="10" name="Rectangle 9"/>
            <p:cNvSpPr/>
            <p:nvPr/>
          </p:nvSpPr>
          <p:spPr>
            <a:xfrm>
              <a:off x="7762214" y="2612255"/>
              <a:ext cx="4626588" cy="830997"/>
            </a:xfrm>
            <a:prstGeom prst="rect">
              <a:avLst/>
            </a:prstGeom>
          </p:spPr>
          <p:txBody>
            <a:bodyPr wrap="none">
              <a:spAutoFit/>
            </a:bodyPr>
            <a:lstStyle/>
            <a:p>
              <a:r>
                <a:rPr lang="fa-IR" sz="2400" smtClean="0"/>
                <a:t>به نوعی نشان دهنده سرعت انتشار موج در سازه</a:t>
              </a:r>
            </a:p>
            <a:p>
              <a:pPr algn="r" rtl="1"/>
              <a:r>
                <a:rPr lang="fa-IR" sz="2400" smtClean="0"/>
                <a:t> به سرعت انتشار موج در خاک است.</a:t>
              </a:r>
              <a:endParaRPr lang="fa-IR" sz="2400"/>
            </a:p>
          </p:txBody>
        </p:sp>
      </p:grpSp>
      <p:cxnSp>
        <p:nvCxnSpPr>
          <p:cNvPr id="17" name="Straight Arrow Connector 16"/>
          <p:cNvCxnSpPr/>
          <p:nvPr/>
        </p:nvCxnSpPr>
        <p:spPr>
          <a:xfrm>
            <a:off x="3736726" y="3888340"/>
            <a:ext cx="2016959" cy="0"/>
          </a:xfrm>
          <a:prstGeom prst="straightConnector1">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4" name="Picture 3"/>
          <p:cNvPicPr>
            <a:picLocks noChangeAspect="1"/>
          </p:cNvPicPr>
          <p:nvPr/>
        </p:nvPicPr>
        <p:blipFill>
          <a:blip r:embed="rId4"/>
          <a:stretch>
            <a:fillRect/>
          </a:stretch>
        </p:blipFill>
        <p:spPr>
          <a:xfrm>
            <a:off x="2136661" y="4572000"/>
            <a:ext cx="6135128" cy="2798139"/>
          </a:xfrm>
          <a:prstGeom prst="rect">
            <a:avLst/>
          </a:prstGeom>
        </p:spPr>
      </p:pic>
      <p:grpSp>
        <p:nvGrpSpPr>
          <p:cNvPr id="6" name="Group 5"/>
          <p:cNvGrpSpPr/>
          <p:nvPr/>
        </p:nvGrpSpPr>
        <p:grpSpPr>
          <a:xfrm>
            <a:off x="7464008" y="290576"/>
            <a:ext cx="1585654" cy="1354241"/>
            <a:chOff x="7464008" y="290576"/>
            <a:chExt cx="1585654" cy="1354241"/>
          </a:xfrm>
        </p:grpSpPr>
        <p:sp>
          <p:nvSpPr>
            <p:cNvPr id="5" name="TextBox 4"/>
            <p:cNvSpPr txBox="1"/>
            <p:nvPr/>
          </p:nvSpPr>
          <p:spPr>
            <a:xfrm rot="20095503">
              <a:off x="7783584" y="1275485"/>
              <a:ext cx="1266078" cy="369332"/>
            </a:xfrm>
            <a:prstGeom prst="rect">
              <a:avLst/>
            </a:prstGeom>
            <a:noFill/>
          </p:spPr>
          <p:txBody>
            <a:bodyPr wrap="square" rtlCol="1">
              <a:spAutoFit/>
            </a:bodyPr>
            <a:lstStyle/>
            <a:p>
              <a:r>
                <a:rPr lang="fa-IR" smtClean="0">
                  <a:solidFill>
                    <a:srgbClr val="FF0000"/>
                  </a:solidFill>
                </a:rPr>
                <a:t>کوتاه و چاق تر</a:t>
              </a:r>
              <a:endParaRPr lang="fa-IR">
                <a:solidFill>
                  <a:srgbClr val="FF0000"/>
                </a:solidFill>
              </a:endParaRPr>
            </a:p>
          </p:txBody>
        </p:sp>
        <p:sp>
          <p:nvSpPr>
            <p:cNvPr id="22" name="TextBox 21"/>
            <p:cNvSpPr txBox="1"/>
            <p:nvPr/>
          </p:nvSpPr>
          <p:spPr>
            <a:xfrm rot="20095503">
              <a:off x="7464008" y="290576"/>
              <a:ext cx="1266078" cy="369332"/>
            </a:xfrm>
            <a:prstGeom prst="rect">
              <a:avLst/>
            </a:prstGeom>
            <a:noFill/>
          </p:spPr>
          <p:txBody>
            <a:bodyPr wrap="square" rtlCol="1">
              <a:spAutoFit/>
            </a:bodyPr>
            <a:lstStyle/>
            <a:p>
              <a:pPr algn="ctr" rtl="1"/>
              <a:r>
                <a:rPr lang="fa-IR" smtClean="0">
                  <a:solidFill>
                    <a:srgbClr val="FF0000"/>
                  </a:solidFill>
                </a:rPr>
                <a:t>بلند و لاغرتر</a:t>
              </a:r>
              <a:endParaRPr lang="fa-IR">
                <a:solidFill>
                  <a:srgbClr val="FF0000"/>
                </a:solidFill>
              </a:endParaRPr>
            </a:p>
          </p:txBody>
        </p:sp>
        <p:cxnSp>
          <p:nvCxnSpPr>
            <p:cNvPr id="8" name="Straight Arrow Connector 7"/>
            <p:cNvCxnSpPr/>
            <p:nvPr/>
          </p:nvCxnSpPr>
          <p:spPr>
            <a:xfrm flipH="1" flipV="1">
              <a:off x="8271790" y="746761"/>
              <a:ext cx="205623" cy="4047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8" name="Rectangle 17"/>
              <p:cNvSpPr/>
              <p:nvPr/>
            </p:nvSpPr>
            <p:spPr>
              <a:xfrm>
                <a:off x="8477413" y="4400706"/>
                <a:ext cx="5469694" cy="1597810"/>
              </a:xfrm>
              <a:prstGeom prst="rect">
                <a:avLst/>
              </a:prstGeom>
            </p:spPr>
            <p:txBody>
              <a:bodyPr wrap="square">
                <a:spAutoFit/>
              </a:bodyPr>
              <a:lstStyle/>
              <a:p>
                <a:pPr algn="r" rtl="1"/>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 ,</m:t>
                    </m:r>
                    <m:sSub>
                      <m:sSubPr>
                        <m:ctrlPr>
                          <a:rPr lang="fa-IR"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𝑠</m:t>
                        </m:r>
                      </m:sub>
                    </m:sSub>
                    <m:r>
                      <a:rPr lang="fa-IR" b="0" i="0" smtClean="0">
                        <a:latin typeface="Cambria Math" panose="02040503050406030204" pitchFamily="18" charset="0"/>
                      </a:rPr>
                      <m:t> </m:t>
                    </m:r>
                  </m:oMath>
                </a14:m>
                <a:r>
                  <a:rPr lang="fa-IR" smtClean="0"/>
                  <a:t>: اگر ثابت فرض شوند و </a:t>
                </a:r>
                <a:r>
                  <a:rPr lang="en-US" smtClean="0"/>
                  <a:t>T</a:t>
                </a:r>
                <a:r>
                  <a:rPr lang="fa-IR" smtClean="0"/>
                  <a:t> متغیر نتیجه سختی سازه عوض میشود.به سمت راست سازه سخت تر میشود.</a:t>
                </a:r>
              </a:p>
              <a:p>
                <a:pPr algn="r" rtl="1"/>
                <a14:m>
                  <m:oMath xmlns:m="http://schemas.openxmlformats.org/officeDocument/2006/math">
                    <m:f>
                      <m:fPr>
                        <m:ctrlPr>
                          <a:rPr lang="fa-IR" i="1">
                            <a:latin typeface="Cambria Math" panose="02040503050406030204" pitchFamily="18" charset="0"/>
                          </a:rPr>
                        </m:ctrlPr>
                      </m:fPr>
                      <m:num>
                        <m:r>
                          <a:rPr lang="en-US" i="1">
                            <a:latin typeface="Cambria Math" panose="02040503050406030204" pitchFamily="18" charset="0"/>
                          </a:rPr>
                          <m:t>h</m:t>
                        </m:r>
                      </m:num>
                      <m:den>
                        <m:r>
                          <a:rPr lang="en-US" i="1">
                            <a:latin typeface="Cambria Math" panose="02040503050406030204" pitchFamily="18" charset="0"/>
                          </a:rPr>
                          <m:t>𝑇</m:t>
                        </m:r>
                      </m:den>
                    </m:f>
                  </m:oMath>
                </a14:m>
                <a:r>
                  <a:rPr lang="fa-IR"/>
                  <a:t>  : اگر ثابت فرض شوند و </a:t>
                </a:r>
                <a14:m>
                  <m:oMath xmlns:m="http://schemas.openxmlformats.org/officeDocument/2006/math">
                    <m:sSub>
                      <m:sSubPr>
                        <m:ctrlPr>
                          <a:rPr lang="fa-IR"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𝑠</m:t>
                        </m:r>
                      </m:sub>
                    </m:sSub>
                  </m:oMath>
                </a14:m>
                <a:r>
                  <a:rPr lang="fa-IR"/>
                  <a:t> متغیر نتیجه خاک عوض میشود</a:t>
                </a:r>
                <a:r>
                  <a:rPr lang="fa-IR" smtClean="0"/>
                  <a:t>.</a:t>
                </a:r>
              </a:p>
              <a:p>
                <a:pPr algn="r" rtl="1"/>
                <a:r>
                  <a:rPr lang="fa-IR"/>
                  <a:t> </a:t>
                </a:r>
                <a:r>
                  <a:rPr lang="fa-IR" smtClean="0"/>
                  <a:t>به سمت راست خاک نرم تر میشود.</a:t>
                </a:r>
                <a:endParaRPr lang="fa-IR"/>
              </a:p>
              <a:p>
                <a:pPr algn="r" rtl="1"/>
                <a:r>
                  <a:rPr lang="fa-IR" smtClean="0"/>
                  <a:t>.</a:t>
                </a:r>
                <a:endParaRPr lang="fa-IR"/>
              </a:p>
            </p:txBody>
          </p:sp>
        </mc:Choice>
        <mc:Fallback xmlns="">
          <p:sp>
            <p:nvSpPr>
              <p:cNvPr id="18" name="Rectangle 17"/>
              <p:cNvSpPr>
                <a:spLocks noRot="1" noChangeAspect="1" noMove="1" noResize="1" noEditPoints="1" noAdjustHandles="1" noChangeArrowheads="1" noChangeShapeType="1" noTextEdit="1"/>
              </p:cNvSpPr>
              <p:nvPr/>
            </p:nvSpPr>
            <p:spPr>
              <a:xfrm>
                <a:off x="8477413" y="4400706"/>
                <a:ext cx="5469694" cy="1597810"/>
              </a:xfrm>
              <a:prstGeom prst="rect">
                <a:avLst/>
              </a:prstGeom>
              <a:blipFill>
                <a:blip r:embed="rId5"/>
                <a:stretch>
                  <a:fillRect t="-4198" r="-892" b="-5344"/>
                </a:stretch>
              </a:blipFill>
            </p:spPr>
            <p:txBody>
              <a:bodyPr/>
              <a:lstStyle/>
              <a:p>
                <a:r>
                  <a:rPr lang="fa-IR">
                    <a:noFill/>
                  </a:rPr>
                  <a:t> </a:t>
                </a:r>
              </a:p>
            </p:txBody>
          </p:sp>
        </mc:Fallback>
      </mc:AlternateContent>
    </p:spTree>
    <p:extLst>
      <p:ext uri="{BB962C8B-B14F-4D97-AF65-F5344CB8AC3E}">
        <p14:creationId xmlns:p14="http://schemas.microsoft.com/office/powerpoint/2010/main" val="18838184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750"/>
                                        <p:tgtEl>
                                          <p:spTgt spid="2"/>
                                        </p:tgtEl>
                                      </p:cBhvr>
                                    </p:animEffect>
                                  </p:childTnLst>
                                </p:cTn>
                              </p:par>
                              <p:par>
                                <p:cTn id="15" presetID="6" presetClass="entr" presetSubtype="32"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ou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righ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out)">
                                      <p:cBhvr>
                                        <p:cTn id="3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9322191" y="1505092"/>
            <a:ext cx="4611858" cy="628898"/>
          </a:xfrm>
          <a:prstGeom prst="roundRect">
            <a:avLst>
              <a:gd name="adj" fmla="val 25178"/>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عوامل تاثیر گذار در بحث اندرکنش خاک سازه</a:t>
            </a:r>
            <a:endParaRPr lang="fa-IR" sz="2400">
              <a:solidFill>
                <a:schemeClr val="tx1">
                  <a:lumMod val="95000"/>
                  <a:lumOff val="5000"/>
                </a:schemeClr>
              </a:solidFill>
              <a:cs typeface="B Nazanin" panose="00000400000000000000" pitchFamily="2" charset="-78"/>
            </a:endParaRPr>
          </a:p>
        </p:txBody>
      </p:sp>
      <p:sp>
        <p:nvSpPr>
          <p:cNvPr id="7" name="Slide Number Placeholder 6"/>
          <p:cNvSpPr>
            <a:spLocks noGrp="1"/>
          </p:cNvSpPr>
          <p:nvPr>
            <p:ph type="sldNum" sz="quarter" idx="12"/>
          </p:nvPr>
        </p:nvSpPr>
        <p:spPr/>
        <p:txBody>
          <a:bodyPr/>
          <a:lstStyle/>
          <a:p>
            <a:fld id="{09D84461-DD0A-440A-AEC5-A4A968A8725A}" type="slidenum">
              <a:rPr lang="en-US" smtClean="0"/>
              <a:t>15</a:t>
            </a:fld>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12449908" y="2450096"/>
                <a:ext cx="892284" cy="1155316"/>
              </a:xfrm>
              <a:prstGeom prst="rect">
                <a:avLst/>
              </a:prstGeom>
              <a:noFill/>
            </p:spPr>
            <p:txBody>
              <a:bodyPr wrap="square" lIns="0" tIns="0" rIns="0" bIns="0" rtlCol="1">
                <a:spAutoFit/>
              </a:bodyPr>
              <a:lstStyle/>
              <a:p>
                <a:pPr algn="r" rtl="1"/>
                <a14:m>
                  <m:oMath xmlns:m="http://schemas.openxmlformats.org/officeDocument/2006/math">
                    <m:f>
                      <m:fPr>
                        <m:ctrlPr>
                          <a:rPr lang="fa-IR" sz="4800" i="1" smtClean="0">
                            <a:latin typeface="Cambria Math" panose="02040503050406030204" pitchFamily="18" charset="0"/>
                          </a:rPr>
                        </m:ctrlPr>
                      </m:fPr>
                      <m:num>
                        <m:r>
                          <a:rPr lang="en-US" sz="4800" b="0" i="1" smtClean="0">
                            <a:latin typeface="Cambria Math" panose="02040503050406030204" pitchFamily="18" charset="0"/>
                          </a:rPr>
                          <m:t>h</m:t>
                        </m:r>
                      </m:num>
                      <m:den>
                        <m:sSub>
                          <m:sSubPr>
                            <m:ctrlPr>
                              <a:rPr lang="fa-IR" sz="4800" i="1" smtClean="0">
                                <a:latin typeface="Cambria Math" panose="02040503050406030204" pitchFamily="18" charset="0"/>
                              </a:rPr>
                            </m:ctrlPr>
                          </m:sSubPr>
                          <m:e>
                            <m:r>
                              <a:rPr lang="en-US" sz="4800" b="0" i="1" smtClean="0">
                                <a:latin typeface="Cambria Math" panose="02040503050406030204" pitchFamily="18" charset="0"/>
                              </a:rPr>
                              <m:t>𝑉</m:t>
                            </m:r>
                          </m:e>
                          <m:sub>
                            <m:r>
                              <a:rPr lang="en-US" sz="4800" b="0" i="1" smtClean="0">
                                <a:latin typeface="Cambria Math" panose="02040503050406030204" pitchFamily="18" charset="0"/>
                              </a:rPr>
                              <m:t>𝑠</m:t>
                            </m:r>
                          </m:sub>
                        </m:sSub>
                        <m:r>
                          <a:rPr lang="en-US" sz="4800" b="0" i="1" smtClean="0">
                            <a:latin typeface="Cambria Math" panose="02040503050406030204" pitchFamily="18" charset="0"/>
                          </a:rPr>
                          <m:t>𝑇</m:t>
                        </m:r>
                      </m:den>
                    </m:f>
                  </m:oMath>
                </a14:m>
                <a:r>
                  <a:rPr lang="fa-IR" sz="4800" smtClean="0"/>
                  <a:t>  </a:t>
                </a:r>
                <a:endParaRPr lang="fa-IR" sz="4800"/>
              </a:p>
            </p:txBody>
          </p:sp>
        </mc:Choice>
        <mc:Fallback xmlns="">
          <p:sp>
            <p:nvSpPr>
              <p:cNvPr id="3" name="TextBox 2"/>
              <p:cNvSpPr txBox="1">
                <a:spLocks noRot="1" noChangeAspect="1" noMove="1" noResize="1" noEditPoints="1" noAdjustHandles="1" noChangeArrowheads="1" noChangeShapeType="1" noTextEdit="1"/>
              </p:cNvSpPr>
              <p:nvPr/>
            </p:nvSpPr>
            <p:spPr>
              <a:xfrm>
                <a:off x="12449908" y="2450096"/>
                <a:ext cx="892284" cy="1155316"/>
              </a:xfrm>
              <a:prstGeom prst="rect">
                <a:avLst/>
              </a:prstGeom>
              <a:blipFill>
                <a:blip r:embed="rId2"/>
                <a:stretch>
                  <a:fillRect l="-53741" r="-680" b="-17989"/>
                </a:stretch>
              </a:blipFill>
            </p:spPr>
            <p:txBody>
              <a:bodyPr/>
              <a:lstStyle/>
              <a:p>
                <a:r>
                  <a:rPr lang="fa-IR">
                    <a:noFill/>
                  </a:rPr>
                  <a:t> </a:t>
                </a:r>
              </a:p>
            </p:txBody>
          </p:sp>
        </mc:Fallback>
      </mc:AlternateContent>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607" y="346822"/>
            <a:ext cx="6484607" cy="3541518"/>
          </a:xfrm>
          <a:prstGeom prst="rect">
            <a:avLst/>
          </a:prstGeom>
        </p:spPr>
      </p:pic>
      <p:sp>
        <p:nvSpPr>
          <p:cNvPr id="10" name="Rectangle 9"/>
          <p:cNvSpPr/>
          <p:nvPr/>
        </p:nvSpPr>
        <p:spPr>
          <a:xfrm>
            <a:off x="7762214" y="2612255"/>
            <a:ext cx="4626588" cy="830997"/>
          </a:xfrm>
          <a:prstGeom prst="rect">
            <a:avLst/>
          </a:prstGeom>
        </p:spPr>
        <p:txBody>
          <a:bodyPr wrap="none">
            <a:spAutoFit/>
          </a:bodyPr>
          <a:lstStyle/>
          <a:p>
            <a:r>
              <a:rPr lang="fa-IR" sz="2400" smtClean="0"/>
              <a:t>به نوعی نشان دهنده سرعت انتشار موج در سازه</a:t>
            </a:r>
          </a:p>
          <a:p>
            <a:pPr algn="r" rtl="1"/>
            <a:r>
              <a:rPr lang="fa-IR" sz="2400" smtClean="0"/>
              <a:t> به سرعت انتشار موج در خاک است.</a:t>
            </a:r>
            <a:endParaRPr lang="fa-IR" sz="2400"/>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7607" y="4231385"/>
            <a:ext cx="5591456" cy="3177796"/>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6245" y="5122975"/>
            <a:ext cx="6484054" cy="1394615"/>
          </a:xfrm>
          <a:prstGeom prst="rect">
            <a:avLst/>
          </a:prstGeom>
        </p:spPr>
      </p:pic>
      <p:sp>
        <p:nvSpPr>
          <p:cNvPr id="35" name="Rounded Rectangle 34"/>
          <p:cNvSpPr/>
          <p:nvPr/>
        </p:nvSpPr>
        <p:spPr>
          <a:xfrm>
            <a:off x="1561514" y="6559794"/>
            <a:ext cx="5307549" cy="375579"/>
          </a:xfrm>
          <a:prstGeom prst="roundRect">
            <a:avLst>
              <a:gd name="adj" fmla="val 50000"/>
            </a:avLst>
          </a:prstGeom>
          <a:noFill/>
          <a:ln w="38100">
            <a:solidFill>
              <a:srgbClr val="F7773D"/>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37" name="Straight Connector 36"/>
          <p:cNvCxnSpPr/>
          <p:nvPr/>
        </p:nvCxnSpPr>
        <p:spPr>
          <a:xfrm flipV="1">
            <a:off x="3793882" y="2837353"/>
            <a:ext cx="0" cy="214215"/>
          </a:xfrm>
          <a:prstGeom prst="line">
            <a:avLst/>
          </a:prstGeom>
          <a:ln w="38100">
            <a:solidFill>
              <a:srgbClr val="F7773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215288" y="2705311"/>
            <a:ext cx="0" cy="380789"/>
          </a:xfrm>
          <a:prstGeom prst="line">
            <a:avLst/>
          </a:prstGeom>
          <a:ln w="38100">
            <a:solidFill>
              <a:srgbClr val="F7773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936431" y="2359052"/>
            <a:ext cx="6231" cy="692517"/>
          </a:xfrm>
          <a:prstGeom prst="line">
            <a:avLst/>
          </a:prstGeom>
          <a:ln w="38100">
            <a:solidFill>
              <a:srgbClr val="F7773D"/>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514600" y="2359052"/>
            <a:ext cx="2360725" cy="0"/>
          </a:xfrm>
          <a:prstGeom prst="line">
            <a:avLst/>
          </a:prstGeom>
          <a:ln w="38100">
            <a:solidFill>
              <a:srgbClr val="F7773D"/>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514600" y="2697399"/>
            <a:ext cx="1700688" cy="7911"/>
          </a:xfrm>
          <a:prstGeom prst="line">
            <a:avLst/>
          </a:prstGeom>
          <a:ln w="38100">
            <a:solidFill>
              <a:srgbClr val="F7773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523328" y="2837353"/>
            <a:ext cx="1270554" cy="0"/>
          </a:xfrm>
          <a:prstGeom prst="line">
            <a:avLst/>
          </a:prstGeom>
          <a:ln w="38100">
            <a:solidFill>
              <a:srgbClr val="F777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3749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childTnLst>
                          </p:cTn>
                        </p:par>
                        <p:par>
                          <p:cTn id="19" fill="hold">
                            <p:stCondLst>
                              <p:cond delay="1500"/>
                            </p:stCondLst>
                            <p:childTnLst>
                              <p:par>
                                <p:cTn id="20" presetID="6" presetClass="entr" presetSubtype="3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out)">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circle(in)">
                                      <p:cBhvr>
                                        <p:cTn id="37" dur="20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down)">
                                      <p:cBhvr>
                                        <p:cTn id="42" dur="500"/>
                                        <p:tgtEl>
                                          <p:spTgt spid="39"/>
                                        </p:tgtEl>
                                      </p:cBhvr>
                                    </p:animEffect>
                                  </p:childTnLst>
                                </p:cTn>
                              </p:par>
                              <p:par>
                                <p:cTn id="43" presetID="22" presetClass="entr" presetSubtype="4"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down)">
                                      <p:cBhvr>
                                        <p:cTn id="45" dur="500"/>
                                        <p:tgtEl>
                                          <p:spTgt spid="38"/>
                                        </p:tgtEl>
                                      </p:cBhvr>
                                    </p:animEffect>
                                  </p:childTnLst>
                                </p:cTn>
                              </p:par>
                              <p:par>
                                <p:cTn id="46" presetID="22" presetClass="entr" presetSubtype="4"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down)">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right)">
                                      <p:cBhvr>
                                        <p:cTn id="53" dur="500"/>
                                        <p:tgtEl>
                                          <p:spTgt spid="48"/>
                                        </p:tgtEl>
                                      </p:cBhvr>
                                    </p:animEffect>
                                  </p:childTnLst>
                                </p:cTn>
                              </p:par>
                              <p:par>
                                <p:cTn id="54" presetID="22" presetClass="entr" presetSubtype="2" fill="hold"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500"/>
                                        <p:tgtEl>
                                          <p:spTgt spid="51"/>
                                        </p:tgtEl>
                                      </p:cBhvr>
                                    </p:animEffect>
                                  </p:childTnLst>
                                </p:cTn>
                              </p:par>
                              <p:par>
                                <p:cTn id="57" presetID="22" presetClass="entr" presetSubtype="2" fill="hold"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right)">
                                      <p:cBhvr>
                                        <p:cTn id="5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3" grpId="0"/>
      <p:bldP spid="10" grpId="0"/>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9322191" y="1505092"/>
            <a:ext cx="4611858" cy="628898"/>
          </a:xfrm>
          <a:prstGeom prst="roundRect">
            <a:avLst>
              <a:gd name="adj" fmla="val 25178"/>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عوامل تاثیر گذار در بحث اندرکنش خاک سازه</a:t>
            </a:r>
            <a:endParaRPr lang="fa-IR" sz="2400">
              <a:solidFill>
                <a:schemeClr val="tx1">
                  <a:lumMod val="95000"/>
                  <a:lumOff val="5000"/>
                </a:schemeClr>
              </a:solidFill>
              <a:cs typeface="B Nazanin" panose="00000400000000000000" pitchFamily="2" charset="-78"/>
            </a:endParaRPr>
          </a:p>
        </p:txBody>
      </p:sp>
      <p:sp>
        <p:nvSpPr>
          <p:cNvPr id="7" name="Slide Number Placeholder 6"/>
          <p:cNvSpPr>
            <a:spLocks noGrp="1"/>
          </p:cNvSpPr>
          <p:nvPr>
            <p:ph type="sldNum" sz="quarter" idx="12"/>
          </p:nvPr>
        </p:nvSpPr>
        <p:spPr/>
        <p:txBody>
          <a:bodyPr/>
          <a:lstStyle/>
          <a:p>
            <a:fld id="{09D84461-DD0A-440A-AEC5-A4A968A8725A}" type="slidenum">
              <a:rPr lang="en-US" smtClean="0"/>
              <a:t>16</a:t>
            </a:fld>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3010485" y="2450096"/>
                <a:ext cx="10655263" cy="1252587"/>
              </a:xfrm>
              <a:prstGeom prst="rect">
                <a:avLst/>
              </a:prstGeom>
              <a:noFill/>
            </p:spPr>
            <p:txBody>
              <a:bodyPr wrap="square" lIns="0" tIns="0" rIns="0" bIns="0" rtlCol="1">
                <a:spAutoFit/>
              </a:bodyPr>
              <a:lstStyle/>
              <a:p>
                <a:pPr algn="r" rtl="1"/>
                <a14:m>
                  <m:oMath xmlns:m="http://schemas.openxmlformats.org/officeDocument/2006/math">
                    <m:f>
                      <m:fPr>
                        <m:ctrlPr>
                          <a:rPr lang="fa-IR" sz="4000" i="1" smtClean="0">
                            <a:latin typeface="Cambria Math" panose="02040503050406030204" pitchFamily="18" charset="0"/>
                          </a:rPr>
                        </m:ctrlPr>
                      </m:fPr>
                      <m:num>
                        <m:r>
                          <a:rPr lang="en-US" sz="4000" b="0" i="1" smtClean="0">
                            <a:latin typeface="Cambria Math" panose="02040503050406030204" pitchFamily="18" charset="0"/>
                          </a:rPr>
                          <m:t>h</m:t>
                        </m:r>
                      </m:num>
                      <m:den>
                        <m:r>
                          <a:rPr lang="en-US" sz="4000" b="0" i="1" smtClean="0">
                            <a:latin typeface="Cambria Math" panose="02040503050406030204" pitchFamily="18" charset="0"/>
                          </a:rPr>
                          <m:t>𝐵</m:t>
                        </m:r>
                      </m:den>
                    </m:f>
                  </m:oMath>
                </a14:m>
                <a:r>
                  <a:rPr lang="fa-IR" sz="4800"/>
                  <a:t>  </a:t>
                </a:r>
                <a:r>
                  <a:rPr lang="fa-IR" sz="2400" b="1"/>
                  <a:t>ضریب لاغری </a:t>
                </a:r>
                <a:r>
                  <a:rPr lang="fa-IR" sz="2400" b="1" smtClean="0"/>
                  <a:t>سازه </a:t>
                </a:r>
                <a:r>
                  <a:rPr lang="fa-IR" sz="2400" b="1"/>
                  <a:t>این وابسته میشود به مشخصات هندسی سازه و فنداسیون نسبت به </a:t>
                </a:r>
                <a:r>
                  <a:rPr lang="fa-IR" sz="2400" b="1" smtClean="0"/>
                  <a:t>هم که عملا روی </a:t>
                </a:r>
                <a:r>
                  <a:rPr lang="en-US" sz="2400" b="1" smtClean="0"/>
                  <a:t>T</a:t>
                </a:r>
                <a:r>
                  <a:rPr lang="fa-IR" sz="2400" b="1" smtClean="0"/>
                  <a:t> تاثیر میگذارد و در نهایت روی عامل قبلی</a:t>
                </a:r>
                <a:endParaRPr lang="fa-IR" sz="2400"/>
              </a:p>
            </p:txBody>
          </p:sp>
        </mc:Choice>
        <mc:Fallback xmlns="">
          <p:sp>
            <p:nvSpPr>
              <p:cNvPr id="3" name="TextBox 2"/>
              <p:cNvSpPr txBox="1">
                <a:spLocks noRot="1" noChangeAspect="1" noMove="1" noResize="1" noEditPoints="1" noAdjustHandles="1" noChangeArrowheads="1" noChangeShapeType="1" noTextEdit="1"/>
              </p:cNvSpPr>
              <p:nvPr/>
            </p:nvSpPr>
            <p:spPr>
              <a:xfrm>
                <a:off x="3010485" y="2450096"/>
                <a:ext cx="10655263" cy="1252587"/>
              </a:xfrm>
              <a:prstGeom prst="rect">
                <a:avLst/>
              </a:prstGeom>
              <a:blipFill>
                <a:blip r:embed="rId2"/>
                <a:stretch>
                  <a:fillRect t="-3902" r="-1716" b="-15122"/>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010485" y="4175053"/>
                <a:ext cx="10655263" cy="870816"/>
              </a:xfrm>
              <a:prstGeom prst="rect">
                <a:avLst/>
              </a:prstGeom>
              <a:noFill/>
            </p:spPr>
            <p:txBody>
              <a:bodyPr wrap="square" lIns="0" tIns="0" rIns="0" bIns="0" rtlCol="1">
                <a:spAutoFit/>
              </a:bodyPr>
              <a:lstStyle/>
              <a:p>
                <a:pPr algn="r" rtl="1"/>
                <a14:m>
                  <m:oMath xmlns:m="http://schemas.openxmlformats.org/officeDocument/2006/math">
                    <m:f>
                      <m:fPr>
                        <m:ctrlPr>
                          <a:rPr lang="fa-IR" sz="4000" i="1" smtClean="0">
                            <a:latin typeface="Cambria Math" panose="02040503050406030204" pitchFamily="18" charset="0"/>
                          </a:rPr>
                        </m:ctrlPr>
                      </m:fPr>
                      <m:num>
                        <m:r>
                          <a:rPr lang="en-US" sz="4000" b="0" i="1" smtClean="0">
                            <a:latin typeface="Cambria Math" panose="02040503050406030204" pitchFamily="18" charset="0"/>
                          </a:rPr>
                          <m:t>𝐵</m:t>
                        </m:r>
                      </m:num>
                      <m:den>
                        <m:r>
                          <a:rPr lang="en-US" sz="4000" b="0" i="1" smtClean="0">
                            <a:latin typeface="Cambria Math" panose="02040503050406030204" pitchFamily="18" charset="0"/>
                          </a:rPr>
                          <m:t>𝐿</m:t>
                        </m:r>
                      </m:den>
                    </m:f>
                  </m:oMath>
                </a14:m>
                <a:r>
                  <a:rPr lang="fa-IR" sz="4800"/>
                  <a:t>  </a:t>
                </a:r>
                <a:r>
                  <a:rPr lang="fa-IR" sz="2400" b="1" smtClean="0"/>
                  <a:t>نسبت ابعادی طول به عرض فنداسیون است. که روی پاسخ سازه تاثیر میگذارد.</a:t>
                </a:r>
                <a:endParaRPr lang="fa-IR" sz="2400" b="1"/>
              </a:p>
            </p:txBody>
          </p:sp>
        </mc:Choice>
        <mc:Fallback xmlns="">
          <p:sp>
            <p:nvSpPr>
              <p:cNvPr id="20" name="TextBox 19"/>
              <p:cNvSpPr txBox="1">
                <a:spLocks noRot="1" noChangeAspect="1" noMove="1" noResize="1" noEditPoints="1" noAdjustHandles="1" noChangeArrowheads="1" noChangeShapeType="1" noTextEdit="1"/>
              </p:cNvSpPr>
              <p:nvPr/>
            </p:nvSpPr>
            <p:spPr>
              <a:xfrm>
                <a:off x="3010485" y="4175053"/>
                <a:ext cx="10655263" cy="870816"/>
              </a:xfrm>
              <a:prstGeom prst="rect">
                <a:avLst/>
              </a:prstGeom>
              <a:blipFill>
                <a:blip r:embed="rId3"/>
                <a:stretch>
                  <a:fillRect t="-6993" r="-973" b="-40559"/>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097280" y="5248124"/>
                <a:ext cx="12568468" cy="1243482"/>
              </a:xfrm>
              <a:prstGeom prst="rect">
                <a:avLst/>
              </a:prstGeom>
              <a:noFill/>
            </p:spPr>
            <p:txBody>
              <a:bodyPr wrap="square" lIns="0" tIns="0" rIns="0" bIns="0" rtlCol="1">
                <a:spAutoFit/>
              </a:bodyPr>
              <a:lstStyle/>
              <a:p>
                <a:pPr algn="r" rtl="1"/>
                <a14:m>
                  <m:oMath xmlns:m="http://schemas.openxmlformats.org/officeDocument/2006/math">
                    <m:f>
                      <m:fPr>
                        <m:ctrlPr>
                          <a:rPr lang="fa-IR" sz="4000" i="1" smtClean="0">
                            <a:latin typeface="Cambria Math" panose="02040503050406030204" pitchFamily="18" charset="0"/>
                          </a:rPr>
                        </m:ctrlPr>
                      </m:fPr>
                      <m:num>
                        <m:r>
                          <a:rPr lang="en-US" sz="4000" b="0" i="1" smtClean="0">
                            <a:latin typeface="Cambria Math" panose="02040503050406030204" pitchFamily="18" charset="0"/>
                          </a:rPr>
                          <m:t>𝑀</m:t>
                        </m:r>
                      </m:num>
                      <m:den>
                        <m:r>
                          <a:rPr lang="en-US" sz="4000" b="0" i="1" smtClean="0">
                            <a:latin typeface="Cambria Math" panose="02040503050406030204" pitchFamily="18" charset="0"/>
                          </a:rPr>
                          <m:t>4</m:t>
                        </m:r>
                        <m:r>
                          <a:rPr lang="en-US" sz="4000" b="0" i="1" smtClean="0">
                            <a:latin typeface="Cambria Math" panose="02040503050406030204" pitchFamily="18" charset="0"/>
                          </a:rPr>
                          <m:t>𝑃𝑠</m:t>
                        </m:r>
                        <m:r>
                          <a:rPr lang="en-US" sz="4000" b="0" i="1" smtClean="0">
                            <a:latin typeface="Cambria Math" panose="02040503050406030204" pitchFamily="18" charset="0"/>
                          </a:rPr>
                          <m:t>∗</m:t>
                        </m:r>
                        <m:r>
                          <a:rPr lang="en-US" sz="4000" b="0" i="1" smtClean="0">
                            <a:latin typeface="Cambria Math" panose="02040503050406030204" pitchFamily="18" charset="0"/>
                          </a:rPr>
                          <m:t>𝐵</m:t>
                        </m:r>
                        <m:r>
                          <a:rPr lang="en-US" sz="4000" b="0" i="1" smtClean="0">
                            <a:latin typeface="Cambria Math" panose="02040503050406030204" pitchFamily="18" charset="0"/>
                          </a:rPr>
                          <m:t>∗</m:t>
                        </m:r>
                        <m:r>
                          <a:rPr lang="en-US" sz="4000" b="0" i="1" smtClean="0">
                            <a:latin typeface="Cambria Math" panose="02040503050406030204" pitchFamily="18" charset="0"/>
                          </a:rPr>
                          <m:t>𝐿</m:t>
                        </m:r>
                      </m:den>
                    </m:f>
                  </m:oMath>
                </a14:m>
                <a:r>
                  <a:rPr lang="fa-IR" sz="4800"/>
                  <a:t>  </a:t>
                </a:r>
                <a:r>
                  <a:rPr lang="fa-IR" sz="2400" b="1" smtClean="0"/>
                  <a:t>نسبت جرم سازه و خاک :به طور کلی این عامل تاثیرآنچنانی روی زمان تناوب ندارد.اما بر روی پاسخ سازه</a:t>
                </a:r>
              </a:p>
              <a:p>
                <a:pPr algn="r" rtl="1"/>
                <a:r>
                  <a:rPr lang="fa-IR" sz="2400" b="1" smtClean="0"/>
                  <a:t> تاثیر گذار است.</a:t>
                </a:r>
                <a:endParaRPr lang="fa-IR" sz="2400" b="1"/>
              </a:p>
            </p:txBody>
          </p:sp>
        </mc:Choice>
        <mc:Fallback xmlns="">
          <p:sp>
            <p:nvSpPr>
              <p:cNvPr id="22" name="TextBox 21"/>
              <p:cNvSpPr txBox="1">
                <a:spLocks noRot="1" noChangeAspect="1" noMove="1" noResize="1" noEditPoints="1" noAdjustHandles="1" noChangeArrowheads="1" noChangeShapeType="1" noTextEdit="1"/>
              </p:cNvSpPr>
              <p:nvPr/>
            </p:nvSpPr>
            <p:spPr>
              <a:xfrm>
                <a:off x="1097280" y="5248124"/>
                <a:ext cx="12568468" cy="1243482"/>
              </a:xfrm>
              <a:prstGeom prst="rect">
                <a:avLst/>
              </a:prstGeom>
              <a:blipFill>
                <a:blip r:embed="rId4"/>
                <a:stretch>
                  <a:fillRect l="-582" t="-4902" r="-1455" b="-13725"/>
                </a:stretch>
              </a:blipFill>
            </p:spPr>
            <p:txBody>
              <a:bodyPr/>
              <a:lstStyle/>
              <a:p>
                <a:r>
                  <a:rPr lang="fa-IR">
                    <a:noFill/>
                  </a:rPr>
                  <a:t> </a:t>
                </a:r>
              </a:p>
            </p:txBody>
          </p:sp>
        </mc:Fallback>
      </mc:AlternateContent>
    </p:spTree>
    <p:extLst>
      <p:ext uri="{BB962C8B-B14F-4D97-AF65-F5344CB8AC3E}">
        <p14:creationId xmlns:p14="http://schemas.microsoft.com/office/powerpoint/2010/main" val="39265438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750"/>
                                        <p:tgtEl>
                                          <p:spTgt spid="3"/>
                                        </p:tgtEl>
                                      </p:cBhvr>
                                    </p:animEffect>
                                  </p:childTnLst>
                                </p:cTn>
                              </p:par>
                            </p:childTnLst>
                          </p:cTn>
                        </p:par>
                        <p:par>
                          <p:cTn id="15" fill="hold">
                            <p:stCondLst>
                              <p:cond delay="1250"/>
                            </p:stCondLst>
                            <p:childTnLst>
                              <p:par>
                                <p:cTn id="16" presetID="22" presetClass="entr" presetSubtype="2"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right)">
                                      <p:cBhvr>
                                        <p:cTn id="18" dur="750"/>
                                        <p:tgtEl>
                                          <p:spTgt spid="20"/>
                                        </p:tgtEl>
                                      </p:cBhvr>
                                    </p:animEffect>
                                  </p:childTnLst>
                                </p:cTn>
                              </p:par>
                            </p:childTnLst>
                          </p:cTn>
                        </p:par>
                        <p:par>
                          <p:cTn id="19" fill="hold">
                            <p:stCondLst>
                              <p:cond delay="2000"/>
                            </p:stCondLst>
                            <p:childTnLst>
                              <p:par>
                                <p:cTn id="20" presetID="22" presetClass="entr" presetSubtype="2"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right)">
                                      <p:cBhvr>
                                        <p:cTn id="22"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3" grpId="0"/>
      <p:bldP spid="20"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6" name="Rounded Rectangle 15"/>
          <p:cNvSpPr/>
          <p:nvPr/>
        </p:nvSpPr>
        <p:spPr>
          <a:xfrm>
            <a:off x="10117169" y="3028881"/>
            <a:ext cx="2794686" cy="628898"/>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smtClean="0">
                <a:solidFill>
                  <a:schemeClr val="tx1">
                    <a:lumMod val="95000"/>
                    <a:lumOff val="5000"/>
                  </a:schemeClr>
                </a:solidFill>
                <a:cs typeface="B Nazanin" panose="00000400000000000000" pitchFamily="2" charset="-78"/>
              </a:rPr>
              <a:t>میرایی در سازه </a:t>
            </a:r>
            <a:endParaRPr lang="fa-IR" sz="2400">
              <a:solidFill>
                <a:schemeClr val="tx1">
                  <a:lumMod val="95000"/>
                  <a:lumOff val="5000"/>
                </a:schemeClr>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09D84461-DD0A-440A-AEC5-A4A968A8725A}" type="slidenum">
              <a:rPr lang="en-US" smtClean="0"/>
              <a:t>17</a:t>
            </a:fld>
            <a:endParaRPr lang="en-US" dirty="0"/>
          </a:p>
        </p:txBody>
      </p:sp>
      <p:sp>
        <p:nvSpPr>
          <p:cNvPr id="13" name="Rounded Rectangle 12"/>
          <p:cNvSpPr/>
          <p:nvPr/>
        </p:nvSpPr>
        <p:spPr>
          <a:xfrm>
            <a:off x="10117169" y="5229719"/>
            <a:ext cx="2794686" cy="628898"/>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rtl="1"/>
            <a:r>
              <a:rPr lang="fa-IR" sz="2400" smtClean="0">
                <a:solidFill>
                  <a:schemeClr val="tx1"/>
                </a:solidFill>
              </a:rPr>
              <a:t>میرایی خاک</a:t>
            </a:r>
            <a:endParaRPr lang="fa-IR" sz="2400">
              <a:solidFill>
                <a:schemeClr val="tx1"/>
              </a:solidFill>
            </a:endParaRPr>
          </a:p>
        </p:txBody>
      </p:sp>
      <p:sp>
        <p:nvSpPr>
          <p:cNvPr id="14" name="Rounded Rectangle 13"/>
          <p:cNvSpPr/>
          <p:nvPr/>
        </p:nvSpPr>
        <p:spPr>
          <a:xfrm>
            <a:off x="6734605" y="3028881"/>
            <a:ext cx="2794686" cy="628898"/>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smtClean="0">
                <a:solidFill>
                  <a:schemeClr val="tx1">
                    <a:lumMod val="95000"/>
                    <a:lumOff val="5000"/>
                  </a:schemeClr>
                </a:solidFill>
                <a:cs typeface="B Nazanin" panose="00000400000000000000" pitchFamily="2" charset="-78"/>
              </a:rPr>
              <a:t>میرایی ذاتی مصالح</a:t>
            </a:r>
            <a:endParaRPr lang="fa-IR" sz="2400">
              <a:solidFill>
                <a:schemeClr val="tx1">
                  <a:lumMod val="95000"/>
                  <a:lumOff val="5000"/>
                </a:schemeClr>
              </a:solidFill>
              <a:cs typeface="B Nazanin" panose="00000400000000000000" pitchFamily="2" charset="-78"/>
            </a:endParaRPr>
          </a:p>
        </p:txBody>
      </p:sp>
      <p:sp>
        <p:nvSpPr>
          <p:cNvPr id="17" name="Rounded Rectangle 16"/>
          <p:cNvSpPr/>
          <p:nvPr/>
        </p:nvSpPr>
        <p:spPr>
          <a:xfrm>
            <a:off x="1280158" y="3028881"/>
            <a:ext cx="5275035" cy="628898"/>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smtClean="0">
                <a:solidFill>
                  <a:schemeClr val="tx1">
                    <a:lumMod val="95000"/>
                    <a:lumOff val="5000"/>
                  </a:schemeClr>
                </a:solidFill>
                <a:cs typeface="B Nazanin" panose="00000400000000000000" pitchFamily="2" charset="-78"/>
              </a:rPr>
              <a:t>اتصالات-ترک خوردگی بتن و ..</a:t>
            </a:r>
            <a:endParaRPr lang="fa-IR" sz="2400">
              <a:solidFill>
                <a:schemeClr val="tx1">
                  <a:lumMod val="95000"/>
                  <a:lumOff val="5000"/>
                </a:schemeClr>
              </a:solidFill>
              <a:cs typeface="B Nazanin" panose="00000400000000000000" pitchFamily="2" charset="-78"/>
            </a:endParaRPr>
          </a:p>
        </p:txBody>
      </p:sp>
      <p:sp>
        <p:nvSpPr>
          <p:cNvPr id="18" name="Rounded Rectangle 17"/>
          <p:cNvSpPr/>
          <p:nvPr/>
        </p:nvSpPr>
        <p:spPr>
          <a:xfrm>
            <a:off x="6734605" y="6107976"/>
            <a:ext cx="2794686" cy="628898"/>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rtl="1"/>
            <a:r>
              <a:rPr lang="fa-IR" sz="2400" smtClean="0">
                <a:solidFill>
                  <a:schemeClr val="tx1"/>
                </a:solidFill>
              </a:rPr>
              <a:t>میرایی تشعشی</a:t>
            </a:r>
            <a:endParaRPr lang="fa-IR" sz="2400">
              <a:solidFill>
                <a:schemeClr val="tx1"/>
              </a:solidFill>
            </a:endParaRPr>
          </a:p>
        </p:txBody>
      </p:sp>
      <p:sp>
        <p:nvSpPr>
          <p:cNvPr id="19" name="Rounded Rectangle 18"/>
          <p:cNvSpPr/>
          <p:nvPr/>
        </p:nvSpPr>
        <p:spPr>
          <a:xfrm>
            <a:off x="6734605" y="5252552"/>
            <a:ext cx="2794686" cy="628898"/>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rtl="1"/>
            <a:r>
              <a:rPr lang="fa-IR" sz="2400" smtClean="0">
                <a:solidFill>
                  <a:schemeClr val="tx1"/>
                </a:solidFill>
              </a:rPr>
              <a:t>میرایی هندسی</a:t>
            </a:r>
            <a:endParaRPr lang="fa-IR" sz="2400">
              <a:solidFill>
                <a:schemeClr val="tx1"/>
              </a:solidFill>
            </a:endParaRPr>
          </a:p>
        </p:txBody>
      </p:sp>
      <p:sp>
        <p:nvSpPr>
          <p:cNvPr id="20" name="Rounded Rectangle 19"/>
          <p:cNvSpPr/>
          <p:nvPr/>
        </p:nvSpPr>
        <p:spPr>
          <a:xfrm>
            <a:off x="6734605" y="4397128"/>
            <a:ext cx="2794686" cy="628898"/>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rtl="1"/>
            <a:r>
              <a:rPr lang="fa-IR" sz="2400" smtClean="0">
                <a:solidFill>
                  <a:schemeClr val="tx1"/>
                </a:solidFill>
              </a:rPr>
              <a:t>میرایی ذاتی مصالح</a:t>
            </a:r>
            <a:endParaRPr lang="fa-IR" sz="2400">
              <a:solidFill>
                <a:schemeClr val="tx1"/>
              </a:solidFill>
            </a:endParaRPr>
          </a:p>
        </p:txBody>
      </p:sp>
      <p:sp>
        <p:nvSpPr>
          <p:cNvPr id="2" name="Right Brace 1"/>
          <p:cNvSpPr/>
          <p:nvPr/>
        </p:nvSpPr>
        <p:spPr>
          <a:xfrm>
            <a:off x="9529291" y="4397128"/>
            <a:ext cx="472838" cy="2339746"/>
          </a:xfrm>
          <a:prstGeom prst="rightBrace">
            <a:avLst>
              <a:gd name="adj1" fmla="val 41060"/>
              <a:gd name="adj2" fmla="val 50000"/>
            </a:avLst>
          </a:prstGeom>
        </p:spPr>
        <p:style>
          <a:lnRef idx="2">
            <a:schemeClr val="accent5"/>
          </a:lnRef>
          <a:fillRef idx="0">
            <a:schemeClr val="accent5"/>
          </a:fillRef>
          <a:effectRef idx="1">
            <a:schemeClr val="accent5"/>
          </a:effectRef>
          <a:fontRef idx="minor">
            <a:schemeClr val="tx1"/>
          </a:fontRef>
        </p:style>
        <p:txBody>
          <a:bodyPr rtlCol="1" anchor="ctr"/>
          <a:lstStyle/>
          <a:p>
            <a:pPr algn="ctr"/>
            <a:endParaRPr lang="fa-IR"/>
          </a:p>
        </p:txBody>
      </p:sp>
      <p:sp>
        <p:nvSpPr>
          <p:cNvPr id="22" name="Rounded Rectangle 21"/>
          <p:cNvSpPr/>
          <p:nvPr/>
        </p:nvSpPr>
        <p:spPr>
          <a:xfrm>
            <a:off x="1280159" y="6107976"/>
            <a:ext cx="5275035" cy="628898"/>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1" anchor="ctr"/>
          <a:lstStyle/>
          <a:p>
            <a:pPr algn="r" rtl="1"/>
            <a:r>
              <a:rPr lang="fa-IR" sz="2400" smtClean="0">
                <a:solidFill>
                  <a:schemeClr val="tx1">
                    <a:lumMod val="95000"/>
                    <a:lumOff val="5000"/>
                  </a:schemeClr>
                </a:solidFill>
                <a:cs typeface="B Nazanin" panose="00000400000000000000" pitchFamily="2" charset="-78"/>
              </a:rPr>
              <a:t>موج رفت وجود دارد اما موج برگشت وجود ندارد.</a:t>
            </a:r>
            <a:endParaRPr lang="fa-IR" sz="2400">
              <a:solidFill>
                <a:schemeClr val="tx1">
                  <a:lumMod val="95000"/>
                  <a:lumOff val="5000"/>
                </a:schemeClr>
              </a:solidFill>
              <a:cs typeface="B Nazanin" panose="00000400000000000000" pitchFamily="2" charset="-78"/>
            </a:endParaRPr>
          </a:p>
        </p:txBody>
      </p:sp>
      <p:sp>
        <p:nvSpPr>
          <p:cNvPr id="23" name="Rounded Rectangle 22"/>
          <p:cNvSpPr/>
          <p:nvPr/>
        </p:nvSpPr>
        <p:spPr>
          <a:xfrm>
            <a:off x="1344531" y="5257920"/>
            <a:ext cx="5210664" cy="628898"/>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1" anchor="ctr"/>
          <a:lstStyle/>
          <a:p>
            <a:pPr algn="r" rtl="1"/>
            <a:r>
              <a:rPr lang="fa-IR" sz="2000" smtClean="0">
                <a:solidFill>
                  <a:schemeClr val="tx1">
                    <a:lumMod val="95000"/>
                    <a:lumOff val="5000"/>
                  </a:schemeClr>
                </a:solidFill>
                <a:cs typeface="B Nazanin" panose="00000400000000000000" pitchFamily="2" charset="-78"/>
              </a:rPr>
              <a:t>موج با یک انرژی ثابت در یک سطحی که هر لحظه مساحت آن زیاد میشود منتشر میشود.نتیجه شار آن کم میشود.</a:t>
            </a:r>
            <a:endParaRPr lang="fa-IR" sz="2000">
              <a:solidFill>
                <a:schemeClr val="tx1">
                  <a:lumMod val="95000"/>
                  <a:lumOff val="5000"/>
                </a:schemeClr>
              </a:solidFill>
              <a:cs typeface="B Nazanin" panose="00000400000000000000" pitchFamily="2" charset="-78"/>
            </a:endParaRPr>
          </a:p>
        </p:txBody>
      </p:sp>
      <p:sp>
        <p:nvSpPr>
          <p:cNvPr id="24" name="Rounded Rectangle 23"/>
          <p:cNvSpPr/>
          <p:nvPr/>
        </p:nvSpPr>
        <p:spPr>
          <a:xfrm>
            <a:off x="1280159" y="4394455"/>
            <a:ext cx="5275035" cy="628898"/>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smtClean="0">
                <a:solidFill>
                  <a:schemeClr val="tx1">
                    <a:lumMod val="95000"/>
                    <a:lumOff val="5000"/>
                  </a:schemeClr>
                </a:solidFill>
                <a:cs typeface="B Nazanin" panose="00000400000000000000" pitchFamily="2" charset="-78"/>
              </a:rPr>
              <a:t>ناشی از اصطکاک بین ذرات خاک</a:t>
            </a:r>
            <a:endParaRPr lang="fa-IR" sz="2400">
              <a:solidFill>
                <a:schemeClr val="tx1">
                  <a:lumMod val="95000"/>
                  <a:lumOff val="5000"/>
                </a:schemeClr>
              </a:solidFill>
              <a:cs typeface="B Nazanin" panose="00000400000000000000" pitchFamily="2" charset="-78"/>
            </a:endParaRPr>
          </a:p>
        </p:txBody>
      </p:sp>
      <p:sp>
        <p:nvSpPr>
          <p:cNvPr id="27" name="Rounded Rectangle 26"/>
          <p:cNvSpPr/>
          <p:nvPr/>
        </p:nvSpPr>
        <p:spPr>
          <a:xfrm>
            <a:off x="10444465" y="1350348"/>
            <a:ext cx="3423935" cy="628898"/>
          </a:xfrm>
          <a:prstGeom prst="roundRect">
            <a:avLst>
              <a:gd name="adj" fmla="val 29652"/>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اثرات اندرکنش بر روی سازه</a:t>
            </a:r>
            <a:endParaRPr lang="fa-IR" sz="2400">
              <a:solidFill>
                <a:schemeClr val="tx1">
                  <a:lumMod val="95000"/>
                  <a:lumOff val="5000"/>
                </a:schemeClr>
              </a:solidFill>
              <a:cs typeface="B Nazanin" panose="00000400000000000000" pitchFamily="2" charset="-78"/>
            </a:endParaRPr>
          </a:p>
        </p:txBody>
      </p:sp>
      <p:sp>
        <p:nvSpPr>
          <p:cNvPr id="28" name="Rounded Rectangle 27"/>
          <p:cNvSpPr/>
          <p:nvPr/>
        </p:nvSpPr>
        <p:spPr>
          <a:xfrm>
            <a:off x="10444465" y="2160439"/>
            <a:ext cx="3423935" cy="628898"/>
          </a:xfrm>
          <a:prstGeom prst="roundRect">
            <a:avLst>
              <a:gd name="adj" fmla="val 29868"/>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میرایی سازه</a:t>
            </a:r>
            <a:endParaRPr lang="fa-IR" sz="2400">
              <a:solidFill>
                <a:schemeClr val="tx1">
                  <a:lumMod val="95000"/>
                  <a:lumOff val="5000"/>
                </a:schemeClr>
              </a:solidFill>
              <a:cs typeface="B Nazanin" panose="00000400000000000000" pitchFamily="2" charset="-78"/>
            </a:endParaRPr>
          </a:p>
        </p:txBody>
      </p:sp>
    </p:spTree>
    <p:extLst>
      <p:ext uri="{BB962C8B-B14F-4D97-AF65-F5344CB8AC3E}">
        <p14:creationId xmlns:p14="http://schemas.microsoft.com/office/powerpoint/2010/main" val="32828690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right)">
                                      <p:cBhvr>
                                        <p:cTn id="13" dur="500"/>
                                        <p:tgtEl>
                                          <p:spTgt spid="28"/>
                                        </p:tgtEl>
                                      </p:cBhvr>
                                    </p:animEffect>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750"/>
                                        <p:tgtEl>
                                          <p:spTgt spid="16"/>
                                        </p:tgtEl>
                                      </p:cBhvr>
                                    </p:animEffect>
                                  </p:childTnLst>
                                </p:cTn>
                              </p:par>
                            </p:childTnLst>
                          </p:cTn>
                        </p:par>
                        <p:par>
                          <p:cTn id="18" fill="hold">
                            <p:stCondLst>
                              <p:cond delay="1250"/>
                            </p:stCondLst>
                            <p:childTnLst>
                              <p:par>
                                <p:cTn id="19" presetID="22" presetClass="entr" presetSubtype="2"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750"/>
                                        <p:tgtEl>
                                          <p:spTgt spid="1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right)">
                                      <p:cBhvr>
                                        <p:cTn id="25" dur="750"/>
                                        <p:tgtEl>
                                          <p:spTgt spid="17"/>
                                        </p:tgtEl>
                                      </p:cBhvr>
                                    </p:animEffect>
                                  </p:childTnLst>
                                </p:cTn>
                              </p:par>
                            </p:childTnLst>
                          </p:cTn>
                        </p:par>
                        <p:par>
                          <p:cTn id="26" fill="hold">
                            <p:stCondLst>
                              <p:cond delay="2750"/>
                            </p:stCondLst>
                            <p:childTnLst>
                              <p:par>
                                <p:cTn id="27" presetID="22" presetClass="entr" presetSubtype="2"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750"/>
                                        <p:tgtEl>
                                          <p:spTgt spid="1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right)">
                                      <p:cBhvr>
                                        <p:cTn id="33" dur="750"/>
                                        <p:tgtEl>
                                          <p:spTgt spid="2"/>
                                        </p:tgtEl>
                                      </p:cBhvr>
                                    </p:animEffect>
                                  </p:childTnLst>
                                </p:cTn>
                              </p:par>
                            </p:childTnLst>
                          </p:cTn>
                        </p:par>
                        <p:par>
                          <p:cTn id="34" fill="hold">
                            <p:stCondLst>
                              <p:cond delay="4250"/>
                            </p:stCondLst>
                            <p:childTnLst>
                              <p:par>
                                <p:cTn id="35" presetID="22" presetClass="entr" presetSubtype="2"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right)">
                                      <p:cBhvr>
                                        <p:cTn id="37" dur="750"/>
                                        <p:tgtEl>
                                          <p:spTgt spid="20"/>
                                        </p:tgtEl>
                                      </p:cBhvr>
                                    </p:animEffect>
                                  </p:childTnLst>
                                </p:cTn>
                              </p:par>
                            </p:childTnLst>
                          </p:cTn>
                        </p:par>
                        <p:par>
                          <p:cTn id="38" fill="hold">
                            <p:stCondLst>
                              <p:cond delay="5000"/>
                            </p:stCondLst>
                            <p:childTnLst>
                              <p:par>
                                <p:cTn id="39" presetID="22" presetClass="entr" presetSubtype="2"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right)">
                                      <p:cBhvr>
                                        <p:cTn id="41" dur="75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750"/>
                                        <p:tgtEl>
                                          <p:spTgt spid="19"/>
                                        </p:tgtEl>
                                      </p:cBhvr>
                                    </p:animEffect>
                                  </p:childTnLst>
                                </p:cTn>
                              </p:par>
                            </p:childTnLst>
                          </p:cTn>
                        </p:par>
                        <p:par>
                          <p:cTn id="47" fill="hold">
                            <p:stCondLst>
                              <p:cond delay="750"/>
                            </p:stCondLst>
                            <p:childTnLst>
                              <p:par>
                                <p:cTn id="48" presetID="22" presetClass="entr" presetSubtype="2"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right)">
                                      <p:cBhvr>
                                        <p:cTn id="50" dur="75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750"/>
                            </p:stCondLst>
                            <p:childTnLst>
                              <p:par>
                                <p:cTn id="57" presetID="22" presetClass="entr" presetSubtype="2"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right)">
                                      <p:cBhvr>
                                        <p:cTn id="59"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6" grpId="0" animBg="1"/>
      <p:bldP spid="13" grpId="0" animBg="1"/>
      <p:bldP spid="14" grpId="0" animBg="1"/>
      <p:bldP spid="17" grpId="0" animBg="1"/>
      <p:bldP spid="18" grpId="0" animBg="1"/>
      <p:bldP spid="19" grpId="0" animBg="1"/>
      <p:bldP spid="20" grpId="0" animBg="1"/>
      <p:bldP spid="2" grpId="0" animBg="1"/>
      <p:bldP spid="22" grpId="0" animBg="1"/>
      <p:bldP spid="23" grpId="0" animBg="1"/>
      <p:bldP spid="24" grpId="0"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4" name="Slide Number Placeholder 3"/>
          <p:cNvSpPr>
            <a:spLocks noGrp="1"/>
          </p:cNvSpPr>
          <p:nvPr>
            <p:ph type="sldNum" sz="quarter" idx="12"/>
          </p:nvPr>
        </p:nvSpPr>
        <p:spPr/>
        <p:txBody>
          <a:bodyPr/>
          <a:lstStyle/>
          <a:p>
            <a:fld id="{09D84461-DD0A-440A-AEC5-A4A968A8725A}" type="slidenum">
              <a:rPr lang="en-US" smtClean="0"/>
              <a:t>18</a:t>
            </a:fld>
            <a:endParaRPr lang="en-US" dirty="0"/>
          </a:p>
        </p:txBody>
      </p:sp>
      <p:sp>
        <p:nvSpPr>
          <p:cNvPr id="27" name="Rounded Rectangle 26"/>
          <p:cNvSpPr/>
          <p:nvPr/>
        </p:nvSpPr>
        <p:spPr>
          <a:xfrm>
            <a:off x="10444465" y="1350348"/>
            <a:ext cx="3423935" cy="628898"/>
          </a:xfrm>
          <a:prstGeom prst="roundRect">
            <a:avLst>
              <a:gd name="adj" fmla="val 29652"/>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اثرات اندرکنش بر روی سازه</a:t>
            </a:r>
            <a:endParaRPr lang="fa-IR" sz="2400">
              <a:solidFill>
                <a:schemeClr val="tx1">
                  <a:lumMod val="95000"/>
                  <a:lumOff val="5000"/>
                </a:schemeClr>
              </a:solidFill>
              <a:cs typeface="B Nazanin" panose="00000400000000000000" pitchFamily="2" charset="-78"/>
            </a:endParaRPr>
          </a:p>
        </p:txBody>
      </p:sp>
      <p:sp>
        <p:nvSpPr>
          <p:cNvPr id="28" name="Rounded Rectangle 27"/>
          <p:cNvSpPr/>
          <p:nvPr/>
        </p:nvSpPr>
        <p:spPr>
          <a:xfrm>
            <a:off x="10444465" y="2160439"/>
            <a:ext cx="3423935" cy="628898"/>
          </a:xfrm>
          <a:prstGeom prst="roundRect">
            <a:avLst>
              <a:gd name="adj" fmla="val 29868"/>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میرایی سازه</a:t>
            </a:r>
            <a:endParaRPr lang="fa-IR" sz="2400">
              <a:solidFill>
                <a:schemeClr val="tx1">
                  <a:lumMod val="95000"/>
                  <a:lumOff val="5000"/>
                </a:schemeClr>
              </a:solidFill>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261" y="1712693"/>
            <a:ext cx="3039077" cy="1195370"/>
          </a:xfrm>
          <a:prstGeom prst="rect">
            <a:avLst/>
          </a:prstGeom>
        </p:spPr>
      </p:pic>
      <p:sp>
        <p:nvSpPr>
          <p:cNvPr id="25" name="Rectangle 24"/>
          <p:cNvSpPr/>
          <p:nvPr/>
        </p:nvSpPr>
        <p:spPr>
          <a:xfrm>
            <a:off x="3357129" y="647015"/>
            <a:ext cx="5445785" cy="830997"/>
          </a:xfrm>
          <a:prstGeom prst="rect">
            <a:avLst/>
          </a:prstGeom>
        </p:spPr>
        <p:txBody>
          <a:bodyPr wrap="none">
            <a:spAutoFit/>
          </a:bodyPr>
          <a:lstStyle/>
          <a:p>
            <a:pPr algn="r"/>
            <a:r>
              <a:rPr lang="fa-IR" sz="2400" smtClean="0"/>
              <a:t>رابطه ای که محقیقن پیشنهاد داده اند به شکل زیر است:</a:t>
            </a:r>
          </a:p>
          <a:p>
            <a:pPr algn="r"/>
            <a:endParaRPr lang="fa-IR" sz="2400"/>
          </a:p>
        </p:txBody>
      </p:sp>
      <mc:AlternateContent xmlns:mc="http://schemas.openxmlformats.org/markup-compatibility/2006" xmlns:a14="http://schemas.microsoft.com/office/drawing/2010/main">
        <mc:Choice Requires="a14">
          <p:sp>
            <p:nvSpPr>
              <p:cNvPr id="26" name="Rectangle 25"/>
              <p:cNvSpPr/>
              <p:nvPr/>
            </p:nvSpPr>
            <p:spPr>
              <a:xfrm>
                <a:off x="9723121" y="3500088"/>
                <a:ext cx="4145280" cy="3105787"/>
              </a:xfrm>
              <a:prstGeom prst="rect">
                <a:avLst/>
              </a:prstGeom>
            </p:spPr>
            <p:txBody>
              <a:bodyPr wrap="square">
                <a:spAutoFit/>
              </a:bodyPr>
              <a:lstStyle/>
              <a:p>
                <a:pPr algn="r" rtl="1"/>
                <a:r>
                  <a:rPr lang="fa-IR" sz="2400" smtClean="0"/>
                  <a:t> </a:t>
                </a:r>
                <a14:m>
                  <m:oMath xmlns:m="http://schemas.openxmlformats.org/officeDocument/2006/math">
                    <m:sSub>
                      <m:sSubPr>
                        <m:ctrlPr>
                          <a:rPr lang="fa-IR"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rPr>
                          <m:t>𝑖</m:t>
                        </m:r>
                      </m:sub>
                    </m:sSub>
                  </m:oMath>
                </a14:m>
                <a:r>
                  <a:rPr lang="fa-IR" sz="2400" smtClean="0"/>
                  <a:t> : میرایی سازه </a:t>
                </a:r>
                <a:r>
                  <a:rPr lang="en-US" sz="2400" smtClean="0"/>
                  <a:t>(0.05)</a:t>
                </a:r>
                <a:endParaRPr lang="fa-IR" sz="2400" smtClean="0"/>
              </a:p>
              <a:p>
                <a:pPr algn="r" rtl="1"/>
                <a14:m>
                  <m:oMath xmlns:m="http://schemas.openxmlformats.org/officeDocument/2006/math">
                    <m:sSub>
                      <m:sSubPr>
                        <m:ctrlPr>
                          <a:rPr lang="fa-IR"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𝑓</m:t>
                        </m:r>
                      </m:sub>
                    </m:sSub>
                  </m:oMath>
                </a14:m>
                <a:r>
                  <a:rPr lang="fa-IR" sz="2400"/>
                  <a:t> : </a:t>
                </a:r>
                <a:r>
                  <a:rPr lang="fa-IR" sz="2400" smtClean="0"/>
                  <a:t>میرایی فنداسیون خاک</a:t>
                </a:r>
              </a:p>
              <a:p>
                <a:pPr algn="r" rtl="1"/>
                <a:r>
                  <a:rPr lang="en-US" sz="2400" smtClean="0"/>
                  <a:t>n=2</a:t>
                </a:r>
                <a:r>
                  <a:rPr lang="fa-IR" sz="2400" smtClean="0"/>
                  <a:t> : میرایی سازه از نوع ویسکوز</a:t>
                </a:r>
              </a:p>
              <a:p>
                <a:pPr algn="r" rtl="1"/>
                <a:r>
                  <a:rPr lang="en-US" sz="2400" smtClean="0"/>
                  <a:t>n=3</a:t>
                </a:r>
                <a:r>
                  <a:rPr lang="fa-IR" sz="2400" smtClean="0"/>
                  <a:t> : </a:t>
                </a:r>
                <a:r>
                  <a:rPr lang="fa-IR" sz="2400"/>
                  <a:t>میرایی </a:t>
                </a:r>
                <a:r>
                  <a:rPr lang="fa-IR" sz="2400" smtClean="0"/>
                  <a:t>سازه غیر </a:t>
                </a:r>
                <a:r>
                  <a:rPr lang="fa-IR" sz="2400"/>
                  <a:t>از نوع </a:t>
                </a:r>
                <a:r>
                  <a:rPr lang="fa-IR" sz="2400" smtClean="0"/>
                  <a:t>ویسکوز</a:t>
                </a:r>
                <a:endParaRPr lang="en-US" sz="2400" smtClean="0"/>
              </a:p>
              <a:p>
                <a:pPr algn="r" rtl="1"/>
                <a14:m>
                  <m:oMath xmlns:m="http://schemas.openxmlformats.org/officeDocument/2006/math">
                    <m:sSub>
                      <m:sSubPr>
                        <m:ctrlPr>
                          <a:rPr lang="fa-IR"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rPr>
                          <m:t>𝑠</m:t>
                        </m:r>
                      </m:sub>
                    </m:sSub>
                  </m:oMath>
                </a14:m>
                <a:r>
                  <a:rPr lang="fa-IR" sz="2400"/>
                  <a:t> </a:t>
                </a:r>
                <a:r>
                  <a:rPr lang="fa-IR" sz="2400" smtClean="0"/>
                  <a:t>: میرایی مصالح خاک </a:t>
                </a:r>
              </a:p>
              <a:p>
                <a:pPr algn="r" rtl="1"/>
                <a14:m>
                  <m:oMath xmlns:m="http://schemas.openxmlformats.org/officeDocument/2006/math">
                    <m:sSub>
                      <m:sSubPr>
                        <m:ctrlPr>
                          <a:rPr lang="fa-IR"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rPr>
                          <m:t>𝑥</m:t>
                        </m:r>
                      </m:sub>
                    </m:sSub>
                  </m:oMath>
                </a14:m>
                <a:r>
                  <a:rPr lang="fa-IR" sz="2400"/>
                  <a:t> : </a:t>
                </a:r>
                <a:r>
                  <a:rPr lang="fa-IR" sz="2400" smtClean="0"/>
                  <a:t>میرایی تشعشعی در جهت </a:t>
                </a:r>
                <a:r>
                  <a:rPr lang="en-US" sz="2400" smtClean="0"/>
                  <a:t>x</a:t>
                </a:r>
                <a:endParaRPr lang="fa-IR" sz="2400" smtClean="0"/>
              </a:p>
              <a:p>
                <a:pPr algn="r" rtl="1"/>
                <a14:m>
                  <m:oMath xmlns:m="http://schemas.openxmlformats.org/officeDocument/2006/math">
                    <m:sSub>
                      <m:sSubPr>
                        <m:ctrlPr>
                          <a:rPr lang="fa-IR"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rPr>
                          <m:t>𝑦𝑦</m:t>
                        </m:r>
                      </m:sub>
                    </m:sSub>
                  </m:oMath>
                </a14:m>
                <a:r>
                  <a:rPr lang="fa-IR" sz="2400"/>
                  <a:t> : میرایی تشعشعی در جهت </a:t>
                </a:r>
                <a:r>
                  <a:rPr lang="en-US" sz="2400" smtClean="0"/>
                  <a:t>yy</a:t>
                </a:r>
                <a:endParaRPr lang="fa-IR" sz="2400"/>
              </a:p>
              <a:p>
                <a:pPr algn="r" rtl="1"/>
                <a:endParaRPr lang="fa-IR" sz="2400"/>
              </a:p>
            </p:txBody>
          </p:sp>
        </mc:Choice>
        <mc:Fallback xmlns="">
          <p:sp>
            <p:nvSpPr>
              <p:cNvPr id="26" name="Rectangle 25"/>
              <p:cNvSpPr>
                <a:spLocks noRot="1" noChangeAspect="1" noMove="1" noResize="1" noEditPoints="1" noAdjustHandles="1" noChangeArrowheads="1" noChangeShapeType="1" noTextEdit="1"/>
              </p:cNvSpPr>
              <p:nvPr/>
            </p:nvSpPr>
            <p:spPr>
              <a:xfrm>
                <a:off x="9723121" y="3500088"/>
                <a:ext cx="4145280" cy="3105787"/>
              </a:xfrm>
              <a:prstGeom prst="rect">
                <a:avLst/>
              </a:prstGeom>
              <a:blipFill>
                <a:blip r:embed="rId3"/>
                <a:stretch>
                  <a:fillRect t="-2745" r="-2353"/>
                </a:stretch>
              </a:blipFill>
            </p:spPr>
            <p:txBody>
              <a:bodyPr/>
              <a:lstStyle/>
              <a:p>
                <a:r>
                  <a:rPr lang="fa-IR">
                    <a:noFill/>
                  </a:rPr>
                  <a:t> </a:t>
                </a:r>
              </a:p>
            </p:txBody>
          </p:sp>
        </mc:Fallback>
      </mc:AlternateContent>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749" y="3396473"/>
            <a:ext cx="5343525" cy="10382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749" y="5051865"/>
            <a:ext cx="3800475" cy="1057275"/>
          </a:xfrm>
          <a:prstGeom prst="rect">
            <a:avLst/>
          </a:prstGeom>
        </p:spPr>
      </p:pic>
    </p:spTree>
    <p:extLst>
      <p:ext uri="{BB962C8B-B14F-4D97-AF65-F5344CB8AC3E}">
        <p14:creationId xmlns:p14="http://schemas.microsoft.com/office/powerpoint/2010/main" val="28718372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right)">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right)">
                                      <p:cBhvr>
                                        <p:cTn id="18" dur="500"/>
                                        <p:tgtEl>
                                          <p:spTgt spid="25"/>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8" grpId="0" animBg="1"/>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4" name="Slide Number Placeholder 3"/>
          <p:cNvSpPr>
            <a:spLocks noGrp="1"/>
          </p:cNvSpPr>
          <p:nvPr>
            <p:ph type="sldNum" sz="quarter" idx="12"/>
          </p:nvPr>
        </p:nvSpPr>
        <p:spPr/>
        <p:txBody>
          <a:bodyPr/>
          <a:lstStyle/>
          <a:p>
            <a:fld id="{09D84461-DD0A-440A-AEC5-A4A968A8725A}" type="slidenum">
              <a:rPr lang="en-US" smtClean="0"/>
              <a:t>19</a:t>
            </a:fld>
            <a:endParaRPr lang="en-US" dirty="0"/>
          </a:p>
        </p:txBody>
      </p:sp>
      <p:sp>
        <p:nvSpPr>
          <p:cNvPr id="27" name="Rounded Rectangle 26"/>
          <p:cNvSpPr/>
          <p:nvPr/>
        </p:nvSpPr>
        <p:spPr>
          <a:xfrm>
            <a:off x="10444465" y="1350348"/>
            <a:ext cx="3423935" cy="628898"/>
          </a:xfrm>
          <a:prstGeom prst="roundRect">
            <a:avLst>
              <a:gd name="adj" fmla="val 29652"/>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اثرات اندرکنش بر روی سازه</a:t>
            </a:r>
            <a:endParaRPr lang="fa-IR" sz="2400">
              <a:solidFill>
                <a:schemeClr val="tx1">
                  <a:lumMod val="95000"/>
                  <a:lumOff val="5000"/>
                </a:schemeClr>
              </a:solidFill>
              <a:cs typeface="B Nazanin" panose="00000400000000000000" pitchFamily="2" charset="-78"/>
            </a:endParaRPr>
          </a:p>
        </p:txBody>
      </p:sp>
      <p:sp>
        <p:nvSpPr>
          <p:cNvPr id="28" name="Rounded Rectangle 27"/>
          <p:cNvSpPr/>
          <p:nvPr/>
        </p:nvSpPr>
        <p:spPr>
          <a:xfrm>
            <a:off x="10444465" y="2160439"/>
            <a:ext cx="3423935" cy="628898"/>
          </a:xfrm>
          <a:prstGeom prst="roundRect">
            <a:avLst>
              <a:gd name="adj" fmla="val 29868"/>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میرایی سازه</a:t>
            </a:r>
            <a:endParaRPr lang="fa-IR" sz="2400">
              <a:solidFill>
                <a:schemeClr val="tx1">
                  <a:lumMod val="95000"/>
                  <a:lumOff val="5000"/>
                </a:schemeClr>
              </a:solidFill>
              <a:cs typeface="B Nazanin" panose="00000400000000000000" pitchFamily="2" charset="-78"/>
            </a:endParaRPr>
          </a:p>
        </p:txBody>
      </p:sp>
      <p:sp>
        <p:nvSpPr>
          <p:cNvPr id="25" name="Rectangle 24"/>
          <p:cNvSpPr/>
          <p:nvPr/>
        </p:nvSpPr>
        <p:spPr>
          <a:xfrm>
            <a:off x="5218215" y="647015"/>
            <a:ext cx="3584699" cy="830997"/>
          </a:xfrm>
          <a:prstGeom prst="rect">
            <a:avLst/>
          </a:prstGeom>
        </p:spPr>
        <p:txBody>
          <a:bodyPr wrap="none">
            <a:spAutoFit/>
          </a:bodyPr>
          <a:lstStyle/>
          <a:p>
            <a:pPr algn="r"/>
            <a:r>
              <a:rPr lang="fa-IR" sz="2400" smtClean="0"/>
              <a:t>نیز میتوان از نمودار زیر استفاده کرد.</a:t>
            </a:r>
          </a:p>
          <a:p>
            <a:pPr algn="r"/>
            <a:endParaRPr lang="fa-IR" sz="240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702" y="1122214"/>
            <a:ext cx="5343525" cy="103822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424" y="2474888"/>
            <a:ext cx="5277711" cy="4896190"/>
          </a:xfrm>
          <a:prstGeom prst="rect">
            <a:avLst/>
          </a:prstGeom>
        </p:spPr>
      </p:pic>
    </p:spTree>
    <p:extLst>
      <p:ext uri="{BB962C8B-B14F-4D97-AF65-F5344CB8AC3E}">
        <p14:creationId xmlns:p14="http://schemas.microsoft.com/office/powerpoint/2010/main" val="31981780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right)">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right)">
                                      <p:cBhvr>
                                        <p:cTn id="18" dur="500"/>
                                        <p:tgtEl>
                                          <p:spTgt spid="25"/>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out)">
                                      <p:cBhvr>
                                        <p:cTn id="2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8" grpId="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19536"/>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32" name="TextBox 31"/>
          <p:cNvSpPr txBox="1"/>
          <p:nvPr/>
        </p:nvSpPr>
        <p:spPr>
          <a:xfrm>
            <a:off x="4653572" y="2483837"/>
            <a:ext cx="9214828" cy="1815882"/>
          </a:xfrm>
          <a:prstGeom prst="rect">
            <a:avLst/>
          </a:prstGeom>
          <a:noFill/>
        </p:spPr>
        <p:txBody>
          <a:bodyPr wrap="square" rtlCol="1">
            <a:spAutoFit/>
          </a:bodyPr>
          <a:lstStyle/>
          <a:p>
            <a:pPr algn="r" rtl="1"/>
            <a:r>
              <a:rPr lang="fa-IR" sz="2800">
                <a:cs typeface="B Nazanin" panose="00000400000000000000" pitchFamily="2" charset="-78"/>
              </a:rPr>
              <a:t>تعریف اندرکنش: </a:t>
            </a:r>
            <a:endParaRPr lang="fa-IR" sz="2800" smtClean="0">
              <a:cs typeface="B Nazanin" panose="00000400000000000000" pitchFamily="2" charset="-78"/>
            </a:endParaRPr>
          </a:p>
          <a:p>
            <a:pPr algn="r" rtl="1"/>
            <a:r>
              <a:rPr lang="fa-IR" sz="2800" smtClean="0">
                <a:cs typeface="B Nazanin" panose="00000400000000000000" pitchFamily="2" charset="-78"/>
              </a:rPr>
              <a:t>عملی </a:t>
            </a:r>
            <a:r>
              <a:rPr lang="fa-IR" sz="2800">
                <a:cs typeface="B Nazanin" panose="00000400000000000000" pitchFamily="2" charset="-78"/>
              </a:rPr>
              <a:t>است که بین دو یا چند شیء که اثر متقابل برهم </a:t>
            </a:r>
            <a:r>
              <a:rPr lang="fa-IR" sz="2800" smtClean="0">
                <a:cs typeface="B Nazanin" panose="00000400000000000000" pitchFamily="2" charset="-78"/>
              </a:rPr>
              <a:t>دارند،رخ میدهد.</a:t>
            </a:r>
          </a:p>
          <a:p>
            <a:pPr algn="r" rtl="1"/>
            <a:r>
              <a:rPr lang="fa-IR" sz="2800" smtClean="0">
                <a:cs typeface="B Nazanin" panose="00000400000000000000" pitchFamily="2" charset="-78"/>
              </a:rPr>
              <a:t>هنگامی </a:t>
            </a:r>
            <a:r>
              <a:rPr lang="fa-IR" sz="2800">
                <a:cs typeface="B Nazanin" panose="00000400000000000000" pitchFamily="2" charset="-78"/>
              </a:rPr>
              <a:t>که دو یا چند چیز، به کنش و واکنش با هم </a:t>
            </a:r>
            <a:r>
              <a:rPr lang="fa-IR" sz="2800" smtClean="0">
                <a:cs typeface="B Nazanin" panose="00000400000000000000" pitchFamily="2" charset="-78"/>
              </a:rPr>
              <a:t>میپردازند.</a:t>
            </a:r>
          </a:p>
          <a:p>
            <a:pPr algn="r" rtl="1"/>
            <a:r>
              <a:rPr lang="fa-IR" sz="2800" smtClean="0">
                <a:cs typeface="B Nazanin" panose="00000400000000000000" pitchFamily="2" charset="-78"/>
              </a:rPr>
              <a:t>گویند </a:t>
            </a:r>
            <a:r>
              <a:rPr lang="fa-IR" sz="2800">
                <a:cs typeface="B Nazanin" panose="00000400000000000000" pitchFamily="2" charset="-78"/>
              </a:rPr>
              <a:t>که آنها با یکدیگر برهمکنش </a:t>
            </a:r>
            <a:r>
              <a:rPr lang="fa-IR" sz="2800" smtClean="0">
                <a:cs typeface="B Nazanin" panose="00000400000000000000" pitchFamily="2" charset="-78"/>
              </a:rPr>
              <a:t>(یا تعامل) </a:t>
            </a:r>
            <a:r>
              <a:rPr lang="fa-IR" sz="2800">
                <a:cs typeface="B Nazanin" panose="00000400000000000000" pitchFamily="2" charset="-78"/>
              </a:rPr>
              <a:t>دارند.</a:t>
            </a:r>
            <a:endParaRPr lang="fa-IR" sz="2800" dirty="0">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10444465" y="1350348"/>
            <a:ext cx="3423935" cy="628898"/>
          </a:xfrm>
          <a:prstGeom prst="roundRect">
            <a:avLst>
              <a:gd name="adj" fmla="val 25178"/>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chemeClr val="tx1">
                    <a:lumMod val="95000"/>
                    <a:lumOff val="5000"/>
                  </a:schemeClr>
                </a:solidFill>
                <a:cs typeface="B Nazanin" panose="00000400000000000000" pitchFamily="2" charset="-78"/>
              </a:rPr>
              <a:t>مفهوم اندرکنش</a:t>
            </a:r>
          </a:p>
        </p:txBody>
      </p:sp>
      <p:sp>
        <p:nvSpPr>
          <p:cNvPr id="9" name="TextBox 8"/>
          <p:cNvSpPr txBox="1"/>
          <p:nvPr/>
        </p:nvSpPr>
        <p:spPr>
          <a:xfrm>
            <a:off x="5880155" y="4460372"/>
            <a:ext cx="7988245" cy="1384995"/>
          </a:xfrm>
          <a:prstGeom prst="rect">
            <a:avLst/>
          </a:prstGeom>
          <a:noFill/>
        </p:spPr>
        <p:txBody>
          <a:bodyPr wrap="square" rtlCol="1">
            <a:spAutoFit/>
          </a:bodyPr>
          <a:lstStyle/>
          <a:p>
            <a:pPr algn="r" rtl="1"/>
            <a:r>
              <a:rPr lang="fa-IR" sz="2800">
                <a:cs typeface="B Nazanin" panose="00000400000000000000" pitchFamily="2" charset="-78"/>
              </a:rPr>
              <a:t>-</a:t>
            </a:r>
            <a:r>
              <a:rPr lang="fa-IR" sz="2800" smtClean="0">
                <a:cs typeface="B Nazanin" panose="00000400000000000000" pitchFamily="2" charset="-78"/>
              </a:rPr>
              <a:t>اندرکنش خاک سازه یکی از پدیده های جالب است که در علم مهندسی زلزله بررسی می شود و می تواند در تحلیل و طراحی سازه ها تاثیر گذار باشد</a:t>
            </a:r>
            <a:endParaRPr lang="fa-IR" sz="2800" dirty="0">
              <a:cs typeface="B Nazanin" panose="00000400000000000000" pitchFamily="2" charset="-78"/>
            </a:endParaRPr>
          </a:p>
        </p:txBody>
      </p:sp>
      <p:sp>
        <p:nvSpPr>
          <p:cNvPr id="7" name="Slide Number Placeholder 6"/>
          <p:cNvSpPr>
            <a:spLocks noGrp="1"/>
          </p:cNvSpPr>
          <p:nvPr>
            <p:ph type="sldNum" sz="quarter" idx="12"/>
          </p:nvPr>
        </p:nvSpPr>
        <p:spPr/>
        <p:txBody>
          <a:bodyPr/>
          <a:lstStyle/>
          <a:p>
            <a:fld id="{09D84461-DD0A-440A-AEC5-A4A968A8725A}" type="slidenum">
              <a:rPr lang="en-US" smtClean="0"/>
              <a:t>2</a:t>
            </a:fld>
            <a:endParaRPr lang="en-US" dirty="0"/>
          </a:p>
        </p:txBody>
      </p:sp>
      <p:grpSp>
        <p:nvGrpSpPr>
          <p:cNvPr id="3" name="Group 2"/>
          <p:cNvGrpSpPr/>
          <p:nvPr/>
        </p:nvGrpSpPr>
        <p:grpSpPr>
          <a:xfrm>
            <a:off x="1085102" y="1968529"/>
            <a:ext cx="5315698" cy="3184340"/>
            <a:chOff x="1099170" y="1968529"/>
            <a:chExt cx="5315698" cy="3184340"/>
          </a:xfrm>
        </p:grpSpPr>
        <p:pic>
          <p:nvPicPr>
            <p:cNvPr id="5" name="Picture 4"/>
            <p:cNvPicPr>
              <a:picLocks noChangeAspect="1"/>
            </p:cNvPicPr>
            <p:nvPr/>
          </p:nvPicPr>
          <p:blipFill>
            <a:blip r:embed="rId2"/>
            <a:stretch>
              <a:fillRect/>
            </a:stretch>
          </p:blipFill>
          <p:spPr>
            <a:xfrm>
              <a:off x="1099170" y="1968529"/>
              <a:ext cx="5315698" cy="2618410"/>
            </a:xfrm>
            <a:prstGeom prst="rect">
              <a:avLst/>
            </a:prstGeom>
          </p:spPr>
        </p:pic>
        <p:sp>
          <p:nvSpPr>
            <p:cNvPr id="2" name="Rectangle 1"/>
            <p:cNvSpPr/>
            <p:nvPr/>
          </p:nvSpPr>
          <p:spPr>
            <a:xfrm>
              <a:off x="3449130" y="4783537"/>
              <a:ext cx="774571" cy="369332"/>
            </a:xfrm>
            <a:prstGeom prst="rect">
              <a:avLst/>
            </a:prstGeom>
          </p:spPr>
          <p:txBody>
            <a:bodyPr wrap="none">
              <a:spAutoFit/>
            </a:bodyPr>
            <a:lstStyle/>
            <a:p>
              <a:r>
                <a:rPr lang="fa-IR" b="1" smtClean="0"/>
                <a:t>شکل 1 </a:t>
              </a:r>
              <a:endParaRPr lang="fa-IR"/>
            </a:p>
          </p:txBody>
        </p:sp>
      </p:grpSp>
    </p:spTree>
    <p:extLst>
      <p:ext uri="{BB962C8B-B14F-4D97-AF65-F5344CB8AC3E}">
        <p14:creationId xmlns:p14="http://schemas.microsoft.com/office/powerpoint/2010/main" val="3489970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anim calcmode="lin" valueType="num">
                                      <p:cBhvr>
                                        <p:cTn id="11" dur="1000" fill="hold"/>
                                        <p:tgtEl>
                                          <p:spTgt spid="32"/>
                                        </p:tgtEl>
                                        <p:attrNameLst>
                                          <p:attrName>ppt_x</p:attrName>
                                        </p:attrNameLst>
                                      </p:cBhvr>
                                      <p:tavLst>
                                        <p:tav tm="0">
                                          <p:val>
                                            <p:strVal val="#ppt_x"/>
                                          </p:val>
                                        </p:tav>
                                        <p:tav tm="100000">
                                          <p:val>
                                            <p:strVal val="#ppt_x"/>
                                          </p:val>
                                        </p:tav>
                                      </p:tavLst>
                                    </p:anim>
                                    <p:anim calcmode="lin" valueType="num">
                                      <p:cBhvr>
                                        <p:cTn id="12" dur="1000" fill="hold"/>
                                        <p:tgtEl>
                                          <p:spTgt spid="32"/>
                                        </p:tgtEl>
                                        <p:attrNameLst>
                                          <p:attrName>ppt_y</p:attrName>
                                        </p:attrNameLst>
                                      </p:cBhvr>
                                      <p:tavLst>
                                        <p:tav tm="0">
                                          <p:val>
                                            <p:strVal val="#ppt_y+.1"/>
                                          </p:val>
                                        </p:tav>
                                        <p:tav tm="100000">
                                          <p:val>
                                            <p:strVal val="#ppt_y"/>
                                          </p:val>
                                        </p:tav>
                                      </p:tavLst>
                                    </p:anim>
                                  </p:childTnLst>
                                </p:cTn>
                              </p:par>
                              <p:par>
                                <p:cTn id="13" presetID="2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par>
                                <p:cTn id="20" presetID="6"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2" grpId="0"/>
      <p:bldP spid="12"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988" y="2328442"/>
            <a:ext cx="3571875" cy="1809750"/>
          </a:xfrm>
          <a:prstGeom prst="rect">
            <a:avLst/>
          </a:prstGeom>
        </p:spPr>
      </p:pic>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9322191" y="1505092"/>
            <a:ext cx="4611858" cy="628898"/>
          </a:xfrm>
          <a:prstGeom prst="roundRect">
            <a:avLst>
              <a:gd name="adj" fmla="val 25178"/>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عوامل تاثیر گذار در بحث اندرکنش خاک سازه</a:t>
            </a:r>
            <a:endParaRPr lang="fa-IR" sz="2400">
              <a:solidFill>
                <a:schemeClr val="tx1">
                  <a:lumMod val="95000"/>
                  <a:lumOff val="5000"/>
                </a:schemeClr>
              </a:solidFill>
              <a:cs typeface="B Nazanin" panose="00000400000000000000" pitchFamily="2" charset="-78"/>
            </a:endParaRPr>
          </a:p>
        </p:txBody>
      </p:sp>
      <p:sp>
        <p:nvSpPr>
          <p:cNvPr id="7" name="Slide Number Placeholder 6"/>
          <p:cNvSpPr>
            <a:spLocks noGrp="1"/>
          </p:cNvSpPr>
          <p:nvPr>
            <p:ph type="sldNum" sz="quarter" idx="12"/>
          </p:nvPr>
        </p:nvSpPr>
        <p:spPr/>
        <p:txBody>
          <a:bodyPr/>
          <a:lstStyle/>
          <a:p>
            <a:fld id="{09D84461-DD0A-440A-AEC5-A4A968A8725A}" type="slidenum">
              <a:rPr lang="en-US" smtClean="0"/>
              <a:t>20</a:t>
            </a:fld>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2663400" y="4113535"/>
                <a:ext cx="10462463" cy="3295646"/>
              </a:xfrm>
              <a:prstGeom prst="rect">
                <a:avLst/>
              </a:prstGeom>
              <a:noFill/>
            </p:spPr>
            <p:txBody>
              <a:bodyPr wrap="square" lIns="0" tIns="0" rIns="0" bIns="0" rtlCol="1">
                <a:spAutoFit/>
              </a:bodyPr>
              <a:lstStyle/>
              <a:p>
                <a:pPr algn="r" rtl="1"/>
                <a:r>
                  <a:rPr lang="fa-IR" sz="2400" b="1" smtClean="0"/>
                  <a:t>هر چقدر خاک نرم تر جذب انرژی بیشتر (شیفت کاهش طیف خودش را بیشتر نشان می دهد)</a:t>
                </a:r>
              </a:p>
              <a:p>
                <a:pPr algn="r" rtl="1"/>
                <a:r>
                  <a:rPr lang="fa-IR" sz="2400" smtClean="0"/>
                  <a:t> </a:t>
                </a:r>
                <a14:m>
                  <m:oMath xmlns:m="http://schemas.openxmlformats.org/officeDocument/2006/math">
                    <m:f>
                      <m:fPr>
                        <m:ctrlPr>
                          <a:rPr lang="fa-IR" sz="2400" i="1">
                            <a:latin typeface="Cambria Math" panose="02040503050406030204" pitchFamily="18" charset="0"/>
                          </a:rPr>
                        </m:ctrlPr>
                      </m:fPr>
                      <m:num>
                        <m:r>
                          <m:rPr>
                            <m:sty m:val="p"/>
                          </m:rPr>
                          <a:rPr lang="en-US" sz="2400" i="0">
                            <a:latin typeface="Cambria Math" panose="02040503050406030204" pitchFamily="18" charset="0"/>
                          </a:rPr>
                          <m:t>h</m:t>
                        </m:r>
                      </m:num>
                      <m:den>
                        <m:r>
                          <m:rPr>
                            <m:sty m:val="p"/>
                          </m:rPr>
                          <a:rPr lang="en-US" sz="2400" i="0">
                            <a:latin typeface="Cambria Math" panose="02040503050406030204" pitchFamily="18" charset="0"/>
                          </a:rPr>
                          <m:t>B</m:t>
                        </m:r>
                      </m:den>
                    </m:f>
                    <m:r>
                      <a:rPr lang="en-US" sz="2400" b="0" i="0" smtClean="0">
                        <a:latin typeface="Cambria Math" panose="02040503050406030204" pitchFamily="18" charset="0"/>
                      </a:rPr>
                      <m:t>=</m:t>
                    </m:r>
                    <m:r>
                      <a:rPr lang="en-US" sz="2400" b="0" i="0" smtClean="0">
                        <a:latin typeface="Cambria Math" panose="02040503050406030204" pitchFamily="18" charset="0"/>
                      </a:rPr>
                      <m:t>4</m:t>
                    </m:r>
                  </m:oMath>
                </a14:m>
                <a:r>
                  <a:rPr lang="fa-IR" sz="2400" smtClean="0"/>
                  <a:t> تقریبا میرایی در سیستم  نداریم یعنی تغییر جنس خاک عملا میرایی ایجاد نمیکند و برابر صفر است. </a:t>
                </a:r>
              </a:p>
              <a:p>
                <a:pPr algn="r" rtl="1"/>
                <a:r>
                  <a:rPr lang="fa-IR" sz="2400" smtClean="0"/>
                  <a:t>اما در</a:t>
                </a:r>
                <a14:m>
                  <m:oMath xmlns:m="http://schemas.openxmlformats.org/officeDocument/2006/math">
                    <m:f>
                      <m:fPr>
                        <m:ctrlPr>
                          <a:rPr lang="fa-IR" sz="2400" i="1">
                            <a:latin typeface="Cambria Math" panose="02040503050406030204" pitchFamily="18" charset="0"/>
                          </a:rPr>
                        </m:ctrlPr>
                      </m:fPr>
                      <m:num>
                        <m:r>
                          <m:rPr>
                            <m:sty m:val="p"/>
                          </m:rPr>
                          <a:rPr lang="en-US" sz="2400">
                            <a:latin typeface="Cambria Math" panose="02040503050406030204" pitchFamily="18" charset="0"/>
                          </a:rPr>
                          <m:t>h</m:t>
                        </m:r>
                      </m:num>
                      <m:den>
                        <m:r>
                          <m:rPr>
                            <m:sty m:val="p"/>
                          </m:rPr>
                          <a:rPr lang="en-US" sz="2400">
                            <a:latin typeface="Cambria Math" panose="02040503050406030204" pitchFamily="18" charset="0"/>
                          </a:rPr>
                          <m:t>B</m:t>
                        </m:r>
                      </m:den>
                    </m:f>
                    <m:r>
                      <a:rPr lang="en-US" sz="2400">
                        <a:latin typeface="Cambria Math" panose="02040503050406030204" pitchFamily="18" charset="0"/>
                      </a:rPr>
                      <m:t>=</m:t>
                    </m:r>
                    <m:r>
                      <a:rPr lang="en-US" sz="2400" b="0" i="0" smtClean="0">
                        <a:latin typeface="Cambria Math" panose="02040503050406030204" pitchFamily="18" charset="0"/>
                      </a:rPr>
                      <m:t>1</m:t>
                    </m:r>
                  </m:oMath>
                </a14:m>
                <a:r>
                  <a:rPr lang="fa-IR" sz="2400" smtClean="0"/>
                  <a:t> تقریبا تا 25 درصد هم میرسد.</a:t>
                </a:r>
              </a:p>
              <a:p>
                <a:pPr algn="r" rtl="1"/>
                <a:r>
                  <a:rPr lang="fa-IR" sz="2400"/>
                  <a:t>وقتی سازه کوتاه و چاق است میرایی حدود 0.25 درصد است</a:t>
                </a:r>
              </a:p>
              <a:p>
                <a:pPr algn="r" rtl="1"/>
                <a:r>
                  <a:rPr lang="fa-IR" sz="2400"/>
                  <a:t>وقتی سازه بلند و لاغر است میرایی حدود 0 است</a:t>
                </a:r>
              </a:p>
              <a:p>
                <a:pPr algn="r" rtl="1"/>
                <a:r>
                  <a:rPr lang="fa-IR" sz="2400"/>
                  <a:t>و این به این معنی است که میراگری که زیر سازه میگذاریم  برای سازه کوتاه ضریب 25 درصد دارد و برای بلند اصلا انگار نمیخواهد</a:t>
                </a:r>
              </a:p>
              <a:p>
                <a:pPr algn="r" rtl="1"/>
                <a:r>
                  <a:rPr lang="fa-IR" sz="2400"/>
                  <a:t>و این به این معنی است که سازه بلند بهتر میرا </a:t>
                </a:r>
                <a:r>
                  <a:rPr lang="fa-IR" sz="2400" smtClean="0"/>
                  <a:t>میکند.و علت آن جذب انرژی بهتر در سازه بلند  است.</a:t>
                </a:r>
                <a:endParaRPr lang="fa-IR" sz="2400"/>
              </a:p>
            </p:txBody>
          </p:sp>
        </mc:Choice>
        <mc:Fallback xmlns="">
          <p:sp>
            <p:nvSpPr>
              <p:cNvPr id="3" name="TextBox 2"/>
              <p:cNvSpPr txBox="1">
                <a:spLocks noRot="1" noChangeAspect="1" noMove="1" noResize="1" noEditPoints="1" noAdjustHandles="1" noChangeArrowheads="1" noChangeShapeType="1" noTextEdit="1"/>
              </p:cNvSpPr>
              <p:nvPr/>
            </p:nvSpPr>
            <p:spPr>
              <a:xfrm>
                <a:off x="2663400" y="4113535"/>
                <a:ext cx="10462463" cy="3295646"/>
              </a:xfrm>
              <a:prstGeom prst="rect">
                <a:avLst/>
              </a:prstGeom>
              <a:blipFill>
                <a:blip r:embed="rId3"/>
                <a:stretch>
                  <a:fillRect t="-2963" r="-1748" b="-4815"/>
                </a:stretch>
              </a:blipFill>
            </p:spPr>
            <p:txBody>
              <a:bodyPr/>
              <a:lstStyle/>
              <a:p>
                <a:r>
                  <a:rPr lang="fa-IR">
                    <a:noFill/>
                  </a:rPr>
                  <a:t> </a:t>
                </a:r>
              </a:p>
            </p:txBody>
          </p:sp>
        </mc:Fallback>
      </mc:AlternateContent>
      <p:cxnSp>
        <p:nvCxnSpPr>
          <p:cNvPr id="10" name="Straight Arrow Connector 9"/>
          <p:cNvCxnSpPr/>
          <p:nvPr/>
        </p:nvCxnSpPr>
        <p:spPr>
          <a:xfrm>
            <a:off x="3389429" y="3814747"/>
            <a:ext cx="2016959" cy="0"/>
          </a:xfrm>
          <a:prstGeom prst="straightConnector1">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002" y="428491"/>
            <a:ext cx="6296025" cy="3314700"/>
          </a:xfrm>
          <a:prstGeom prst="rect">
            <a:avLst/>
          </a:prstGeom>
        </p:spPr>
      </p:pic>
    </p:spTree>
    <p:extLst>
      <p:ext uri="{BB962C8B-B14F-4D97-AF65-F5344CB8AC3E}">
        <p14:creationId xmlns:p14="http://schemas.microsoft.com/office/powerpoint/2010/main" val="1768400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par>
                          <p:cTn id="11" fill="hold">
                            <p:stCondLst>
                              <p:cond delay="500"/>
                            </p:stCondLst>
                            <p:childTnLst>
                              <p:par>
                                <p:cTn id="12" presetID="6"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1250"/>
                                        <p:tgtEl>
                                          <p:spTgt spid="4"/>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32" name="TextBox 31"/>
          <p:cNvSpPr txBox="1"/>
          <p:nvPr/>
        </p:nvSpPr>
        <p:spPr>
          <a:xfrm>
            <a:off x="8702510" y="2518321"/>
            <a:ext cx="5165890" cy="400110"/>
          </a:xfrm>
          <a:prstGeom prst="rect">
            <a:avLst/>
          </a:prstGeom>
          <a:noFill/>
        </p:spPr>
        <p:txBody>
          <a:bodyPr wrap="square" rtlCol="1">
            <a:spAutoFit/>
          </a:bodyPr>
          <a:lstStyle/>
          <a:p>
            <a:pPr algn="r"/>
            <a:endParaRPr lang="fa-IR" sz="2000" dirty="0">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9160625" y="1567997"/>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روش های درنظر گیری اندرکنش خاک سازه</a:t>
            </a:r>
            <a:endParaRPr lang="fa-IR" sz="2400">
              <a:solidFill>
                <a:schemeClr val="tx1">
                  <a:lumMod val="95000"/>
                  <a:lumOff val="5000"/>
                </a:schemeClr>
              </a:solidFill>
              <a:cs typeface="B Nazanin" panose="00000400000000000000" pitchFamily="2" charset="-78"/>
            </a:endParaRPr>
          </a:p>
        </p:txBody>
      </p:sp>
      <p:sp>
        <p:nvSpPr>
          <p:cNvPr id="2" name="TextBox 1"/>
          <p:cNvSpPr txBox="1"/>
          <p:nvPr/>
        </p:nvSpPr>
        <p:spPr>
          <a:xfrm>
            <a:off x="1562793" y="2618727"/>
            <a:ext cx="12299613" cy="1200329"/>
          </a:xfrm>
          <a:prstGeom prst="rect">
            <a:avLst/>
          </a:prstGeom>
          <a:noFill/>
        </p:spPr>
        <p:txBody>
          <a:bodyPr wrap="square" rtlCol="1">
            <a:spAutoFit/>
          </a:bodyPr>
          <a:lstStyle/>
          <a:p>
            <a:pPr algn="r" rtl="1"/>
            <a:r>
              <a:rPr lang="fa-IR" sz="2400" smtClean="0"/>
              <a:t>بطور کلی فرآیند در نظرگیری اثرات اندرکنش خاک سازه، در پس تئوری های پیچیده و راه حل های طولانی قرار دارد،که در بیش از چهل سال گذشته در علم مهندسی زلزله مورد بررسی قرار گرفته است.</a:t>
            </a:r>
          </a:p>
          <a:p>
            <a:pPr algn="r" rtl="1"/>
            <a:r>
              <a:rPr lang="fa-IR" sz="2400" smtClean="0"/>
              <a:t>با این وجود می توان گفت در یک دسته بندی کلی،روش های اعمال اندرکنش خاک و سازه به یکی از سه حالت زیر انجام میپذیرد.</a:t>
            </a:r>
            <a:endParaRPr lang="fa-IR" sz="2400"/>
          </a:p>
        </p:txBody>
      </p:sp>
      <p:sp>
        <p:nvSpPr>
          <p:cNvPr id="16" name="Rounded Rectangle 15"/>
          <p:cNvSpPr/>
          <p:nvPr/>
        </p:nvSpPr>
        <p:spPr>
          <a:xfrm>
            <a:off x="8498378" y="4205140"/>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smtClean="0">
                <a:solidFill>
                  <a:schemeClr val="tx1">
                    <a:lumMod val="95000"/>
                    <a:lumOff val="5000"/>
                  </a:schemeClr>
                </a:solidFill>
                <a:cs typeface="B Nazanin" panose="00000400000000000000" pitchFamily="2" charset="-78"/>
              </a:rPr>
              <a:t>1) روش تحلیل مستقیم</a:t>
            </a:r>
            <a:endParaRPr lang="fa-IR" sz="2400">
              <a:solidFill>
                <a:schemeClr val="tx1">
                  <a:lumMod val="95000"/>
                  <a:lumOff val="5000"/>
                </a:schemeClr>
              </a:solidFill>
              <a:cs typeface="B Nazanin" panose="00000400000000000000" pitchFamily="2" charset="-78"/>
            </a:endParaRPr>
          </a:p>
        </p:txBody>
      </p:sp>
      <p:sp>
        <p:nvSpPr>
          <p:cNvPr id="17" name="Rounded Rectangle 16"/>
          <p:cNvSpPr/>
          <p:nvPr/>
        </p:nvSpPr>
        <p:spPr>
          <a:xfrm>
            <a:off x="8512856" y="5110009"/>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smtClean="0">
                <a:solidFill>
                  <a:schemeClr val="tx1">
                    <a:lumMod val="95000"/>
                    <a:lumOff val="5000"/>
                  </a:schemeClr>
                </a:solidFill>
                <a:cs typeface="B Nazanin" panose="00000400000000000000" pitchFamily="2" charset="-78"/>
              </a:rPr>
              <a:t>2)روش زیر سازه</a:t>
            </a:r>
            <a:endParaRPr lang="fa-IR" sz="2400">
              <a:solidFill>
                <a:schemeClr val="tx1">
                  <a:lumMod val="95000"/>
                  <a:lumOff val="5000"/>
                </a:schemeClr>
              </a:solidFill>
              <a:cs typeface="B Nazanin" panose="00000400000000000000" pitchFamily="2" charset="-78"/>
            </a:endParaRPr>
          </a:p>
        </p:txBody>
      </p:sp>
      <p:sp>
        <p:nvSpPr>
          <p:cNvPr id="18" name="Rounded Rectangle 17"/>
          <p:cNvSpPr/>
          <p:nvPr/>
        </p:nvSpPr>
        <p:spPr>
          <a:xfrm>
            <a:off x="8498377" y="6057562"/>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smtClean="0">
                <a:solidFill>
                  <a:schemeClr val="tx1">
                    <a:lumMod val="95000"/>
                    <a:lumOff val="5000"/>
                  </a:schemeClr>
                </a:solidFill>
                <a:cs typeface="B Nazanin" panose="00000400000000000000" pitchFamily="2" charset="-78"/>
              </a:rPr>
              <a:t>3) روش سازه معادل</a:t>
            </a:r>
            <a:endParaRPr lang="fa-IR" sz="2400">
              <a:solidFill>
                <a:schemeClr val="tx1">
                  <a:lumMod val="95000"/>
                  <a:lumOff val="5000"/>
                </a:schemeClr>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09D84461-DD0A-440A-AEC5-A4A968A8725A}" type="slidenum">
              <a:rPr lang="en-US" smtClean="0"/>
              <a:t>21</a:t>
            </a:fld>
            <a:endParaRPr lang="en-US" dirty="0"/>
          </a:p>
        </p:txBody>
      </p:sp>
    </p:spTree>
    <p:extLst>
      <p:ext uri="{BB962C8B-B14F-4D97-AF65-F5344CB8AC3E}">
        <p14:creationId xmlns:p14="http://schemas.microsoft.com/office/powerpoint/2010/main" val="231545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1000"/>
                                        <p:tgtEl>
                                          <p:spTgt spid="12"/>
                                        </p:tgtEl>
                                      </p:cBhvr>
                                    </p:animEffect>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500"/>
                                        <p:tgtEl>
                                          <p:spTgt spid="2"/>
                                        </p:tgtEl>
                                      </p:cBhvr>
                                    </p:animEffect>
                                  </p:childTnLst>
                                </p:cTn>
                              </p:par>
                            </p:childTnLst>
                          </p:cTn>
                        </p:par>
                        <p:par>
                          <p:cTn id="20" fill="hold">
                            <p:stCondLst>
                              <p:cond delay="2500"/>
                            </p:stCondLst>
                            <p:childTnLst>
                              <p:par>
                                <p:cTn id="21" presetID="22" presetClass="entr" presetSubtype="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1000"/>
                                        <p:tgtEl>
                                          <p:spTgt spid="16"/>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1000"/>
                                        <p:tgtEl>
                                          <p:spTgt spid="17"/>
                                        </p:tgtEl>
                                      </p:cBhvr>
                                    </p:animEffect>
                                  </p:childTnLst>
                                </p:cTn>
                              </p:par>
                            </p:childTnLst>
                          </p:cTn>
                        </p:par>
                        <p:par>
                          <p:cTn id="28" fill="hold">
                            <p:stCondLst>
                              <p:cond delay="4500"/>
                            </p:stCondLst>
                            <p:childTnLst>
                              <p:par>
                                <p:cTn id="29" presetID="22" presetClass="entr" presetSubtype="2"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2" grpId="0"/>
      <p:bldP spid="12" grpId="0" animBg="1"/>
      <p:bldP spid="2" grpId="0"/>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32" name="TextBox 31"/>
          <p:cNvSpPr txBox="1"/>
          <p:nvPr/>
        </p:nvSpPr>
        <p:spPr>
          <a:xfrm>
            <a:off x="8702510" y="2518321"/>
            <a:ext cx="5165890" cy="400110"/>
          </a:xfrm>
          <a:prstGeom prst="rect">
            <a:avLst/>
          </a:prstGeom>
          <a:noFill/>
        </p:spPr>
        <p:txBody>
          <a:bodyPr wrap="square" rtlCol="1">
            <a:spAutoFit/>
          </a:bodyPr>
          <a:lstStyle/>
          <a:p>
            <a:pPr algn="r"/>
            <a:endParaRPr lang="fa-IR" sz="2000" dirty="0">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9160625" y="1567997"/>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روش های درنظر گیری اندرکنش خاک سازه</a:t>
            </a:r>
            <a:endParaRPr lang="fa-IR" sz="2400">
              <a:solidFill>
                <a:schemeClr val="tx1">
                  <a:lumMod val="95000"/>
                  <a:lumOff val="5000"/>
                </a:schemeClr>
              </a:solidFill>
              <a:cs typeface="B Nazanin" panose="00000400000000000000" pitchFamily="2" charset="-78"/>
            </a:endParaRPr>
          </a:p>
        </p:txBody>
      </p:sp>
      <p:sp>
        <p:nvSpPr>
          <p:cNvPr id="2" name="TextBox 1"/>
          <p:cNvSpPr txBox="1"/>
          <p:nvPr/>
        </p:nvSpPr>
        <p:spPr>
          <a:xfrm>
            <a:off x="6697044" y="3364410"/>
            <a:ext cx="6946216" cy="2308324"/>
          </a:xfrm>
          <a:prstGeom prst="rect">
            <a:avLst/>
          </a:prstGeom>
          <a:noFill/>
        </p:spPr>
        <p:txBody>
          <a:bodyPr wrap="square" rtlCol="1">
            <a:spAutoFit/>
          </a:bodyPr>
          <a:lstStyle/>
          <a:p>
            <a:pPr algn="r" rtl="1"/>
            <a:r>
              <a:rPr lang="fa-IR" sz="2400" b="1" smtClean="0"/>
              <a:t>در این روش سیستم خاک و سازه به صورت یک سیستم کامل با یکدیگر در یک مدل لحاظ می شوند. به عبارت دیگر سازه توسط المان های تیر و ستون و ... مدلسازی میشوند و بخش قابل توجهی از خاک تکیه گاهی سازه همراه با شالوده نیز توسط یک محیط پیوسته و با تکنیک هایی نظیر مدل اجزا محدود مدلسازی میشوند.</a:t>
            </a:r>
            <a:endParaRPr lang="fa-IR" sz="2400" b="1"/>
          </a:p>
        </p:txBody>
      </p:sp>
      <p:sp>
        <p:nvSpPr>
          <p:cNvPr id="16" name="Rounded Rectangle 15"/>
          <p:cNvSpPr/>
          <p:nvPr/>
        </p:nvSpPr>
        <p:spPr>
          <a:xfrm>
            <a:off x="9160625" y="2414086"/>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smtClean="0">
                <a:solidFill>
                  <a:schemeClr val="tx1">
                    <a:lumMod val="95000"/>
                    <a:lumOff val="5000"/>
                  </a:schemeClr>
                </a:solidFill>
                <a:cs typeface="B Nazanin" panose="00000400000000000000" pitchFamily="2" charset="-78"/>
              </a:rPr>
              <a:t>1) روش تحلیل مستقیم</a:t>
            </a:r>
            <a:endParaRPr lang="fa-IR" sz="2400">
              <a:solidFill>
                <a:schemeClr val="tx1">
                  <a:lumMod val="95000"/>
                  <a:lumOff val="5000"/>
                </a:schemeClr>
              </a:solidFill>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09D84461-DD0A-440A-AEC5-A4A968A8725A}" type="slidenum">
              <a:rPr lang="en-US" smtClean="0"/>
              <a:t>22</a:t>
            </a:fld>
            <a:endParaRPr lang="en-US" dirty="0"/>
          </a:p>
        </p:txBody>
      </p:sp>
      <p:grpSp>
        <p:nvGrpSpPr>
          <p:cNvPr id="7" name="Group 6"/>
          <p:cNvGrpSpPr/>
          <p:nvPr/>
        </p:nvGrpSpPr>
        <p:grpSpPr>
          <a:xfrm>
            <a:off x="1257891" y="877848"/>
            <a:ext cx="4697299" cy="5300978"/>
            <a:chOff x="1257891" y="877848"/>
            <a:chExt cx="4697299" cy="5300978"/>
          </a:xfrm>
        </p:grpSpPr>
        <p:pic>
          <p:nvPicPr>
            <p:cNvPr id="4" name="Picture 3"/>
            <p:cNvPicPr>
              <a:picLocks noChangeAspect="1"/>
            </p:cNvPicPr>
            <p:nvPr/>
          </p:nvPicPr>
          <p:blipFill>
            <a:blip r:embed="rId2"/>
            <a:stretch>
              <a:fillRect/>
            </a:stretch>
          </p:blipFill>
          <p:spPr>
            <a:xfrm>
              <a:off x="1257891" y="877848"/>
              <a:ext cx="4697299" cy="4774838"/>
            </a:xfrm>
            <a:prstGeom prst="rect">
              <a:avLst/>
            </a:prstGeom>
          </p:spPr>
        </p:pic>
        <p:sp>
          <p:nvSpPr>
            <p:cNvPr id="3" name="Rectangle 2"/>
            <p:cNvSpPr/>
            <p:nvPr/>
          </p:nvSpPr>
          <p:spPr>
            <a:xfrm>
              <a:off x="2499991" y="5809494"/>
              <a:ext cx="761747" cy="369332"/>
            </a:xfrm>
            <a:prstGeom prst="rect">
              <a:avLst/>
            </a:prstGeom>
          </p:spPr>
          <p:txBody>
            <a:bodyPr wrap="none">
              <a:spAutoFit/>
            </a:bodyPr>
            <a:lstStyle/>
            <a:p>
              <a:r>
                <a:rPr lang="fa-IR" b="1" smtClean="0"/>
                <a:t>شکل4 </a:t>
              </a:r>
              <a:endParaRPr lang="fa-IR"/>
            </a:p>
          </p:txBody>
        </p:sp>
      </p:grpSp>
    </p:spTree>
    <p:extLst>
      <p:ext uri="{BB962C8B-B14F-4D97-AF65-F5344CB8AC3E}">
        <p14:creationId xmlns:p14="http://schemas.microsoft.com/office/powerpoint/2010/main" val="1911074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1000"/>
                                        <p:tgtEl>
                                          <p:spTgt spid="2"/>
                                        </p:tgtEl>
                                      </p:cBhvr>
                                    </p:animEffect>
                                  </p:childTnLst>
                                </p:cTn>
                              </p:par>
                              <p:par>
                                <p:cTn id="18" presetID="6"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2"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57891" y="418415"/>
            <a:ext cx="3089026" cy="2948227"/>
            <a:chOff x="1257891" y="877848"/>
            <a:chExt cx="4697299" cy="5300978"/>
          </a:xfrm>
        </p:grpSpPr>
        <p:pic>
          <p:nvPicPr>
            <p:cNvPr id="4" name="Picture 3"/>
            <p:cNvPicPr>
              <a:picLocks noChangeAspect="1"/>
            </p:cNvPicPr>
            <p:nvPr/>
          </p:nvPicPr>
          <p:blipFill>
            <a:blip r:embed="rId2"/>
            <a:stretch>
              <a:fillRect/>
            </a:stretch>
          </p:blipFill>
          <p:spPr>
            <a:xfrm>
              <a:off x="1257891" y="877848"/>
              <a:ext cx="4697299" cy="4774838"/>
            </a:xfrm>
            <a:prstGeom prst="rect">
              <a:avLst/>
            </a:prstGeom>
          </p:spPr>
        </p:pic>
        <p:sp>
          <p:nvSpPr>
            <p:cNvPr id="3" name="Rectangle 2"/>
            <p:cNvSpPr/>
            <p:nvPr/>
          </p:nvSpPr>
          <p:spPr>
            <a:xfrm>
              <a:off x="2499991" y="5809494"/>
              <a:ext cx="761747" cy="369332"/>
            </a:xfrm>
            <a:prstGeom prst="rect">
              <a:avLst/>
            </a:prstGeom>
          </p:spPr>
          <p:txBody>
            <a:bodyPr wrap="none">
              <a:spAutoFit/>
            </a:bodyPr>
            <a:lstStyle/>
            <a:p>
              <a:r>
                <a:rPr lang="fa-IR" b="1" smtClean="0"/>
                <a:t>شکل4 </a:t>
              </a:r>
              <a:endParaRPr lang="fa-IR"/>
            </a:p>
          </p:txBody>
        </p:sp>
      </p:grpSp>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32" name="TextBox 31"/>
          <p:cNvSpPr txBox="1"/>
          <p:nvPr/>
        </p:nvSpPr>
        <p:spPr>
          <a:xfrm>
            <a:off x="8702510" y="2518321"/>
            <a:ext cx="5165890" cy="400110"/>
          </a:xfrm>
          <a:prstGeom prst="rect">
            <a:avLst/>
          </a:prstGeom>
          <a:noFill/>
        </p:spPr>
        <p:txBody>
          <a:bodyPr wrap="square" rtlCol="1">
            <a:spAutoFit/>
          </a:bodyPr>
          <a:lstStyle/>
          <a:p>
            <a:pPr algn="r"/>
            <a:endParaRPr lang="fa-IR" sz="2000" dirty="0">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9160625" y="1567997"/>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روش های درنظر گیری اندرکنش خاک سازه</a:t>
            </a:r>
            <a:endParaRPr lang="fa-IR" sz="2400">
              <a:solidFill>
                <a:schemeClr val="tx1">
                  <a:lumMod val="95000"/>
                  <a:lumOff val="5000"/>
                </a:schemeClr>
              </a:solidFill>
              <a:cs typeface="B Nazanin" panose="00000400000000000000" pitchFamily="2" charset="-78"/>
            </a:endParaRPr>
          </a:p>
        </p:txBody>
      </p:sp>
      <p:sp>
        <p:nvSpPr>
          <p:cNvPr id="16" name="Rounded Rectangle 15"/>
          <p:cNvSpPr/>
          <p:nvPr/>
        </p:nvSpPr>
        <p:spPr>
          <a:xfrm>
            <a:off x="9160625" y="2414086"/>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smtClean="0">
                <a:solidFill>
                  <a:schemeClr val="tx1">
                    <a:lumMod val="95000"/>
                    <a:lumOff val="5000"/>
                  </a:schemeClr>
                </a:solidFill>
                <a:cs typeface="B Nazanin" panose="00000400000000000000" pitchFamily="2" charset="-78"/>
              </a:rPr>
              <a:t>1) روش تحلیل مستقیم</a:t>
            </a:r>
            <a:endParaRPr lang="fa-IR" sz="2400">
              <a:solidFill>
                <a:schemeClr val="tx1">
                  <a:lumMod val="95000"/>
                  <a:lumOff val="5000"/>
                </a:schemeClr>
              </a:solidFill>
              <a:cs typeface="B Nazanin" panose="00000400000000000000" pitchFamily="2" charset="-78"/>
            </a:endParaRPr>
          </a:p>
        </p:txBody>
      </p:sp>
      <p:sp>
        <p:nvSpPr>
          <p:cNvPr id="5" name="Rectangle 4"/>
          <p:cNvSpPr/>
          <p:nvPr/>
        </p:nvSpPr>
        <p:spPr>
          <a:xfrm>
            <a:off x="11708889" y="3364410"/>
            <a:ext cx="1906292" cy="461665"/>
          </a:xfrm>
          <a:prstGeom prst="rect">
            <a:avLst/>
          </a:prstGeom>
        </p:spPr>
        <p:txBody>
          <a:bodyPr wrap="none">
            <a:spAutoFit/>
          </a:bodyPr>
          <a:lstStyle/>
          <a:p>
            <a:pPr algn="r" rtl="1"/>
            <a:r>
              <a:rPr lang="fa-IR" sz="2400" b="1" smtClean="0"/>
              <a:t>معایب و محاسن:</a:t>
            </a:r>
            <a:endParaRPr lang="fa-IR" sz="2400" b="1"/>
          </a:p>
        </p:txBody>
      </p:sp>
      <p:sp>
        <p:nvSpPr>
          <p:cNvPr id="6" name="Slide Number Placeholder 5"/>
          <p:cNvSpPr>
            <a:spLocks noGrp="1"/>
          </p:cNvSpPr>
          <p:nvPr>
            <p:ph type="sldNum" sz="quarter" idx="12"/>
          </p:nvPr>
        </p:nvSpPr>
        <p:spPr/>
        <p:txBody>
          <a:bodyPr/>
          <a:lstStyle/>
          <a:p>
            <a:fld id="{09D84461-DD0A-440A-AEC5-A4A968A8725A}" type="slidenum">
              <a:rPr lang="en-US" smtClean="0"/>
              <a:t>23</a:t>
            </a:fld>
            <a:endParaRPr lang="en-US" dirty="0"/>
          </a:p>
        </p:txBody>
      </p:sp>
      <p:sp>
        <p:nvSpPr>
          <p:cNvPr id="13" name="Rounded Rectangle 12"/>
          <p:cNvSpPr/>
          <p:nvPr/>
        </p:nvSpPr>
        <p:spPr>
          <a:xfrm>
            <a:off x="8907406" y="3939747"/>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smtClean="0">
                <a:solidFill>
                  <a:schemeClr val="tx1">
                    <a:lumMod val="95000"/>
                    <a:lumOff val="5000"/>
                  </a:schemeClr>
                </a:solidFill>
                <a:cs typeface="B Nazanin" panose="00000400000000000000" pitchFamily="2" charset="-78"/>
              </a:rPr>
              <a:t>در نظر گرفتن رفتار غیرخطی خاک</a:t>
            </a:r>
            <a:endParaRPr lang="fa-IR" sz="2400">
              <a:solidFill>
                <a:schemeClr val="tx1">
                  <a:lumMod val="95000"/>
                  <a:lumOff val="5000"/>
                </a:schemeClr>
              </a:solidFill>
              <a:cs typeface="B Nazanin" panose="00000400000000000000" pitchFamily="2" charset="-78"/>
            </a:endParaRPr>
          </a:p>
        </p:txBody>
      </p:sp>
      <p:sp>
        <p:nvSpPr>
          <p:cNvPr id="14" name="Rounded Rectangle 13"/>
          <p:cNvSpPr/>
          <p:nvPr/>
        </p:nvSpPr>
        <p:spPr>
          <a:xfrm>
            <a:off x="8907405" y="5771205"/>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smtClean="0">
                <a:solidFill>
                  <a:schemeClr val="tx1">
                    <a:lumMod val="95000"/>
                    <a:lumOff val="5000"/>
                  </a:schemeClr>
                </a:solidFill>
                <a:cs typeface="B Nazanin" panose="00000400000000000000" pitchFamily="2" charset="-78"/>
              </a:rPr>
              <a:t>پیچدگی های ریاضی</a:t>
            </a:r>
            <a:endParaRPr lang="fa-IR" sz="2400">
              <a:solidFill>
                <a:schemeClr val="tx1">
                  <a:lumMod val="95000"/>
                  <a:lumOff val="5000"/>
                </a:schemeClr>
              </a:solidFill>
              <a:cs typeface="B Nazanin" panose="00000400000000000000" pitchFamily="2" charset="-78"/>
            </a:endParaRPr>
          </a:p>
        </p:txBody>
      </p:sp>
      <p:sp>
        <p:nvSpPr>
          <p:cNvPr id="15" name="Rounded Rectangle 14"/>
          <p:cNvSpPr/>
          <p:nvPr/>
        </p:nvSpPr>
        <p:spPr>
          <a:xfrm>
            <a:off x="8931567" y="4882098"/>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smtClean="0">
                <a:solidFill>
                  <a:schemeClr val="tx1">
                    <a:lumMod val="95000"/>
                    <a:lumOff val="5000"/>
                  </a:schemeClr>
                </a:solidFill>
                <a:cs typeface="B Nazanin" panose="00000400000000000000" pitchFamily="2" charset="-78"/>
              </a:rPr>
              <a:t>زمان بر و پرهزینه </a:t>
            </a:r>
            <a:endParaRPr lang="fa-IR" sz="2400">
              <a:solidFill>
                <a:schemeClr val="tx1">
                  <a:lumMod val="95000"/>
                  <a:lumOff val="5000"/>
                </a:schemeClr>
              </a:solidFill>
              <a:cs typeface="B Nazanin" panose="00000400000000000000" pitchFamily="2" charset="-78"/>
            </a:endParaRPr>
          </a:p>
        </p:txBody>
      </p:sp>
      <p:sp>
        <p:nvSpPr>
          <p:cNvPr id="17" name="Rectangle 16"/>
          <p:cNvSpPr/>
          <p:nvPr/>
        </p:nvSpPr>
        <p:spPr>
          <a:xfrm>
            <a:off x="4810527" y="3364410"/>
            <a:ext cx="2710999" cy="461665"/>
          </a:xfrm>
          <a:prstGeom prst="rect">
            <a:avLst/>
          </a:prstGeom>
        </p:spPr>
        <p:txBody>
          <a:bodyPr wrap="none">
            <a:spAutoFit/>
          </a:bodyPr>
          <a:lstStyle/>
          <a:p>
            <a:pPr algn="r" rtl="1"/>
            <a:r>
              <a:rPr lang="fa-IR" sz="2400" b="1" smtClean="0"/>
              <a:t>انواع روش های مستقیم:</a:t>
            </a:r>
            <a:endParaRPr lang="fa-IR" sz="2400" b="1"/>
          </a:p>
        </p:txBody>
      </p:sp>
      <p:sp>
        <p:nvSpPr>
          <p:cNvPr id="18" name="Rounded Rectangle 17"/>
          <p:cNvSpPr/>
          <p:nvPr/>
        </p:nvSpPr>
        <p:spPr>
          <a:xfrm>
            <a:off x="4810527" y="3939747"/>
            <a:ext cx="2752889"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smtClean="0">
                <a:solidFill>
                  <a:schemeClr val="tx1">
                    <a:lumMod val="95000"/>
                    <a:lumOff val="5000"/>
                  </a:schemeClr>
                </a:solidFill>
                <a:cs typeface="B Nazanin" panose="00000400000000000000" pitchFamily="2" charset="-78"/>
              </a:rPr>
              <a:t>روش المان محدود</a:t>
            </a:r>
            <a:endParaRPr lang="fa-IR" sz="2400">
              <a:solidFill>
                <a:schemeClr val="tx1">
                  <a:lumMod val="95000"/>
                  <a:lumOff val="5000"/>
                </a:schemeClr>
              </a:solidFill>
              <a:cs typeface="B Nazanin" panose="00000400000000000000" pitchFamily="2" charset="-78"/>
            </a:endParaRPr>
          </a:p>
        </p:txBody>
      </p:sp>
      <p:sp>
        <p:nvSpPr>
          <p:cNvPr id="19" name="Rounded Rectangle 18"/>
          <p:cNvSpPr/>
          <p:nvPr/>
        </p:nvSpPr>
        <p:spPr>
          <a:xfrm>
            <a:off x="2855641" y="5538292"/>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smtClean="0">
                <a:solidFill>
                  <a:schemeClr val="tx1">
                    <a:lumMod val="95000"/>
                    <a:lumOff val="5000"/>
                  </a:schemeClr>
                </a:solidFill>
                <a:cs typeface="B Nazanin" panose="00000400000000000000" pitchFamily="2" charset="-78"/>
              </a:rPr>
              <a:t>روش المان مرزی محدود مقیاس شده</a:t>
            </a:r>
            <a:endParaRPr lang="fa-IR" sz="2400">
              <a:solidFill>
                <a:schemeClr val="tx1">
                  <a:lumMod val="95000"/>
                  <a:lumOff val="5000"/>
                </a:schemeClr>
              </a:solidFill>
              <a:cs typeface="B Nazanin" panose="00000400000000000000" pitchFamily="2" charset="-78"/>
            </a:endParaRPr>
          </a:p>
        </p:txBody>
      </p:sp>
      <p:sp>
        <p:nvSpPr>
          <p:cNvPr id="20" name="Rounded Rectangle 19"/>
          <p:cNvSpPr/>
          <p:nvPr/>
        </p:nvSpPr>
        <p:spPr>
          <a:xfrm>
            <a:off x="4810527" y="4676701"/>
            <a:ext cx="2752889"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smtClean="0">
                <a:solidFill>
                  <a:schemeClr val="tx1">
                    <a:lumMod val="95000"/>
                    <a:lumOff val="5000"/>
                  </a:schemeClr>
                </a:solidFill>
                <a:cs typeface="B Nazanin" panose="00000400000000000000" pitchFamily="2" charset="-78"/>
              </a:rPr>
              <a:t>روش المان مرزی</a:t>
            </a:r>
            <a:endParaRPr lang="fa-IR" sz="2400">
              <a:solidFill>
                <a:schemeClr val="tx1">
                  <a:lumMod val="95000"/>
                  <a:lumOff val="5000"/>
                </a:schemeClr>
              </a:solidFill>
              <a:cs typeface="B Nazanin" panose="00000400000000000000" pitchFamily="2" charset="-78"/>
            </a:endParaRPr>
          </a:p>
        </p:txBody>
      </p:sp>
      <p:sp>
        <p:nvSpPr>
          <p:cNvPr id="22" name="Rounded Rectangle 21"/>
          <p:cNvSpPr/>
          <p:nvPr/>
        </p:nvSpPr>
        <p:spPr>
          <a:xfrm>
            <a:off x="2860436" y="6399883"/>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smtClean="0">
                <a:solidFill>
                  <a:schemeClr val="tx1">
                    <a:lumMod val="95000"/>
                    <a:lumOff val="5000"/>
                  </a:schemeClr>
                </a:solidFill>
                <a:cs typeface="B Nazanin" panose="00000400000000000000" pitchFamily="2" charset="-78"/>
              </a:rPr>
              <a:t>روش المان مرزی محدود مقیاس شده مجزا</a:t>
            </a:r>
            <a:endParaRPr lang="fa-IR" sz="2400">
              <a:solidFill>
                <a:schemeClr val="tx1">
                  <a:lumMod val="95000"/>
                  <a:lumOff val="5000"/>
                </a:schemeClr>
              </a:solidFill>
              <a:cs typeface="B Nazanin" panose="00000400000000000000" pitchFamily="2" charset="-78"/>
            </a:endParaRPr>
          </a:p>
        </p:txBody>
      </p:sp>
      <p:sp>
        <p:nvSpPr>
          <p:cNvPr id="23" name="Rounded Rectangle 22"/>
          <p:cNvSpPr/>
          <p:nvPr/>
        </p:nvSpPr>
        <p:spPr>
          <a:xfrm>
            <a:off x="1882102" y="3939747"/>
            <a:ext cx="2752889"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smtClean="0">
                <a:solidFill>
                  <a:schemeClr val="tx1">
                    <a:lumMod val="95000"/>
                    <a:lumOff val="5000"/>
                  </a:schemeClr>
                </a:solidFill>
                <a:cs typeface="B Nazanin" panose="00000400000000000000" pitchFamily="2" charset="-78"/>
              </a:rPr>
              <a:t>روش المان مجزا</a:t>
            </a:r>
            <a:endParaRPr lang="fa-IR" sz="2400">
              <a:solidFill>
                <a:schemeClr val="tx1">
                  <a:lumMod val="95000"/>
                  <a:lumOff val="5000"/>
                </a:schemeClr>
              </a:solidFill>
              <a:cs typeface="B Nazanin" panose="00000400000000000000" pitchFamily="2" charset="-78"/>
            </a:endParaRPr>
          </a:p>
        </p:txBody>
      </p:sp>
    </p:spTree>
    <p:extLst>
      <p:ext uri="{BB962C8B-B14F-4D97-AF65-F5344CB8AC3E}">
        <p14:creationId xmlns:p14="http://schemas.microsoft.com/office/powerpoint/2010/main" val="2281800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righ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right)">
                                      <p:cBhvr>
                                        <p:cTn id="39" dur="500"/>
                                        <p:tgtEl>
                                          <p:spTgt spid="1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right)">
                                      <p:cBhvr>
                                        <p:cTn id="42" dur="500"/>
                                        <p:tgtEl>
                                          <p:spTgt spid="19"/>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right)">
                                      <p:cBhvr>
                                        <p:cTn id="45" dur="500"/>
                                        <p:tgtEl>
                                          <p:spTgt spid="20"/>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right)">
                                      <p:cBhvr>
                                        <p:cTn id="48" dur="500"/>
                                        <p:tgtEl>
                                          <p:spTgt spid="22"/>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right)">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2" grpId="0"/>
      <p:bldP spid="12" grpId="0" animBg="1"/>
      <p:bldP spid="16" grpId="0" animBg="1"/>
      <p:bldP spid="5" grpId="0"/>
      <p:bldP spid="13" grpId="0" animBg="1"/>
      <p:bldP spid="14" grpId="0" animBg="1"/>
      <p:bldP spid="15" grpId="0" animBg="1"/>
      <p:bldP spid="17" grpId="0"/>
      <p:bldP spid="18" grpId="0" animBg="1"/>
      <p:bldP spid="19" grpId="0" animBg="1"/>
      <p:bldP spid="20"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088667" y="355501"/>
            <a:ext cx="7816585" cy="4393868"/>
            <a:chOff x="1088667" y="355501"/>
            <a:chExt cx="7816585" cy="4393868"/>
          </a:xfrm>
        </p:grpSpPr>
        <p:pic>
          <p:nvPicPr>
            <p:cNvPr id="6" name="Picture 5"/>
            <p:cNvPicPr>
              <a:picLocks noChangeAspect="1"/>
            </p:cNvPicPr>
            <p:nvPr/>
          </p:nvPicPr>
          <p:blipFill>
            <a:blip r:embed="rId2"/>
            <a:stretch>
              <a:fillRect/>
            </a:stretch>
          </p:blipFill>
          <p:spPr>
            <a:xfrm>
              <a:off x="1088667" y="355501"/>
              <a:ext cx="3043048" cy="368278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484" y="420415"/>
              <a:ext cx="5101768" cy="3617874"/>
            </a:xfrm>
            <a:prstGeom prst="rect">
              <a:avLst/>
            </a:prstGeom>
          </p:spPr>
        </p:pic>
        <p:sp>
          <p:nvSpPr>
            <p:cNvPr id="3" name="Rectangle 2"/>
            <p:cNvSpPr/>
            <p:nvPr/>
          </p:nvSpPr>
          <p:spPr>
            <a:xfrm>
              <a:off x="3715575" y="4380037"/>
              <a:ext cx="718466" cy="369332"/>
            </a:xfrm>
            <a:prstGeom prst="rect">
              <a:avLst/>
            </a:prstGeom>
          </p:spPr>
          <p:txBody>
            <a:bodyPr wrap="none">
              <a:spAutoFit/>
            </a:bodyPr>
            <a:lstStyle/>
            <a:p>
              <a:r>
                <a:rPr lang="fa-IR" b="1" smtClean="0"/>
                <a:t>شکل5</a:t>
              </a:r>
              <a:endParaRPr lang="fa-IR"/>
            </a:p>
          </p:txBody>
        </p:sp>
      </p:grpSp>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32" name="TextBox 31"/>
          <p:cNvSpPr txBox="1"/>
          <p:nvPr/>
        </p:nvSpPr>
        <p:spPr>
          <a:xfrm>
            <a:off x="8702510" y="2518321"/>
            <a:ext cx="5165890" cy="400110"/>
          </a:xfrm>
          <a:prstGeom prst="rect">
            <a:avLst/>
          </a:prstGeom>
          <a:noFill/>
        </p:spPr>
        <p:txBody>
          <a:bodyPr wrap="square" rtlCol="1">
            <a:spAutoFit/>
          </a:bodyPr>
          <a:lstStyle/>
          <a:p>
            <a:pPr algn="r"/>
            <a:endParaRPr lang="fa-IR" sz="2000" dirty="0">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9160625" y="1567997"/>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روش های درنظر گیری اندرکنش خاک سازه</a:t>
            </a:r>
            <a:endParaRPr lang="fa-IR" sz="2400">
              <a:solidFill>
                <a:schemeClr val="tx1">
                  <a:lumMod val="95000"/>
                  <a:lumOff val="5000"/>
                </a:schemeClr>
              </a:solidFill>
              <a:cs typeface="B Nazanin" panose="00000400000000000000" pitchFamily="2" charset="-78"/>
            </a:endParaRPr>
          </a:p>
        </p:txBody>
      </p:sp>
      <p:sp>
        <p:nvSpPr>
          <p:cNvPr id="2" name="TextBox 1"/>
          <p:cNvSpPr txBox="1"/>
          <p:nvPr/>
        </p:nvSpPr>
        <p:spPr>
          <a:xfrm>
            <a:off x="7590216" y="3300445"/>
            <a:ext cx="6278184" cy="830997"/>
          </a:xfrm>
          <a:prstGeom prst="rect">
            <a:avLst/>
          </a:prstGeom>
          <a:noFill/>
        </p:spPr>
        <p:txBody>
          <a:bodyPr wrap="square" rtlCol="1">
            <a:spAutoFit/>
          </a:bodyPr>
          <a:lstStyle/>
          <a:p>
            <a:pPr algn="r" rtl="1"/>
            <a:r>
              <a:rPr lang="fa-IR" sz="2400" b="1" smtClean="0"/>
              <a:t>در این روش بجای مدلسازی کل سیستم خاک، آن را به صورت فنر ها ومیراگر هایی در زیر سازه مدل میکنند.</a:t>
            </a:r>
            <a:endParaRPr lang="fa-IR" sz="2400" b="1"/>
          </a:p>
        </p:txBody>
      </p:sp>
      <p:sp>
        <p:nvSpPr>
          <p:cNvPr id="16" name="Rounded Rectangle 15"/>
          <p:cNvSpPr/>
          <p:nvPr/>
        </p:nvSpPr>
        <p:spPr>
          <a:xfrm>
            <a:off x="9160625" y="2414086"/>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a:solidFill>
                  <a:schemeClr val="tx1">
                    <a:lumMod val="95000"/>
                    <a:lumOff val="5000"/>
                  </a:schemeClr>
                </a:solidFill>
                <a:cs typeface="B Nazanin" panose="00000400000000000000" pitchFamily="2" charset="-78"/>
              </a:rPr>
              <a:t>2)روش زیر سازه</a:t>
            </a:r>
          </a:p>
        </p:txBody>
      </p:sp>
      <p:sp>
        <p:nvSpPr>
          <p:cNvPr id="5" name="Rectangle 4"/>
          <p:cNvSpPr/>
          <p:nvPr/>
        </p:nvSpPr>
        <p:spPr>
          <a:xfrm>
            <a:off x="4782195" y="4564703"/>
            <a:ext cx="9086205" cy="1938992"/>
          </a:xfrm>
          <a:prstGeom prst="rect">
            <a:avLst/>
          </a:prstGeom>
        </p:spPr>
        <p:txBody>
          <a:bodyPr wrap="none">
            <a:spAutoFit/>
          </a:bodyPr>
          <a:lstStyle/>
          <a:p>
            <a:pPr algn="r" rtl="1"/>
            <a:r>
              <a:rPr lang="fa-IR" sz="2400" b="1" smtClean="0"/>
              <a:t>برای استفاده از رویکرد روش زیر سازه،حل مساله در چند گام صورت میگیرد که شامل:</a:t>
            </a:r>
          </a:p>
          <a:p>
            <a:pPr algn="r" rtl="1"/>
            <a:r>
              <a:rPr lang="fa-IR" sz="2400" b="1" smtClean="0"/>
              <a:t>-تعیین حرکت ورودی پی</a:t>
            </a:r>
          </a:p>
          <a:p>
            <a:pPr algn="r" rtl="1"/>
            <a:r>
              <a:rPr lang="fa-IR" sz="2400" b="1" smtClean="0"/>
              <a:t>-تعیین توابع امپدانس پی</a:t>
            </a:r>
          </a:p>
          <a:p>
            <a:pPr algn="r" rtl="1"/>
            <a:r>
              <a:rPr lang="fa-IR" sz="2400" b="1" smtClean="0"/>
              <a:t>-مدلسازی سازه با فنر ها و میراگر ها</a:t>
            </a:r>
          </a:p>
          <a:p>
            <a:pPr algn="r" rtl="1"/>
            <a:r>
              <a:rPr lang="fa-IR" sz="2400" b="1" smtClean="0"/>
              <a:t>-تحلیل سیستم همبسته</a:t>
            </a:r>
            <a:endParaRPr lang="fa-IR" sz="2400" b="1"/>
          </a:p>
        </p:txBody>
      </p:sp>
      <p:sp>
        <p:nvSpPr>
          <p:cNvPr id="4" name="Slide Number Placeholder 3"/>
          <p:cNvSpPr>
            <a:spLocks noGrp="1"/>
          </p:cNvSpPr>
          <p:nvPr>
            <p:ph type="sldNum" sz="quarter" idx="12"/>
          </p:nvPr>
        </p:nvSpPr>
        <p:spPr/>
        <p:txBody>
          <a:bodyPr/>
          <a:lstStyle/>
          <a:p>
            <a:fld id="{09D84461-DD0A-440A-AEC5-A4A968A8725A}" type="slidenum">
              <a:rPr lang="en-US" smtClean="0"/>
              <a:t>24</a:t>
            </a:fld>
            <a:endParaRPr lang="en-US" dirty="0"/>
          </a:p>
        </p:txBody>
      </p:sp>
      <p:sp>
        <p:nvSpPr>
          <p:cNvPr id="14" name="Rounded Rectangle 13"/>
          <p:cNvSpPr/>
          <p:nvPr/>
        </p:nvSpPr>
        <p:spPr>
          <a:xfrm>
            <a:off x="9583358" y="6589509"/>
            <a:ext cx="34428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smtClean="0">
                <a:solidFill>
                  <a:schemeClr val="tx1">
                    <a:lumMod val="95000"/>
                    <a:lumOff val="5000"/>
                  </a:schemeClr>
                </a:solidFill>
                <a:cs typeface="B Nazanin" panose="00000400000000000000" pitchFamily="2" charset="-78"/>
              </a:rPr>
              <a:t>روش پیشنهادی نشریه </a:t>
            </a:r>
            <a:r>
              <a:rPr lang="en-US" sz="2400" smtClean="0">
                <a:solidFill>
                  <a:schemeClr val="tx1">
                    <a:lumMod val="95000"/>
                    <a:lumOff val="5000"/>
                  </a:schemeClr>
                </a:solidFill>
                <a:cs typeface="B Nazanin" panose="00000400000000000000" pitchFamily="2" charset="-78"/>
              </a:rPr>
              <a:t>NIST</a:t>
            </a:r>
            <a:endParaRPr lang="fa-IR" sz="2400">
              <a:solidFill>
                <a:schemeClr val="tx1">
                  <a:lumMod val="95000"/>
                  <a:lumOff val="5000"/>
                </a:schemeClr>
              </a:solidFill>
              <a:cs typeface="B Nazanin" panose="00000400000000000000" pitchFamily="2" charset="-78"/>
            </a:endParaRPr>
          </a:p>
        </p:txBody>
      </p:sp>
      <p:sp>
        <p:nvSpPr>
          <p:cNvPr id="15" name="Rounded Rectangle 14"/>
          <p:cNvSpPr/>
          <p:nvPr/>
        </p:nvSpPr>
        <p:spPr>
          <a:xfrm>
            <a:off x="6028458" y="6586414"/>
            <a:ext cx="34428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smtClean="0">
                <a:solidFill>
                  <a:schemeClr val="tx1">
                    <a:lumMod val="95000"/>
                    <a:lumOff val="5000"/>
                  </a:schemeClr>
                </a:solidFill>
                <a:cs typeface="B Nazanin" panose="00000400000000000000" pitchFamily="2" charset="-78"/>
              </a:rPr>
              <a:t>روش مخروطی </a:t>
            </a:r>
            <a:endParaRPr lang="fa-IR" sz="2400">
              <a:solidFill>
                <a:schemeClr val="tx1">
                  <a:lumMod val="95000"/>
                  <a:lumOff val="5000"/>
                </a:schemeClr>
              </a:solidFill>
              <a:cs typeface="B Nazanin" panose="00000400000000000000" pitchFamily="2" charset="-78"/>
            </a:endParaRPr>
          </a:p>
        </p:txBody>
      </p:sp>
      <p:sp>
        <p:nvSpPr>
          <p:cNvPr id="17" name="Rounded Rectangle 16"/>
          <p:cNvSpPr/>
          <p:nvPr/>
        </p:nvSpPr>
        <p:spPr>
          <a:xfrm>
            <a:off x="2473558" y="6586414"/>
            <a:ext cx="34428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smtClean="0">
                <a:solidFill>
                  <a:schemeClr val="tx1">
                    <a:lumMod val="95000"/>
                    <a:lumOff val="5000"/>
                  </a:schemeClr>
                </a:solidFill>
                <a:cs typeface="B Nazanin" panose="00000400000000000000" pitchFamily="2" charset="-78"/>
              </a:rPr>
              <a:t>سایر روش های جدید </a:t>
            </a:r>
            <a:endParaRPr lang="fa-IR" sz="2400">
              <a:solidFill>
                <a:schemeClr val="tx1">
                  <a:lumMod val="95000"/>
                  <a:lumOff val="5000"/>
                </a:schemeClr>
              </a:solidFill>
              <a:cs typeface="B Nazanin" panose="00000400000000000000" pitchFamily="2" charset="-78"/>
            </a:endParaRPr>
          </a:p>
        </p:txBody>
      </p:sp>
    </p:spTree>
    <p:extLst>
      <p:ext uri="{BB962C8B-B14F-4D97-AF65-F5344CB8AC3E}">
        <p14:creationId xmlns:p14="http://schemas.microsoft.com/office/powerpoint/2010/main" val="1782790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par>
                          <p:cTn id="14" fill="hold">
                            <p:stCondLst>
                              <p:cond delay="500"/>
                            </p:stCondLst>
                            <p:childTnLst>
                              <p:par>
                                <p:cTn id="15" presetID="6"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22" presetClass="entr" presetSubtype="2"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500"/>
                                        <p:tgtEl>
                                          <p:spTgt spid="15"/>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right)">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2" grpId="0"/>
      <p:bldP spid="16" grpId="0" animBg="1"/>
      <p:bldP spid="5" grpId="0"/>
      <p:bldP spid="14" grpId="0" animBg="1"/>
      <p:bldP spid="15"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9160625" y="1567997"/>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روش های درنظر گیری اندرکنش خاک سازه</a:t>
            </a:r>
            <a:endParaRPr lang="fa-IR" sz="2400">
              <a:solidFill>
                <a:schemeClr val="tx1">
                  <a:lumMod val="95000"/>
                  <a:lumOff val="5000"/>
                </a:schemeClr>
              </a:solidFill>
              <a:cs typeface="B Nazanin" panose="00000400000000000000" pitchFamily="2" charset="-78"/>
            </a:endParaRPr>
          </a:p>
        </p:txBody>
      </p:sp>
      <p:sp>
        <p:nvSpPr>
          <p:cNvPr id="2" name="TextBox 1"/>
          <p:cNvSpPr txBox="1"/>
          <p:nvPr/>
        </p:nvSpPr>
        <p:spPr>
          <a:xfrm>
            <a:off x="7590216" y="3300445"/>
            <a:ext cx="6278184" cy="2308324"/>
          </a:xfrm>
          <a:prstGeom prst="rect">
            <a:avLst/>
          </a:prstGeom>
          <a:noFill/>
        </p:spPr>
        <p:txBody>
          <a:bodyPr wrap="square" rtlCol="1">
            <a:spAutoFit/>
          </a:bodyPr>
          <a:lstStyle/>
          <a:p>
            <a:pPr algn="r" rtl="1"/>
            <a:r>
              <a:rPr lang="fa-IR" sz="2400" b="1" smtClean="0"/>
              <a:t>در این روش که به عنوان ساده ترین روش اندرکنش خاک سازه مطرح است تکیه گاه سازه مانند روش های تحلیل متدوال به صورت صلب فرض میشود. اما از سوی دیگر مشخصات دینامیکی سازه(زمان تناوب و میرایی سازه) به گونه ای اصلاح میگردد که گویی تاثیر اندرکنش خاک سازه در تحلیل و طراحی لحاظ شده است</a:t>
            </a:r>
            <a:endParaRPr lang="fa-IR" sz="2400" b="1"/>
          </a:p>
        </p:txBody>
      </p:sp>
      <p:sp>
        <p:nvSpPr>
          <p:cNvPr id="16" name="Rounded Rectangle 15"/>
          <p:cNvSpPr/>
          <p:nvPr/>
        </p:nvSpPr>
        <p:spPr>
          <a:xfrm>
            <a:off x="9160625" y="2454252"/>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a:solidFill>
                  <a:schemeClr val="tx1">
                    <a:lumMod val="95000"/>
                    <a:lumOff val="5000"/>
                  </a:schemeClr>
                </a:solidFill>
                <a:cs typeface="B Nazanin" panose="00000400000000000000" pitchFamily="2" charset="-78"/>
              </a:rPr>
              <a:t>3) روش سازه معادل</a:t>
            </a:r>
          </a:p>
        </p:txBody>
      </p:sp>
      <p:sp>
        <p:nvSpPr>
          <p:cNvPr id="5" name="Rectangle 4"/>
          <p:cNvSpPr/>
          <p:nvPr/>
        </p:nvSpPr>
        <p:spPr>
          <a:xfrm>
            <a:off x="1301048" y="5635397"/>
            <a:ext cx="12567352" cy="830997"/>
          </a:xfrm>
          <a:prstGeom prst="rect">
            <a:avLst/>
          </a:prstGeom>
        </p:spPr>
        <p:txBody>
          <a:bodyPr wrap="square">
            <a:spAutoFit/>
          </a:bodyPr>
          <a:lstStyle/>
          <a:p>
            <a:pPr algn="r" rtl="1"/>
            <a:r>
              <a:rPr lang="fa-IR" sz="2400" b="1" smtClean="0"/>
              <a:t>استفاده از این روش تنها در تحلیل استاتیکی معادل و طیفی مجاز است و در آن تنها اثرات اندرکنش اینرسی دیده شده است.</a:t>
            </a:r>
            <a:endParaRPr lang="fa-IR" sz="2400" b="1"/>
          </a:p>
        </p:txBody>
      </p:sp>
      <p:sp>
        <p:nvSpPr>
          <p:cNvPr id="6" name="Slide Number Placeholder 5"/>
          <p:cNvSpPr>
            <a:spLocks noGrp="1"/>
          </p:cNvSpPr>
          <p:nvPr>
            <p:ph type="sldNum" sz="quarter" idx="12"/>
          </p:nvPr>
        </p:nvSpPr>
        <p:spPr/>
        <p:txBody>
          <a:bodyPr/>
          <a:lstStyle/>
          <a:p>
            <a:fld id="{09D84461-DD0A-440A-AEC5-A4A968A8725A}" type="slidenum">
              <a:rPr lang="en-US" smtClean="0"/>
              <a:t>25</a:t>
            </a:fld>
            <a:endParaRPr lang="en-US" dirty="0"/>
          </a:p>
        </p:txBody>
      </p:sp>
      <p:grpSp>
        <p:nvGrpSpPr>
          <p:cNvPr id="7" name="Group 6"/>
          <p:cNvGrpSpPr/>
          <p:nvPr/>
        </p:nvGrpSpPr>
        <p:grpSpPr>
          <a:xfrm>
            <a:off x="1868905" y="877848"/>
            <a:ext cx="2979875" cy="4118160"/>
            <a:chOff x="1868905" y="877848"/>
            <a:chExt cx="2979875" cy="4118160"/>
          </a:xfrm>
        </p:grpSpPr>
        <p:pic>
          <p:nvPicPr>
            <p:cNvPr id="4" name="Picture 3"/>
            <p:cNvPicPr>
              <a:picLocks noChangeAspect="1"/>
            </p:cNvPicPr>
            <p:nvPr/>
          </p:nvPicPr>
          <p:blipFill>
            <a:blip r:embed="rId2"/>
            <a:stretch>
              <a:fillRect/>
            </a:stretch>
          </p:blipFill>
          <p:spPr>
            <a:xfrm>
              <a:off x="1868905" y="877848"/>
              <a:ext cx="2979875" cy="3646621"/>
            </a:xfrm>
            <a:prstGeom prst="rect">
              <a:avLst/>
            </a:prstGeom>
          </p:spPr>
        </p:pic>
        <p:sp>
          <p:nvSpPr>
            <p:cNvPr id="3" name="Rectangle 2"/>
            <p:cNvSpPr/>
            <p:nvPr/>
          </p:nvSpPr>
          <p:spPr>
            <a:xfrm>
              <a:off x="2819129" y="4626676"/>
              <a:ext cx="808235" cy="369332"/>
            </a:xfrm>
            <a:prstGeom prst="rect">
              <a:avLst/>
            </a:prstGeom>
          </p:spPr>
          <p:txBody>
            <a:bodyPr wrap="none">
              <a:spAutoFit/>
            </a:bodyPr>
            <a:lstStyle/>
            <a:p>
              <a:r>
                <a:rPr lang="fa-IR" b="1" smtClean="0"/>
                <a:t>شکل 6 </a:t>
              </a:r>
              <a:endParaRPr lang="fa-IR"/>
            </a:p>
          </p:txBody>
        </p:sp>
      </p:grpSp>
    </p:spTree>
    <p:extLst>
      <p:ext uri="{BB962C8B-B14F-4D97-AF65-F5344CB8AC3E}">
        <p14:creationId xmlns:p14="http://schemas.microsoft.com/office/powerpoint/2010/main" val="10884476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par>
                                <p:cTn id="14" presetID="6"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2" grpId="0"/>
      <p:bldP spid="16"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32" name="TextBox 31"/>
          <p:cNvSpPr txBox="1"/>
          <p:nvPr/>
        </p:nvSpPr>
        <p:spPr>
          <a:xfrm>
            <a:off x="1445937" y="1605150"/>
            <a:ext cx="7295741" cy="4893647"/>
          </a:xfrm>
          <a:prstGeom prst="rect">
            <a:avLst/>
          </a:prstGeom>
          <a:noFill/>
        </p:spPr>
        <p:txBody>
          <a:bodyPr wrap="square" rtlCol="1">
            <a:spAutoFit/>
          </a:bodyPr>
          <a:lstStyle/>
          <a:p>
            <a:pPr algn="r"/>
            <a:r>
              <a:rPr lang="fa-IR" sz="2400" smtClean="0">
                <a:cs typeface="B Nazanin" panose="00000400000000000000" pitchFamily="2" charset="-78"/>
              </a:rPr>
              <a:t>الف) اندرکنش هندسی:</a:t>
            </a:r>
            <a:endParaRPr lang="en-US" sz="2400" smtClean="0">
              <a:cs typeface="B Nazanin" panose="00000400000000000000" pitchFamily="2" charset="-78"/>
            </a:endParaRPr>
          </a:p>
          <a:p>
            <a:pPr algn="r"/>
            <a:endParaRPr lang="fa-IR" sz="2400" smtClean="0">
              <a:cs typeface="B Nazanin" panose="00000400000000000000" pitchFamily="2" charset="-78"/>
            </a:endParaRPr>
          </a:p>
          <a:p>
            <a:pPr algn="r" rtl="1"/>
            <a:r>
              <a:rPr lang="fa-IR" sz="2400"/>
              <a:t>هنگامی که جرم پی و سازه در نظر </a:t>
            </a:r>
            <a:r>
              <a:rPr lang="fa-IR" sz="2400" smtClean="0"/>
              <a:t>گرفته نشود</a:t>
            </a:r>
            <a:r>
              <a:rPr lang="fa-IR" sz="2400"/>
              <a:t>، به دلیل صلبیت پی سازه نسبت به خاک و عدم قابلیت تطابق </a:t>
            </a:r>
            <a:r>
              <a:rPr lang="fa-IR" sz="2400" smtClean="0"/>
              <a:t>خاک با </a:t>
            </a:r>
            <a:r>
              <a:rPr lang="fa-IR" sz="2400"/>
              <a:t>حرکت میدان آزاد، پی سازه میانگینی از حرکت میدان آزاد خاک </a:t>
            </a:r>
            <a:r>
              <a:rPr lang="fa-IR" sz="2400" smtClean="0"/>
              <a:t>را تجربه </a:t>
            </a:r>
            <a:r>
              <a:rPr lang="fa-IR" sz="2400"/>
              <a:t>می کند که به این حرکت تغییر یافته، تحریک ورودي به پی </a:t>
            </a:r>
            <a:r>
              <a:rPr lang="fa-IR" sz="2400" smtClean="0"/>
              <a:t>می گویند</a:t>
            </a:r>
            <a:r>
              <a:rPr lang="fa-IR" sz="2400"/>
              <a:t>. این اثر را که جدا از جرم پی و سازه می باشد، </a:t>
            </a:r>
            <a:r>
              <a:rPr lang="fa-IR" sz="2400" smtClean="0"/>
              <a:t>اندرکنش سینماتیکی می </a:t>
            </a:r>
            <a:r>
              <a:rPr lang="fa-IR" sz="2400"/>
              <a:t>نامند</a:t>
            </a:r>
            <a:r>
              <a:rPr lang="fa-IR" sz="2400" smtClean="0"/>
              <a:t>.</a:t>
            </a:r>
          </a:p>
          <a:p>
            <a:pPr algn="r" rtl="1"/>
            <a:r>
              <a:rPr lang="fa-IR" sz="2400" smtClean="0">
                <a:cs typeface="B Nazanin" panose="00000400000000000000" pitchFamily="2" charset="-78"/>
              </a:rPr>
              <a:t>(بواسطه تغییر محیط)</a:t>
            </a:r>
          </a:p>
          <a:p>
            <a:pPr algn="r" rtl="1"/>
            <a:endParaRPr lang="fa-IR" sz="2400" smtClean="0">
              <a:cs typeface="B Nazanin" panose="00000400000000000000" pitchFamily="2" charset="-78"/>
            </a:endParaRPr>
          </a:p>
          <a:p>
            <a:pPr algn="r"/>
            <a:r>
              <a:rPr lang="fa-IR" sz="2400" smtClean="0">
                <a:cs typeface="B Nazanin" panose="00000400000000000000" pitchFamily="2" charset="-78"/>
              </a:rPr>
              <a:t>ب) اندرکنش اینرسی:</a:t>
            </a:r>
            <a:endParaRPr lang="en-US" sz="2400" smtClean="0">
              <a:cs typeface="B Nazanin" panose="00000400000000000000" pitchFamily="2" charset="-78"/>
            </a:endParaRPr>
          </a:p>
          <a:p>
            <a:pPr algn="r"/>
            <a:endParaRPr lang="en-US" sz="2400" smtClean="0">
              <a:cs typeface="B Nazanin" panose="00000400000000000000" pitchFamily="2" charset="-78"/>
            </a:endParaRPr>
          </a:p>
          <a:p>
            <a:pPr algn="r"/>
            <a:r>
              <a:rPr lang="fa-IR" sz="2400">
                <a:cs typeface="B Nazanin" panose="00000400000000000000" pitchFamily="2" charset="-78"/>
              </a:rPr>
              <a:t>با وجود جرم سازه و پی، ارتعاش سازه و </a:t>
            </a:r>
            <a:r>
              <a:rPr lang="fa-IR" sz="2400" smtClean="0">
                <a:cs typeface="B Nazanin" panose="00000400000000000000" pitchFamily="2" charset="-78"/>
              </a:rPr>
              <a:t>نیروي اینرسی </a:t>
            </a:r>
            <a:r>
              <a:rPr lang="fa-IR" sz="2400">
                <a:cs typeface="B Nazanin" panose="00000400000000000000" pitchFamily="2" charset="-78"/>
              </a:rPr>
              <a:t>ناشی از آن باعث ایجاد حرکت جدیدي در پی خواهد شدکه </a:t>
            </a:r>
            <a:r>
              <a:rPr lang="fa-IR" sz="2400" smtClean="0">
                <a:cs typeface="B Nazanin" panose="00000400000000000000" pitchFamily="2" charset="-78"/>
              </a:rPr>
              <a:t>این اثر </a:t>
            </a:r>
            <a:r>
              <a:rPr lang="fa-IR" sz="2400">
                <a:cs typeface="B Nazanin" panose="00000400000000000000" pitchFamily="2" charset="-78"/>
              </a:rPr>
              <a:t>را </a:t>
            </a:r>
            <a:r>
              <a:rPr lang="fa-IR" sz="2400" smtClean="0">
                <a:cs typeface="B Nazanin" panose="00000400000000000000" pitchFamily="2" charset="-78"/>
              </a:rPr>
              <a:t>اندرکنش اینرسی </a:t>
            </a:r>
            <a:r>
              <a:rPr lang="fa-IR" sz="2400">
                <a:cs typeface="B Nazanin" panose="00000400000000000000" pitchFamily="2" charset="-78"/>
              </a:rPr>
              <a:t>می نامند.</a:t>
            </a:r>
            <a:endParaRPr lang="fa-IR" sz="2400" dirty="0">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9160625" y="1567997"/>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روش های درنظر گیری اندرکنش خاک سازه</a:t>
            </a:r>
            <a:endParaRPr lang="fa-IR" sz="2400">
              <a:solidFill>
                <a:schemeClr val="tx1">
                  <a:lumMod val="95000"/>
                  <a:lumOff val="5000"/>
                </a:schemeClr>
              </a:solidFill>
              <a:cs typeface="B Nazanin" panose="00000400000000000000" pitchFamily="2" charset="-78"/>
            </a:endParaRPr>
          </a:p>
        </p:txBody>
      </p:sp>
      <p:sp>
        <p:nvSpPr>
          <p:cNvPr id="16" name="Rounded Rectangle 15"/>
          <p:cNvSpPr/>
          <p:nvPr/>
        </p:nvSpPr>
        <p:spPr>
          <a:xfrm>
            <a:off x="9160625" y="2414086"/>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a:solidFill>
                  <a:schemeClr val="tx1">
                    <a:lumMod val="95000"/>
                    <a:lumOff val="5000"/>
                  </a:schemeClr>
                </a:solidFill>
                <a:cs typeface="B Nazanin" panose="00000400000000000000" pitchFamily="2" charset="-78"/>
              </a:rPr>
              <a:t>2)روش زیر سازه</a:t>
            </a:r>
          </a:p>
        </p:txBody>
      </p:sp>
      <p:sp>
        <p:nvSpPr>
          <p:cNvPr id="4" name="Slide Number Placeholder 3"/>
          <p:cNvSpPr>
            <a:spLocks noGrp="1"/>
          </p:cNvSpPr>
          <p:nvPr>
            <p:ph type="sldNum" sz="quarter" idx="12"/>
          </p:nvPr>
        </p:nvSpPr>
        <p:spPr/>
        <p:txBody>
          <a:bodyPr/>
          <a:lstStyle/>
          <a:p>
            <a:fld id="{09D84461-DD0A-440A-AEC5-A4A968A8725A}" type="slidenum">
              <a:rPr lang="en-US" smtClean="0"/>
              <a:t>26</a:t>
            </a:fld>
            <a:endParaRPr lang="en-US" dirty="0"/>
          </a:p>
        </p:txBody>
      </p:sp>
      <p:sp>
        <p:nvSpPr>
          <p:cNvPr id="15" name="Rectangle 14"/>
          <p:cNvSpPr/>
          <p:nvPr/>
        </p:nvSpPr>
        <p:spPr>
          <a:xfrm>
            <a:off x="2545080" y="647015"/>
            <a:ext cx="6157430" cy="461665"/>
          </a:xfrm>
          <a:prstGeom prst="rect">
            <a:avLst/>
          </a:prstGeom>
        </p:spPr>
        <p:txBody>
          <a:bodyPr wrap="square">
            <a:spAutoFit/>
          </a:bodyPr>
          <a:lstStyle/>
          <a:p>
            <a:pPr algn="r" rtl="1"/>
            <a:r>
              <a:rPr lang="fa-IR" sz="2400" b="1" smtClean="0"/>
              <a:t>در اندرکنش خاک سازه با دو اثر اندرکنش روبرو هستیم:</a:t>
            </a:r>
            <a:endParaRPr lang="fa-IR" sz="2400" b="1"/>
          </a:p>
        </p:txBody>
      </p:sp>
    </p:spTree>
    <p:extLst>
      <p:ext uri="{BB962C8B-B14F-4D97-AF65-F5344CB8AC3E}">
        <p14:creationId xmlns:p14="http://schemas.microsoft.com/office/powerpoint/2010/main" val="28956089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2" grpId="0"/>
      <p:bldP spid="12" grpId="0" animBg="1"/>
      <p:bldP spid="16"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32" name="TextBox 31"/>
          <p:cNvSpPr txBox="1"/>
          <p:nvPr/>
        </p:nvSpPr>
        <p:spPr>
          <a:xfrm>
            <a:off x="8702510" y="2518321"/>
            <a:ext cx="5165890" cy="400110"/>
          </a:xfrm>
          <a:prstGeom prst="rect">
            <a:avLst/>
          </a:prstGeom>
          <a:noFill/>
        </p:spPr>
        <p:txBody>
          <a:bodyPr wrap="square" rtlCol="1">
            <a:spAutoFit/>
          </a:bodyPr>
          <a:lstStyle/>
          <a:p>
            <a:pPr algn="r"/>
            <a:endParaRPr lang="fa-IR" sz="2000" dirty="0">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9160625" y="1567997"/>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روش های درنظر گیری اندرکنش خاک سازه</a:t>
            </a:r>
            <a:endParaRPr lang="fa-IR" sz="2400">
              <a:solidFill>
                <a:schemeClr val="tx1">
                  <a:lumMod val="95000"/>
                  <a:lumOff val="5000"/>
                </a:schemeClr>
              </a:solidFill>
              <a:cs typeface="B Nazanin" panose="00000400000000000000" pitchFamily="2" charset="-78"/>
            </a:endParaRPr>
          </a:p>
        </p:txBody>
      </p:sp>
      <p:sp>
        <p:nvSpPr>
          <p:cNvPr id="16" name="Rounded Rectangle 15"/>
          <p:cNvSpPr/>
          <p:nvPr/>
        </p:nvSpPr>
        <p:spPr>
          <a:xfrm>
            <a:off x="9160625" y="2414086"/>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a:solidFill>
                  <a:schemeClr val="tx1">
                    <a:lumMod val="95000"/>
                    <a:lumOff val="5000"/>
                  </a:schemeClr>
                </a:solidFill>
                <a:cs typeface="B Nazanin" panose="00000400000000000000" pitchFamily="2" charset="-78"/>
              </a:rPr>
              <a:t>2)روش زیر سازه</a:t>
            </a:r>
          </a:p>
        </p:txBody>
      </p:sp>
      <p:sp>
        <p:nvSpPr>
          <p:cNvPr id="4" name="Slide Number Placeholder 3"/>
          <p:cNvSpPr>
            <a:spLocks noGrp="1"/>
          </p:cNvSpPr>
          <p:nvPr>
            <p:ph type="sldNum" sz="quarter" idx="12"/>
          </p:nvPr>
        </p:nvSpPr>
        <p:spPr/>
        <p:txBody>
          <a:bodyPr/>
          <a:lstStyle/>
          <a:p>
            <a:fld id="{09D84461-DD0A-440A-AEC5-A4A968A8725A}" type="slidenum">
              <a:rPr lang="en-US" smtClean="0"/>
              <a:t>27</a:t>
            </a:fld>
            <a:endParaRPr lang="en-US" dirty="0"/>
          </a:p>
        </p:txBody>
      </p:sp>
      <p:sp>
        <p:nvSpPr>
          <p:cNvPr id="13" name="Rounded Rectangle 12"/>
          <p:cNvSpPr/>
          <p:nvPr/>
        </p:nvSpPr>
        <p:spPr>
          <a:xfrm>
            <a:off x="9160624" y="3180473"/>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000" b="1" smtClean="0">
                <a:solidFill>
                  <a:schemeClr val="tx1"/>
                </a:solidFill>
              </a:rPr>
              <a:t>حرکت میدان آزاد</a:t>
            </a:r>
            <a:r>
              <a:rPr lang="en-US" sz="2000" b="1">
                <a:solidFill>
                  <a:schemeClr val="tx1"/>
                </a:solidFill>
              </a:rPr>
              <a:t>Free Field </a:t>
            </a:r>
            <a:r>
              <a:rPr lang="en-US" sz="2000" b="1" smtClean="0">
                <a:solidFill>
                  <a:schemeClr val="tx1"/>
                </a:solidFill>
              </a:rPr>
              <a:t>motion</a:t>
            </a:r>
            <a:r>
              <a:rPr lang="en-US" sz="2000" b="1">
                <a:solidFill>
                  <a:schemeClr val="tx1"/>
                </a:solidFill>
              </a:rPr>
              <a:t> </a:t>
            </a:r>
            <a:r>
              <a:rPr lang="en-US" sz="2000" b="1" smtClean="0">
                <a:solidFill>
                  <a:schemeClr val="tx1"/>
                </a:solidFill>
              </a:rPr>
              <a:t>     </a:t>
            </a:r>
            <a:endParaRPr lang="fa-IR" sz="2000">
              <a:solidFill>
                <a:schemeClr val="tx1"/>
              </a:solidFill>
            </a:endParaRPr>
          </a:p>
        </p:txBody>
      </p:sp>
      <p:sp>
        <p:nvSpPr>
          <p:cNvPr id="15" name="Rectangle 14"/>
          <p:cNvSpPr/>
          <p:nvPr/>
        </p:nvSpPr>
        <p:spPr>
          <a:xfrm>
            <a:off x="1454553" y="625495"/>
            <a:ext cx="7554685" cy="4154984"/>
          </a:xfrm>
          <a:prstGeom prst="rect">
            <a:avLst/>
          </a:prstGeom>
        </p:spPr>
        <p:txBody>
          <a:bodyPr wrap="square">
            <a:spAutoFit/>
          </a:bodyPr>
          <a:lstStyle/>
          <a:p>
            <a:pPr algn="r" rtl="1"/>
            <a:r>
              <a:rPr lang="fa-IR" sz="2400" b="1" smtClean="0"/>
              <a:t>رکوردی که در تحلیل های معمول به تکیه گاه سازه وارد میکنیم شتاب نگاشت یک دشت بوده نه سازه ای کنار آن بوده است و نه گودبرداری و ..</a:t>
            </a:r>
          </a:p>
          <a:p>
            <a:pPr algn="r" rtl="1"/>
            <a:r>
              <a:rPr lang="fa-IR" sz="2400" b="1" smtClean="0"/>
              <a:t>از نظر فیزیکی برای ما قابل درک است  حرکت زمین زمانی که یک سازه عظیم مثل سد یا نیروگاه روی خاک قرار بگیرد با حالتی که هیچ چیزی روی آن قرار نگیرد متفاوت است.</a:t>
            </a:r>
          </a:p>
          <a:p>
            <a:pPr algn="r" rtl="1"/>
            <a:r>
              <a:rPr lang="fa-IR" sz="2400" b="1" smtClean="0"/>
              <a:t>علت این امر در چند مورد زیر تشریح شده است:</a:t>
            </a:r>
          </a:p>
          <a:p>
            <a:pPr algn="r" rtl="1"/>
            <a:endParaRPr lang="fa-IR" sz="2400" b="1"/>
          </a:p>
          <a:p>
            <a:pPr algn="r" rtl="1"/>
            <a:endParaRPr lang="fa-IR" sz="2400" b="1" smtClean="0"/>
          </a:p>
          <a:p>
            <a:pPr algn="r" rtl="1"/>
            <a:endParaRPr lang="fa-IR" sz="2400" b="1"/>
          </a:p>
          <a:p>
            <a:pPr algn="r" rtl="1"/>
            <a:endParaRPr lang="fa-IR" sz="2400" b="1" smtClean="0"/>
          </a:p>
          <a:p>
            <a:pPr algn="r" rtl="1"/>
            <a:endParaRPr lang="fa-IR" sz="2400" b="1"/>
          </a:p>
        </p:txBody>
      </p:sp>
      <p:sp>
        <p:nvSpPr>
          <p:cNvPr id="24" name="Rectangle 23"/>
          <p:cNvSpPr/>
          <p:nvPr/>
        </p:nvSpPr>
        <p:spPr>
          <a:xfrm>
            <a:off x="1265868" y="4020993"/>
            <a:ext cx="12413846" cy="3416320"/>
          </a:xfrm>
          <a:prstGeom prst="rect">
            <a:avLst/>
          </a:prstGeom>
        </p:spPr>
        <p:txBody>
          <a:bodyPr wrap="square">
            <a:spAutoFit/>
          </a:bodyPr>
          <a:lstStyle/>
          <a:p>
            <a:pPr algn="r" rtl="1"/>
            <a:r>
              <a:rPr lang="en-US" sz="2400" b="1" smtClean="0"/>
              <a:t>Base </a:t>
            </a:r>
            <a:r>
              <a:rPr lang="en-US" sz="2400" b="1"/>
              <a:t>slab </a:t>
            </a:r>
            <a:r>
              <a:rPr lang="en-US" sz="2400" b="1" smtClean="0"/>
              <a:t>averaging</a:t>
            </a:r>
            <a:r>
              <a:rPr lang="fa-IR" sz="2400" b="1" smtClean="0"/>
              <a:t> : میانگیری حرکت دال پایه</a:t>
            </a:r>
          </a:p>
          <a:p>
            <a:pPr algn="r" rtl="1"/>
            <a:r>
              <a:rPr lang="fa-IR" sz="2400" b="1" smtClean="0"/>
              <a:t>به علت تفاوت پی بتنی با خاک و سختی زیاد پی نسبت به خاک میتوانیم بگوییم یک جسم نسبتا صلب روی آن قرار گرفته است.هنگامی که یک موج زلزله از اعماق زمین بالا می آید و به زیر فنداسیون می رسد به علت تفاوت این سختی رفتار موج عوض می شود.</a:t>
            </a:r>
          </a:p>
          <a:p>
            <a:pPr algn="r" rtl="1"/>
            <a:r>
              <a:rPr lang="fa-IR" sz="2400" b="1" smtClean="0"/>
              <a:t>خاک یک محیط منعطف است و در این حین نقاط مختلف آن با اختلاف زمانی ارتعاش می کنند، اما فنداسیون صلب است و عملا نمیتواند نقاط مختلف آن با زمان های مختلف ارتعاش کند. به همین علت یک اختلاف رفتاری بین این دو اتفاق می افتند.</a:t>
            </a:r>
          </a:p>
          <a:p>
            <a:pPr algn="r" rtl="1"/>
            <a:r>
              <a:rPr lang="fa-IR" sz="2400" b="1" smtClean="0"/>
              <a:t>به عبارتی میتوان گفت که پی میانگینی از حرکات خاک را تجربه خواهد کرد.</a:t>
            </a:r>
          </a:p>
          <a:p>
            <a:pPr algn="r" rtl="1"/>
            <a:endParaRPr lang="fa-IR" sz="2400" b="1" smtClean="0"/>
          </a:p>
        </p:txBody>
      </p:sp>
    </p:spTree>
    <p:extLst>
      <p:ext uri="{BB962C8B-B14F-4D97-AF65-F5344CB8AC3E}">
        <p14:creationId xmlns:p14="http://schemas.microsoft.com/office/powerpoint/2010/main" val="36823296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2" grpId="0"/>
      <p:bldP spid="12" grpId="0" animBg="1"/>
      <p:bldP spid="16" grpId="0" animBg="1"/>
      <p:bldP spid="13" grpId="0" animBg="1"/>
      <p:bldP spid="15"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32" name="TextBox 31"/>
          <p:cNvSpPr txBox="1"/>
          <p:nvPr/>
        </p:nvSpPr>
        <p:spPr>
          <a:xfrm>
            <a:off x="8702510" y="2518321"/>
            <a:ext cx="5165890" cy="400110"/>
          </a:xfrm>
          <a:prstGeom prst="rect">
            <a:avLst/>
          </a:prstGeom>
          <a:noFill/>
        </p:spPr>
        <p:txBody>
          <a:bodyPr wrap="square" rtlCol="1">
            <a:spAutoFit/>
          </a:bodyPr>
          <a:lstStyle/>
          <a:p>
            <a:pPr algn="r"/>
            <a:endParaRPr lang="fa-IR" sz="2000" dirty="0">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9160625" y="1567997"/>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روش های درنظر گیری اندرکنش خاک سازه</a:t>
            </a:r>
            <a:endParaRPr lang="fa-IR" sz="2400">
              <a:solidFill>
                <a:schemeClr val="tx1">
                  <a:lumMod val="95000"/>
                  <a:lumOff val="5000"/>
                </a:schemeClr>
              </a:solidFill>
              <a:cs typeface="B Nazanin" panose="00000400000000000000" pitchFamily="2" charset="-78"/>
            </a:endParaRPr>
          </a:p>
        </p:txBody>
      </p:sp>
      <p:sp>
        <p:nvSpPr>
          <p:cNvPr id="16" name="Rounded Rectangle 15"/>
          <p:cNvSpPr/>
          <p:nvPr/>
        </p:nvSpPr>
        <p:spPr>
          <a:xfrm>
            <a:off x="9160625" y="2414086"/>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a:solidFill>
                  <a:schemeClr val="tx1">
                    <a:lumMod val="95000"/>
                    <a:lumOff val="5000"/>
                  </a:schemeClr>
                </a:solidFill>
                <a:cs typeface="B Nazanin" panose="00000400000000000000" pitchFamily="2" charset="-78"/>
              </a:rPr>
              <a:t>2)روش زیر سازه</a:t>
            </a:r>
          </a:p>
        </p:txBody>
      </p:sp>
      <p:sp>
        <p:nvSpPr>
          <p:cNvPr id="4" name="Slide Number Placeholder 3"/>
          <p:cNvSpPr>
            <a:spLocks noGrp="1"/>
          </p:cNvSpPr>
          <p:nvPr>
            <p:ph type="sldNum" sz="quarter" idx="12"/>
          </p:nvPr>
        </p:nvSpPr>
        <p:spPr/>
        <p:txBody>
          <a:bodyPr/>
          <a:lstStyle/>
          <a:p>
            <a:fld id="{09D84461-DD0A-440A-AEC5-A4A968A8725A}" type="slidenum">
              <a:rPr lang="en-US" smtClean="0"/>
              <a:t>28</a:t>
            </a:fld>
            <a:endParaRPr lang="en-US" dirty="0"/>
          </a:p>
        </p:txBody>
      </p:sp>
      <p:sp>
        <p:nvSpPr>
          <p:cNvPr id="13" name="Rounded Rectangle 12"/>
          <p:cNvSpPr/>
          <p:nvPr/>
        </p:nvSpPr>
        <p:spPr>
          <a:xfrm>
            <a:off x="9160624" y="3180473"/>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a:solidFill>
                  <a:schemeClr val="tx1"/>
                </a:solidFill>
              </a:rPr>
              <a:t>حرکت میدان آزاد</a:t>
            </a:r>
            <a:r>
              <a:rPr lang="en-US" sz="2400">
                <a:solidFill>
                  <a:schemeClr val="tx1"/>
                </a:solidFill>
              </a:rPr>
              <a:t>Free Field motion      </a:t>
            </a:r>
            <a:endParaRPr lang="fa-IR" sz="2400">
              <a:solidFill>
                <a:schemeClr val="tx1"/>
              </a:solidFill>
            </a:endParaRPr>
          </a:p>
        </p:txBody>
      </p:sp>
      <p:grpSp>
        <p:nvGrpSpPr>
          <p:cNvPr id="90" name="Group 89"/>
          <p:cNvGrpSpPr/>
          <p:nvPr/>
        </p:nvGrpSpPr>
        <p:grpSpPr>
          <a:xfrm>
            <a:off x="1393869" y="4079466"/>
            <a:ext cx="12413846" cy="2825882"/>
            <a:chOff x="1393869" y="4079466"/>
            <a:chExt cx="12413846" cy="2825882"/>
          </a:xfrm>
        </p:grpSpPr>
        <p:sp>
          <p:nvSpPr>
            <p:cNvPr id="24" name="Rectangle 23"/>
            <p:cNvSpPr/>
            <p:nvPr/>
          </p:nvSpPr>
          <p:spPr>
            <a:xfrm>
              <a:off x="1393869" y="4079466"/>
              <a:ext cx="12413846" cy="830997"/>
            </a:xfrm>
            <a:prstGeom prst="rect">
              <a:avLst/>
            </a:prstGeom>
          </p:spPr>
          <p:txBody>
            <a:bodyPr wrap="square">
              <a:spAutoFit/>
            </a:bodyPr>
            <a:lstStyle/>
            <a:p>
              <a:pPr algn="r" rtl="1"/>
              <a:r>
                <a:rPr lang="en-US" sz="2400" b="1"/>
                <a:t>wave </a:t>
              </a:r>
              <a:r>
                <a:rPr lang="en-US" sz="2400" b="1" smtClean="0"/>
                <a:t>scattering</a:t>
              </a:r>
              <a:r>
                <a:rPr lang="fa-IR" sz="2400" b="1"/>
                <a:t> </a:t>
              </a:r>
              <a:r>
                <a:rPr lang="fa-IR" sz="2400" b="1" smtClean="0"/>
                <a:t>: پراکندگی امواج</a:t>
              </a:r>
            </a:p>
            <a:p>
              <a:pPr algn="r" rtl="1"/>
              <a:endParaRPr lang="fa-IR" sz="2400" b="1" smtClean="0"/>
            </a:p>
          </p:txBody>
        </p:sp>
        <p:grpSp>
          <p:nvGrpSpPr>
            <p:cNvPr id="48" name="Group 47"/>
            <p:cNvGrpSpPr/>
            <p:nvPr/>
          </p:nvGrpSpPr>
          <p:grpSpPr>
            <a:xfrm>
              <a:off x="5498783" y="4724990"/>
              <a:ext cx="6048425" cy="2180358"/>
              <a:chOff x="1692868" y="4715994"/>
              <a:chExt cx="5138719" cy="1677405"/>
            </a:xfrm>
          </p:grpSpPr>
          <p:sp>
            <p:nvSpPr>
              <p:cNvPr id="46" name="Freeform 45"/>
              <p:cNvSpPr/>
              <p:nvPr/>
            </p:nvSpPr>
            <p:spPr>
              <a:xfrm>
                <a:off x="4716409" y="5239658"/>
                <a:ext cx="2115178" cy="1126800"/>
              </a:xfrm>
              <a:custGeom>
                <a:avLst/>
                <a:gdLst>
                  <a:gd name="connsiteX0" fmla="*/ 3452 w 2115178"/>
                  <a:gd name="connsiteY0" fmla="*/ 0 h 1126800"/>
                  <a:gd name="connsiteX1" fmla="*/ 2111727 w 2115178"/>
                  <a:gd name="connsiteY1" fmla="*/ 0 h 1126800"/>
                  <a:gd name="connsiteX2" fmla="*/ 2115178 w 2115178"/>
                  <a:gd name="connsiteY2" fmla="*/ 68400 h 1126800"/>
                  <a:gd name="connsiteX3" fmla="*/ 1057589 w 2115178"/>
                  <a:gd name="connsiteY3" fmla="*/ 1126800 h 1126800"/>
                  <a:gd name="connsiteX4" fmla="*/ 0 w 2115178"/>
                  <a:gd name="connsiteY4" fmla="*/ 68400 h 112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178" h="1126800">
                    <a:moveTo>
                      <a:pt x="3452" y="0"/>
                    </a:moveTo>
                    <a:lnTo>
                      <a:pt x="2111727" y="0"/>
                    </a:lnTo>
                    <a:lnTo>
                      <a:pt x="2115178" y="68400"/>
                    </a:lnTo>
                    <a:cubicBezTo>
                      <a:pt x="2115178" y="652938"/>
                      <a:pt x="1641679" y="1126800"/>
                      <a:pt x="1057589" y="1126800"/>
                    </a:cubicBezTo>
                    <a:cubicBezTo>
                      <a:pt x="473499" y="1126800"/>
                      <a:pt x="0" y="652938"/>
                      <a:pt x="0" y="68400"/>
                    </a:cubicBezTo>
                    <a:close/>
                  </a:path>
                </a:pathLst>
              </a:cu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39" name="Group 38"/>
              <p:cNvGrpSpPr/>
              <p:nvPr/>
            </p:nvGrpSpPr>
            <p:grpSpPr>
              <a:xfrm>
                <a:off x="1727200" y="4715994"/>
                <a:ext cx="5072743" cy="1172110"/>
                <a:chOff x="1727200" y="4715994"/>
                <a:chExt cx="5072743" cy="1172110"/>
              </a:xfrm>
            </p:grpSpPr>
            <p:sp>
              <p:nvSpPr>
                <p:cNvPr id="37" name="Rectangle 36"/>
                <p:cNvSpPr/>
                <p:nvPr/>
              </p:nvSpPr>
              <p:spPr>
                <a:xfrm>
                  <a:off x="5323114" y="5053916"/>
                  <a:ext cx="968829" cy="193496"/>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fa-IR"/>
                </a:p>
              </p:txBody>
            </p:sp>
            <p:cxnSp>
              <p:nvCxnSpPr>
                <p:cNvPr id="3" name="Straight Connector 2"/>
                <p:cNvCxnSpPr/>
                <p:nvPr/>
              </p:nvCxnSpPr>
              <p:spPr>
                <a:xfrm>
                  <a:off x="1727200" y="5239658"/>
                  <a:ext cx="2046514"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7" name="Straight Connector 16"/>
                <p:cNvCxnSpPr/>
                <p:nvPr/>
              </p:nvCxnSpPr>
              <p:spPr>
                <a:xfrm>
                  <a:off x="4753429" y="5239658"/>
                  <a:ext cx="2046514"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Straight Arrow Connector 7"/>
                <p:cNvCxnSpPr/>
                <p:nvPr/>
              </p:nvCxnSpPr>
              <p:spPr>
                <a:xfrm flipV="1">
                  <a:off x="2246086" y="5318423"/>
                  <a:ext cx="515257" cy="56968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0" name="Straight Arrow Connector 19"/>
                <p:cNvCxnSpPr/>
                <p:nvPr/>
              </p:nvCxnSpPr>
              <p:spPr>
                <a:xfrm>
                  <a:off x="2930674" y="5318423"/>
                  <a:ext cx="369413" cy="56968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0" name="Straight Arrow Connector 29"/>
                <p:cNvCxnSpPr/>
                <p:nvPr/>
              </p:nvCxnSpPr>
              <p:spPr>
                <a:xfrm flipV="1">
                  <a:off x="5323114" y="5384872"/>
                  <a:ext cx="322943" cy="44512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1" name="Straight Arrow Connector 30"/>
                <p:cNvCxnSpPr/>
                <p:nvPr/>
              </p:nvCxnSpPr>
              <p:spPr>
                <a:xfrm>
                  <a:off x="5943600" y="5336745"/>
                  <a:ext cx="297543" cy="49325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4" name="Straight Arrow Connector 33"/>
                <p:cNvCxnSpPr/>
                <p:nvPr/>
              </p:nvCxnSpPr>
              <p:spPr>
                <a:xfrm flipV="1">
                  <a:off x="5769429" y="4715994"/>
                  <a:ext cx="315685" cy="466163"/>
                </a:xfrm>
                <a:prstGeom prst="straightConnector1">
                  <a:avLst/>
                </a:prstGeom>
                <a:ln>
                  <a:solidFill>
                    <a:schemeClr val="tx2">
                      <a:lumMod val="50000"/>
                      <a:lumOff val="50000"/>
                    </a:schemeClr>
                  </a:solidFill>
                  <a:tailEnd type="triangle"/>
                </a:ln>
              </p:spPr>
              <p:style>
                <a:lnRef idx="3">
                  <a:schemeClr val="accent4"/>
                </a:lnRef>
                <a:fillRef idx="0">
                  <a:schemeClr val="accent4"/>
                </a:fillRef>
                <a:effectRef idx="2">
                  <a:schemeClr val="accent4"/>
                </a:effectRef>
                <a:fontRef idx="minor">
                  <a:schemeClr val="tx1"/>
                </a:fontRef>
              </p:style>
            </p:cxnSp>
          </p:grpSp>
          <p:sp>
            <p:nvSpPr>
              <p:cNvPr id="47" name="Freeform 46"/>
              <p:cNvSpPr/>
              <p:nvPr/>
            </p:nvSpPr>
            <p:spPr>
              <a:xfrm>
                <a:off x="1692868" y="5266599"/>
                <a:ext cx="2115178" cy="1126800"/>
              </a:xfrm>
              <a:custGeom>
                <a:avLst/>
                <a:gdLst>
                  <a:gd name="connsiteX0" fmla="*/ 3452 w 2115178"/>
                  <a:gd name="connsiteY0" fmla="*/ 0 h 1126800"/>
                  <a:gd name="connsiteX1" fmla="*/ 2111727 w 2115178"/>
                  <a:gd name="connsiteY1" fmla="*/ 0 h 1126800"/>
                  <a:gd name="connsiteX2" fmla="*/ 2115178 w 2115178"/>
                  <a:gd name="connsiteY2" fmla="*/ 68400 h 1126800"/>
                  <a:gd name="connsiteX3" fmla="*/ 1057589 w 2115178"/>
                  <a:gd name="connsiteY3" fmla="*/ 1126800 h 1126800"/>
                  <a:gd name="connsiteX4" fmla="*/ 0 w 2115178"/>
                  <a:gd name="connsiteY4" fmla="*/ 68400 h 112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178" h="1126800">
                    <a:moveTo>
                      <a:pt x="3452" y="0"/>
                    </a:moveTo>
                    <a:lnTo>
                      <a:pt x="2111727" y="0"/>
                    </a:lnTo>
                    <a:lnTo>
                      <a:pt x="2115178" y="68400"/>
                    </a:lnTo>
                    <a:cubicBezTo>
                      <a:pt x="2115178" y="652938"/>
                      <a:pt x="1641679" y="1126800"/>
                      <a:pt x="1057589" y="1126800"/>
                    </a:cubicBezTo>
                    <a:cubicBezTo>
                      <a:pt x="473499" y="1126800"/>
                      <a:pt x="0" y="652938"/>
                      <a:pt x="0" y="68400"/>
                    </a:cubicBezTo>
                    <a:close/>
                  </a:path>
                </a:pathLst>
              </a:cu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grpSp>
        <p:nvGrpSpPr>
          <p:cNvPr id="89" name="Group 88"/>
          <p:cNvGrpSpPr/>
          <p:nvPr/>
        </p:nvGrpSpPr>
        <p:grpSpPr>
          <a:xfrm>
            <a:off x="1292764" y="327674"/>
            <a:ext cx="7230232" cy="5092145"/>
            <a:chOff x="1292764" y="327674"/>
            <a:chExt cx="7230232" cy="5092145"/>
          </a:xfrm>
        </p:grpSpPr>
        <p:sp>
          <p:nvSpPr>
            <p:cNvPr id="14" name="Rectangle 13"/>
            <p:cNvSpPr/>
            <p:nvPr/>
          </p:nvSpPr>
          <p:spPr>
            <a:xfrm>
              <a:off x="1886857" y="327674"/>
              <a:ext cx="6636139" cy="4278094"/>
            </a:xfrm>
            <a:prstGeom prst="rect">
              <a:avLst/>
            </a:prstGeom>
          </p:spPr>
          <p:txBody>
            <a:bodyPr wrap="square">
              <a:spAutoFit/>
            </a:bodyPr>
            <a:lstStyle/>
            <a:p>
              <a:pPr algn="r" rtl="1"/>
              <a:r>
                <a:rPr lang="en-US" sz="2400" b="1" smtClean="0"/>
                <a:t>embedment effects</a:t>
              </a:r>
              <a:r>
                <a:rPr lang="fa-IR" sz="2400" b="1" smtClean="0"/>
                <a:t> : اثر مدفون شدگی</a:t>
              </a:r>
            </a:p>
            <a:p>
              <a:pPr algn="r" rtl="1"/>
              <a:r>
                <a:rPr lang="fa-IR" sz="2400" b="1" smtClean="0"/>
                <a:t>هرچه عمق مدفون شدگی پی در خاک بیشتر باشد انرژی کمتری از زلزله به سازه و پی میرسد و پی تغییر مکان کمتری را تجربه میکند.</a:t>
              </a:r>
            </a:p>
            <a:p>
              <a:pPr algn="r" rtl="1"/>
              <a:r>
                <a:rPr lang="fa-IR" sz="2400" b="1" smtClean="0"/>
                <a:t>به عنوان مثال اگر یک سازه داشته باشیم که دیوار حائل و یا دیوار برشی داشته باشد. نقطه پایین آن با یک دامنه ارتعاش میکند و نقطه بالاتر از آن با دامنه بیشتر.</a:t>
              </a:r>
              <a:endParaRPr lang="fa-IR" sz="2400" b="1"/>
            </a:p>
            <a:p>
              <a:pPr algn="r" rtl="1"/>
              <a:endParaRPr lang="fa-IR" sz="2400" b="1" smtClean="0"/>
            </a:p>
            <a:p>
              <a:pPr algn="r" rtl="1"/>
              <a:endParaRPr lang="fa-IR" sz="2400" b="1"/>
            </a:p>
            <a:p>
              <a:pPr algn="r" rtl="1"/>
              <a:endParaRPr lang="fa-IR" sz="2400" b="1" smtClean="0"/>
            </a:p>
            <a:p>
              <a:pPr algn="r" rtl="1"/>
              <a:endParaRPr lang="fa-IR" sz="3200" b="1" smtClean="0"/>
            </a:p>
          </p:txBody>
        </p:sp>
        <p:grpSp>
          <p:nvGrpSpPr>
            <p:cNvPr id="88" name="Group 87"/>
            <p:cNvGrpSpPr/>
            <p:nvPr/>
          </p:nvGrpSpPr>
          <p:grpSpPr>
            <a:xfrm>
              <a:off x="1292764" y="3299695"/>
              <a:ext cx="3491907" cy="2120124"/>
              <a:chOff x="1769754" y="5420256"/>
              <a:chExt cx="2816759" cy="1600749"/>
            </a:xfrm>
          </p:grpSpPr>
          <p:grpSp>
            <p:nvGrpSpPr>
              <p:cNvPr id="85" name="Group 84"/>
              <p:cNvGrpSpPr/>
              <p:nvPr/>
            </p:nvGrpSpPr>
            <p:grpSpPr>
              <a:xfrm>
                <a:off x="1769754" y="5420256"/>
                <a:ext cx="2816759" cy="1600749"/>
                <a:chOff x="1769754" y="5579910"/>
                <a:chExt cx="2816759" cy="1600749"/>
              </a:xfrm>
            </p:grpSpPr>
            <p:cxnSp>
              <p:nvCxnSpPr>
                <p:cNvPr id="54" name="Straight Connector 53"/>
                <p:cNvCxnSpPr/>
                <p:nvPr/>
              </p:nvCxnSpPr>
              <p:spPr>
                <a:xfrm>
                  <a:off x="1804087" y="5579910"/>
                  <a:ext cx="1026199" cy="26941"/>
                </a:xfrm>
                <a:prstGeom prst="line">
                  <a:avLst/>
                </a:prstGeom>
              </p:spPr>
              <p:style>
                <a:lnRef idx="3">
                  <a:schemeClr val="accent5"/>
                </a:lnRef>
                <a:fillRef idx="0">
                  <a:schemeClr val="accent5"/>
                </a:fillRef>
                <a:effectRef idx="2">
                  <a:schemeClr val="accent5"/>
                </a:effectRef>
                <a:fontRef idx="minor">
                  <a:schemeClr val="tx1"/>
                </a:fontRef>
              </p:style>
            </p:cxnSp>
            <p:sp>
              <p:nvSpPr>
                <p:cNvPr id="52" name="Freeform 51"/>
                <p:cNvSpPr/>
                <p:nvPr/>
              </p:nvSpPr>
              <p:spPr>
                <a:xfrm>
                  <a:off x="1769754" y="5606851"/>
                  <a:ext cx="2816759" cy="1573808"/>
                </a:xfrm>
                <a:custGeom>
                  <a:avLst/>
                  <a:gdLst>
                    <a:gd name="connsiteX0" fmla="*/ 3452 w 2115178"/>
                    <a:gd name="connsiteY0" fmla="*/ 0 h 1126800"/>
                    <a:gd name="connsiteX1" fmla="*/ 2111727 w 2115178"/>
                    <a:gd name="connsiteY1" fmla="*/ 0 h 1126800"/>
                    <a:gd name="connsiteX2" fmla="*/ 2115178 w 2115178"/>
                    <a:gd name="connsiteY2" fmla="*/ 68400 h 1126800"/>
                    <a:gd name="connsiteX3" fmla="*/ 1057589 w 2115178"/>
                    <a:gd name="connsiteY3" fmla="*/ 1126800 h 1126800"/>
                    <a:gd name="connsiteX4" fmla="*/ 0 w 2115178"/>
                    <a:gd name="connsiteY4" fmla="*/ 68400 h 112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178" h="1126800">
                      <a:moveTo>
                        <a:pt x="3452" y="0"/>
                      </a:moveTo>
                      <a:lnTo>
                        <a:pt x="2111727" y="0"/>
                      </a:lnTo>
                      <a:lnTo>
                        <a:pt x="2115178" y="68400"/>
                      </a:lnTo>
                      <a:cubicBezTo>
                        <a:pt x="2115178" y="652938"/>
                        <a:pt x="1641679" y="1126800"/>
                        <a:pt x="1057589" y="1126800"/>
                      </a:cubicBezTo>
                      <a:cubicBezTo>
                        <a:pt x="473499" y="1126800"/>
                        <a:pt x="0" y="652938"/>
                        <a:pt x="0" y="68400"/>
                      </a:cubicBezTo>
                      <a:close/>
                    </a:path>
                  </a:pathLst>
                </a:cu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64" name="Straight Connector 63"/>
                <p:cNvCxnSpPr/>
                <p:nvPr/>
              </p:nvCxnSpPr>
              <p:spPr>
                <a:xfrm>
                  <a:off x="3715074" y="5593380"/>
                  <a:ext cx="871439" cy="23683"/>
                </a:xfrm>
                <a:prstGeom prst="line">
                  <a:avLst/>
                </a:prstGeom>
              </p:spPr>
              <p:style>
                <a:lnRef idx="3">
                  <a:schemeClr val="accent5"/>
                </a:lnRef>
                <a:fillRef idx="0">
                  <a:schemeClr val="accent5"/>
                </a:fillRef>
                <a:effectRef idx="2">
                  <a:schemeClr val="accent5"/>
                </a:effectRef>
                <a:fontRef idx="minor">
                  <a:schemeClr val="tx1"/>
                </a:fontRef>
              </p:style>
            </p:cxnSp>
            <p:sp>
              <p:nvSpPr>
                <p:cNvPr id="75" name="Flowchart: Data 74"/>
                <p:cNvSpPr/>
                <p:nvPr/>
              </p:nvSpPr>
              <p:spPr>
                <a:xfrm>
                  <a:off x="2626502" y="5609553"/>
                  <a:ext cx="1088572" cy="1006670"/>
                </a:xfrm>
                <a:prstGeom prst="flowChartInputOutpu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
            <p:nvSpPr>
              <p:cNvPr id="77" name="Rectangle 76"/>
              <p:cNvSpPr/>
              <p:nvPr/>
            </p:nvSpPr>
            <p:spPr>
              <a:xfrm>
                <a:off x="2540006" y="5471923"/>
                <a:ext cx="884788" cy="972000"/>
              </a:xfrm>
              <a:prstGeom prst="rect">
                <a:avLst/>
              </a:prstGeom>
              <a:noFill/>
              <a:ln>
                <a:solidFill>
                  <a:schemeClr val="tx2">
                    <a:lumMod val="50000"/>
                    <a:lumOff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t>ظ</a:t>
                </a:r>
                <a:endParaRPr lang="fa-IR"/>
              </a:p>
            </p:txBody>
          </p:sp>
        </p:grpSp>
      </p:grpSp>
    </p:spTree>
    <p:extLst>
      <p:ext uri="{BB962C8B-B14F-4D97-AF65-F5344CB8AC3E}">
        <p14:creationId xmlns:p14="http://schemas.microsoft.com/office/powerpoint/2010/main" val="8370740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par>
                          <p:cTn id="17" fill="hold">
                            <p:stCondLst>
                              <p:cond delay="500"/>
                            </p:stCondLst>
                            <p:childTnLst>
                              <p:par>
                                <p:cTn id="18" presetID="6" presetClass="entr" presetSubtype="32" fill="hold"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circle(out)">
                                      <p:cBhvr>
                                        <p:cTn id="20" dur="125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circle(in)">
                                      <p:cBhvr>
                                        <p:cTn id="25"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16"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32" name="TextBox 31"/>
          <p:cNvSpPr txBox="1"/>
          <p:nvPr/>
        </p:nvSpPr>
        <p:spPr>
          <a:xfrm>
            <a:off x="8702510" y="2518321"/>
            <a:ext cx="5165890" cy="400110"/>
          </a:xfrm>
          <a:prstGeom prst="rect">
            <a:avLst/>
          </a:prstGeom>
          <a:noFill/>
        </p:spPr>
        <p:txBody>
          <a:bodyPr wrap="square" rtlCol="1">
            <a:spAutoFit/>
          </a:bodyPr>
          <a:lstStyle/>
          <a:p>
            <a:pPr algn="r"/>
            <a:endParaRPr lang="fa-IR" sz="2000" dirty="0">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9160625" y="1567997"/>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روش های درنظر گیری اندرکنش خاک سازه</a:t>
            </a:r>
            <a:endParaRPr lang="fa-IR" sz="2400">
              <a:solidFill>
                <a:schemeClr val="tx1">
                  <a:lumMod val="95000"/>
                  <a:lumOff val="5000"/>
                </a:schemeClr>
              </a:solidFill>
              <a:cs typeface="B Nazanin" panose="00000400000000000000" pitchFamily="2" charset="-78"/>
            </a:endParaRPr>
          </a:p>
        </p:txBody>
      </p:sp>
      <p:sp>
        <p:nvSpPr>
          <p:cNvPr id="16" name="Rounded Rectangle 15"/>
          <p:cNvSpPr/>
          <p:nvPr/>
        </p:nvSpPr>
        <p:spPr>
          <a:xfrm>
            <a:off x="9160625" y="2414086"/>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a:solidFill>
                  <a:schemeClr val="tx1">
                    <a:lumMod val="95000"/>
                    <a:lumOff val="5000"/>
                  </a:schemeClr>
                </a:solidFill>
                <a:cs typeface="B Nazanin" panose="00000400000000000000" pitchFamily="2" charset="-78"/>
              </a:rPr>
              <a:t>2)روش زیر سازه</a:t>
            </a:r>
          </a:p>
        </p:txBody>
      </p:sp>
      <p:sp>
        <p:nvSpPr>
          <p:cNvPr id="4" name="Slide Number Placeholder 3"/>
          <p:cNvSpPr>
            <a:spLocks noGrp="1"/>
          </p:cNvSpPr>
          <p:nvPr>
            <p:ph type="sldNum" sz="quarter" idx="12"/>
          </p:nvPr>
        </p:nvSpPr>
        <p:spPr/>
        <p:txBody>
          <a:bodyPr/>
          <a:lstStyle/>
          <a:p>
            <a:fld id="{09D84461-DD0A-440A-AEC5-A4A968A8725A}" type="slidenum">
              <a:rPr lang="en-US" smtClean="0"/>
              <a:t>29</a:t>
            </a:fld>
            <a:endParaRPr lang="en-US" dirty="0"/>
          </a:p>
        </p:txBody>
      </p:sp>
      <p:sp>
        <p:nvSpPr>
          <p:cNvPr id="13" name="Rounded Rectangle 12"/>
          <p:cNvSpPr/>
          <p:nvPr/>
        </p:nvSpPr>
        <p:spPr>
          <a:xfrm>
            <a:off x="9160624" y="3180473"/>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a:solidFill>
                  <a:schemeClr val="tx1"/>
                </a:solidFill>
              </a:rPr>
              <a:t>حرکت میدان آزاد</a:t>
            </a:r>
            <a:r>
              <a:rPr lang="en-US" sz="2400">
                <a:solidFill>
                  <a:schemeClr val="tx1"/>
                </a:solidFill>
              </a:rPr>
              <a:t>Free Field motion      </a:t>
            </a:r>
            <a:endParaRPr lang="fa-IR" sz="2400">
              <a:solidFill>
                <a:schemeClr val="tx1"/>
              </a:solidFill>
            </a:endParaRPr>
          </a:p>
        </p:txBody>
      </p:sp>
      <p:grpSp>
        <p:nvGrpSpPr>
          <p:cNvPr id="2" name="Group 1"/>
          <p:cNvGrpSpPr/>
          <p:nvPr/>
        </p:nvGrpSpPr>
        <p:grpSpPr>
          <a:xfrm>
            <a:off x="1103087" y="327674"/>
            <a:ext cx="7419910" cy="6037718"/>
            <a:chOff x="1103087" y="327674"/>
            <a:chExt cx="7419910" cy="6037718"/>
          </a:xfrm>
        </p:grpSpPr>
        <p:sp>
          <p:nvSpPr>
            <p:cNvPr id="14" name="Rectangle 13"/>
            <p:cNvSpPr/>
            <p:nvPr/>
          </p:nvSpPr>
          <p:spPr>
            <a:xfrm>
              <a:off x="1103087" y="327674"/>
              <a:ext cx="7419910" cy="3539430"/>
            </a:xfrm>
            <a:prstGeom prst="rect">
              <a:avLst/>
            </a:prstGeom>
          </p:spPr>
          <p:txBody>
            <a:bodyPr wrap="square">
              <a:spAutoFit/>
            </a:bodyPr>
            <a:lstStyle/>
            <a:p>
              <a:pPr algn="r" rtl="1"/>
              <a:r>
                <a:rPr lang="fa-IR" sz="2400" b="1" smtClean="0"/>
                <a:t>غیر همبسته بودن امواج:</a:t>
              </a:r>
            </a:p>
            <a:p>
              <a:pPr algn="r" rtl="1"/>
              <a:endParaRPr lang="fa-IR" sz="2400" b="1" smtClean="0"/>
            </a:p>
            <a:p>
              <a:pPr algn="r" rtl="1"/>
              <a:r>
                <a:rPr lang="fa-IR" sz="2400" b="1" smtClean="0"/>
                <a:t>باعث ایجاد تغییر شکل های متفاوت و درنتیجه دوران و یا پیچش خواهد شد.</a:t>
              </a:r>
              <a:endParaRPr lang="fa-IR" sz="2400" b="1"/>
            </a:p>
            <a:p>
              <a:pPr algn="r" rtl="1"/>
              <a:endParaRPr lang="fa-IR" sz="2400" b="1"/>
            </a:p>
            <a:p>
              <a:pPr algn="r" rtl="1"/>
              <a:endParaRPr lang="fa-IR" sz="2400" b="1" smtClean="0"/>
            </a:p>
            <a:p>
              <a:pPr algn="r" rtl="1"/>
              <a:endParaRPr lang="fa-IR" sz="2400" b="1"/>
            </a:p>
            <a:p>
              <a:pPr algn="r" rtl="1"/>
              <a:endParaRPr lang="fa-IR" sz="2400" b="1" i="1" smtClean="0"/>
            </a:p>
            <a:p>
              <a:pPr algn="r" rtl="1"/>
              <a:endParaRPr lang="fa-IR" sz="3200" b="1" smtClean="0"/>
            </a:p>
          </p:txBody>
        </p:sp>
        <p:sp>
          <p:nvSpPr>
            <p:cNvPr id="42" name="Rectangle 41"/>
            <p:cNvSpPr/>
            <p:nvPr/>
          </p:nvSpPr>
          <p:spPr>
            <a:xfrm>
              <a:off x="5225143" y="3299695"/>
              <a:ext cx="2044872" cy="222908"/>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fa-IR"/>
            </a:p>
          </p:txBody>
        </p:sp>
        <p:sp>
          <p:nvSpPr>
            <p:cNvPr id="38" name="Freeform 37"/>
            <p:cNvSpPr/>
            <p:nvPr/>
          </p:nvSpPr>
          <p:spPr>
            <a:xfrm>
              <a:off x="2167265" y="3529675"/>
              <a:ext cx="6075322" cy="2828645"/>
            </a:xfrm>
            <a:custGeom>
              <a:avLst/>
              <a:gdLst>
                <a:gd name="connsiteX0" fmla="*/ 3452 w 2115178"/>
                <a:gd name="connsiteY0" fmla="*/ 0 h 1126800"/>
                <a:gd name="connsiteX1" fmla="*/ 2111727 w 2115178"/>
                <a:gd name="connsiteY1" fmla="*/ 0 h 1126800"/>
                <a:gd name="connsiteX2" fmla="*/ 2115178 w 2115178"/>
                <a:gd name="connsiteY2" fmla="*/ 68400 h 1126800"/>
                <a:gd name="connsiteX3" fmla="*/ 1057589 w 2115178"/>
                <a:gd name="connsiteY3" fmla="*/ 1126800 h 1126800"/>
                <a:gd name="connsiteX4" fmla="*/ 0 w 2115178"/>
                <a:gd name="connsiteY4" fmla="*/ 68400 h 112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178" h="1126800">
                  <a:moveTo>
                    <a:pt x="3452" y="0"/>
                  </a:moveTo>
                  <a:lnTo>
                    <a:pt x="2111727" y="0"/>
                  </a:lnTo>
                  <a:lnTo>
                    <a:pt x="2115178" y="68400"/>
                  </a:lnTo>
                  <a:cubicBezTo>
                    <a:pt x="2115178" y="652938"/>
                    <a:pt x="1641679" y="1126800"/>
                    <a:pt x="1057589" y="1126800"/>
                  </a:cubicBezTo>
                  <a:cubicBezTo>
                    <a:pt x="473499" y="1126800"/>
                    <a:pt x="0" y="652938"/>
                    <a:pt x="0" y="68400"/>
                  </a:cubicBezTo>
                  <a:close/>
                </a:path>
              </a:pathLst>
            </a:cu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44" name="Straight Connector 43"/>
            <p:cNvCxnSpPr/>
            <p:nvPr/>
          </p:nvCxnSpPr>
          <p:spPr>
            <a:xfrm>
              <a:off x="2273594" y="3529675"/>
              <a:ext cx="5878103" cy="0"/>
            </a:xfrm>
            <a:prstGeom prst="line">
              <a:avLst/>
            </a:prstGeom>
          </p:spPr>
          <p:style>
            <a:lnRef idx="3">
              <a:schemeClr val="accent5"/>
            </a:lnRef>
            <a:fillRef idx="0">
              <a:schemeClr val="accent5"/>
            </a:fillRef>
            <a:effectRef idx="2">
              <a:schemeClr val="accent5"/>
            </a:effectRef>
            <a:fontRef idx="minor">
              <a:schemeClr val="tx1"/>
            </a:fontRef>
          </p:style>
        </p:cxnSp>
        <p:grpSp>
          <p:nvGrpSpPr>
            <p:cNvPr id="9" name="Group 8"/>
            <p:cNvGrpSpPr/>
            <p:nvPr/>
          </p:nvGrpSpPr>
          <p:grpSpPr>
            <a:xfrm>
              <a:off x="2917933" y="4085307"/>
              <a:ext cx="2286993" cy="2280085"/>
              <a:chOff x="3330036" y="4404970"/>
              <a:chExt cx="1800000" cy="1800000"/>
            </a:xfrm>
          </p:grpSpPr>
          <p:sp>
            <p:nvSpPr>
              <p:cNvPr id="5" name="Donut 4"/>
              <p:cNvSpPr/>
              <p:nvPr/>
            </p:nvSpPr>
            <p:spPr>
              <a:xfrm>
                <a:off x="3952562" y="5015818"/>
                <a:ext cx="540000" cy="540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nvGrpSpPr>
              <p:cNvPr id="7" name="Group 6"/>
              <p:cNvGrpSpPr/>
              <p:nvPr/>
            </p:nvGrpSpPr>
            <p:grpSpPr>
              <a:xfrm>
                <a:off x="3330036" y="4404970"/>
                <a:ext cx="1800000" cy="1800000"/>
                <a:chOff x="3330036" y="4404970"/>
                <a:chExt cx="1800000" cy="1800000"/>
              </a:xfrm>
            </p:grpSpPr>
            <p:sp>
              <p:nvSpPr>
                <p:cNvPr id="55" name="Donut 54"/>
                <p:cNvSpPr/>
                <p:nvPr/>
              </p:nvSpPr>
              <p:spPr>
                <a:xfrm>
                  <a:off x="3679646" y="4757416"/>
                  <a:ext cx="1080000" cy="1080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56" name="Donut 55"/>
                <p:cNvSpPr/>
                <p:nvPr/>
              </p:nvSpPr>
              <p:spPr>
                <a:xfrm>
                  <a:off x="3510036" y="4584970"/>
                  <a:ext cx="1440000" cy="1440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57" name="Donut 56"/>
                <p:cNvSpPr/>
                <p:nvPr/>
              </p:nvSpPr>
              <p:spPr>
                <a:xfrm>
                  <a:off x="3330036" y="4404970"/>
                  <a:ext cx="1800000" cy="1800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grpSp>
        <p:cxnSp>
          <p:nvCxnSpPr>
            <p:cNvPr id="15" name="Straight Arrow Connector 14"/>
            <p:cNvCxnSpPr/>
            <p:nvPr/>
          </p:nvCxnSpPr>
          <p:spPr>
            <a:xfrm flipV="1">
              <a:off x="4734327" y="3536748"/>
              <a:ext cx="587513" cy="736755"/>
            </a:xfrm>
            <a:prstGeom prst="straightConnector1">
              <a:avLst/>
            </a:prstGeom>
            <a:ln>
              <a:prstDash val="sysDash"/>
              <a:tailEnd type="triangle"/>
            </a:ln>
          </p:spPr>
          <p:style>
            <a:lnRef idx="3">
              <a:schemeClr val="accent3"/>
            </a:lnRef>
            <a:fillRef idx="0">
              <a:schemeClr val="accent3"/>
            </a:fillRef>
            <a:effectRef idx="2">
              <a:schemeClr val="accent3"/>
            </a:effectRef>
            <a:fontRef idx="minor">
              <a:schemeClr val="tx1"/>
            </a:fontRef>
          </p:style>
        </p:cxnSp>
        <p:cxnSp>
          <p:nvCxnSpPr>
            <p:cNvPr id="61" name="Straight Arrow Connector 60"/>
            <p:cNvCxnSpPr/>
            <p:nvPr/>
          </p:nvCxnSpPr>
          <p:spPr>
            <a:xfrm flipV="1">
              <a:off x="5175897" y="3536747"/>
              <a:ext cx="1962337" cy="1396643"/>
            </a:xfrm>
            <a:prstGeom prst="straightConnector1">
              <a:avLst/>
            </a:prstGeom>
            <a:ln>
              <a:prstDash val="sysDash"/>
              <a:tailEnd type="triangle"/>
            </a:ln>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3695374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par>
                          <p:cTn id="17" fill="hold">
                            <p:stCondLst>
                              <p:cond delay="500"/>
                            </p:stCondLst>
                            <p:childTnLst>
                              <p:par>
                                <p:cTn id="18" presetID="6"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16"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48590" y="310256"/>
            <a:ext cx="3927777" cy="4234120"/>
            <a:chOff x="1297406" y="2836079"/>
            <a:chExt cx="3927777" cy="4234120"/>
          </a:xfrm>
        </p:grpSpPr>
        <p:pic>
          <p:nvPicPr>
            <p:cNvPr id="10" name="Picture 9"/>
            <p:cNvPicPr>
              <a:picLocks noChangeAspect="1"/>
            </p:cNvPicPr>
            <p:nvPr/>
          </p:nvPicPr>
          <p:blipFill>
            <a:blip r:embed="rId2"/>
            <a:stretch>
              <a:fillRect/>
            </a:stretch>
          </p:blipFill>
          <p:spPr>
            <a:xfrm>
              <a:off x="1297406" y="2836079"/>
              <a:ext cx="3598210" cy="3473205"/>
            </a:xfrm>
            <a:prstGeom prst="rect">
              <a:avLst/>
            </a:prstGeom>
          </p:spPr>
        </p:pic>
        <p:sp>
          <p:nvSpPr>
            <p:cNvPr id="13" name="Rectangle 12"/>
            <p:cNvSpPr/>
            <p:nvPr/>
          </p:nvSpPr>
          <p:spPr>
            <a:xfrm>
              <a:off x="2015650" y="6608534"/>
              <a:ext cx="3209533" cy="461665"/>
            </a:xfrm>
            <a:prstGeom prst="rect">
              <a:avLst/>
            </a:prstGeom>
          </p:spPr>
          <p:txBody>
            <a:bodyPr wrap="none">
              <a:spAutoFit/>
            </a:bodyPr>
            <a:lstStyle/>
            <a:p>
              <a:r>
                <a:rPr lang="fa-IR" sz="2400" b="1" smtClean="0"/>
                <a:t>شکل2) سیستم </a:t>
              </a:r>
              <a:r>
                <a:rPr lang="fa-IR" sz="2400" b="1"/>
                <a:t>خاک - سازه</a:t>
              </a:r>
            </a:p>
          </p:txBody>
        </p:sp>
      </p:grpSp>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10444465" y="1350348"/>
            <a:ext cx="3423935" cy="628898"/>
          </a:xfrm>
          <a:prstGeom prst="roundRect">
            <a:avLst>
              <a:gd name="adj" fmla="val 25178"/>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chemeClr val="tx1">
                    <a:lumMod val="95000"/>
                    <a:lumOff val="5000"/>
                  </a:schemeClr>
                </a:solidFill>
                <a:cs typeface="B Nazanin" panose="00000400000000000000" pitchFamily="2" charset="-78"/>
              </a:rPr>
              <a:t>مفهوم اندرکنش</a:t>
            </a:r>
          </a:p>
        </p:txBody>
      </p:sp>
      <p:sp>
        <p:nvSpPr>
          <p:cNvPr id="4" name="Slide Number Placeholder 3"/>
          <p:cNvSpPr>
            <a:spLocks noGrp="1"/>
          </p:cNvSpPr>
          <p:nvPr>
            <p:ph type="sldNum" sz="quarter" idx="12"/>
          </p:nvPr>
        </p:nvSpPr>
        <p:spPr/>
        <p:txBody>
          <a:bodyPr/>
          <a:lstStyle/>
          <a:p>
            <a:fld id="{09D84461-DD0A-440A-AEC5-A4A968A8725A}" type="slidenum">
              <a:rPr lang="en-US" smtClean="0"/>
              <a:t>3</a:t>
            </a:fld>
            <a:endParaRPr lang="en-US" dirty="0"/>
          </a:p>
        </p:txBody>
      </p:sp>
      <p:sp>
        <p:nvSpPr>
          <p:cNvPr id="14" name="Rounded Rectangle 13"/>
          <p:cNvSpPr/>
          <p:nvPr/>
        </p:nvSpPr>
        <p:spPr>
          <a:xfrm>
            <a:off x="9916152" y="2359091"/>
            <a:ext cx="3423935" cy="628898"/>
          </a:xfrm>
          <a:prstGeom prst="roundRect">
            <a:avLst>
              <a:gd name="adj" fmla="val 3441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chemeClr val="tx1"/>
                </a:solidFill>
              </a:rPr>
              <a:t>بارهای انتقال یافته از سازه</a:t>
            </a:r>
            <a:endParaRPr lang="fa-IR">
              <a:solidFill>
                <a:schemeClr val="tx1"/>
              </a:solidFill>
              <a:cs typeface="B Nazanin" panose="00000400000000000000" pitchFamily="2" charset="-78"/>
            </a:endParaRPr>
          </a:p>
        </p:txBody>
      </p:sp>
      <p:sp>
        <p:nvSpPr>
          <p:cNvPr id="15" name="Rounded Rectangle 14"/>
          <p:cNvSpPr/>
          <p:nvPr/>
        </p:nvSpPr>
        <p:spPr>
          <a:xfrm>
            <a:off x="9916152" y="3582569"/>
            <a:ext cx="3423935" cy="628898"/>
          </a:xfrm>
          <a:prstGeom prst="roundRect">
            <a:avLst>
              <a:gd name="adj" fmla="val 3441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chemeClr val="tx1"/>
                </a:solidFill>
              </a:rPr>
              <a:t>شالوده بتنی</a:t>
            </a:r>
            <a:endParaRPr lang="fa-IR">
              <a:solidFill>
                <a:schemeClr val="tx1"/>
              </a:solidFill>
              <a:cs typeface="B Nazanin" panose="00000400000000000000" pitchFamily="2" charset="-78"/>
            </a:endParaRPr>
          </a:p>
        </p:txBody>
      </p:sp>
      <p:sp>
        <p:nvSpPr>
          <p:cNvPr id="16" name="Rounded Rectangle 15"/>
          <p:cNvSpPr/>
          <p:nvPr/>
        </p:nvSpPr>
        <p:spPr>
          <a:xfrm>
            <a:off x="9916151" y="4806047"/>
            <a:ext cx="3423935" cy="628898"/>
          </a:xfrm>
          <a:prstGeom prst="roundRect">
            <a:avLst>
              <a:gd name="adj" fmla="val 3441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chemeClr val="tx1"/>
                </a:solidFill>
              </a:rPr>
              <a:t>خاک زیر شالوده</a:t>
            </a:r>
            <a:endParaRPr lang="fa-IR">
              <a:solidFill>
                <a:schemeClr val="tx1"/>
              </a:solidFill>
              <a:cs typeface="B Nazanin" panose="00000400000000000000" pitchFamily="2" charset="-78"/>
            </a:endParaRPr>
          </a:p>
        </p:txBody>
      </p:sp>
      <p:sp>
        <p:nvSpPr>
          <p:cNvPr id="18" name="Down Arrow 17"/>
          <p:cNvSpPr/>
          <p:nvPr/>
        </p:nvSpPr>
        <p:spPr>
          <a:xfrm>
            <a:off x="11484063" y="3115538"/>
            <a:ext cx="248919" cy="3394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9" name="Rounded Rectangle 18"/>
          <p:cNvSpPr/>
          <p:nvPr/>
        </p:nvSpPr>
        <p:spPr>
          <a:xfrm>
            <a:off x="9938640" y="6044950"/>
            <a:ext cx="3423935" cy="628898"/>
          </a:xfrm>
          <a:prstGeom prst="roundRect">
            <a:avLst>
              <a:gd name="adj" fmla="val 3441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solidFill>
              </a:rPr>
              <a:t>ایجاد </a:t>
            </a:r>
            <a:r>
              <a:rPr lang="fa-IR">
                <a:solidFill>
                  <a:schemeClr val="tx1"/>
                </a:solidFill>
              </a:rPr>
              <a:t>تنش ها و تغییر شکل هایی در خاک</a:t>
            </a:r>
            <a:endParaRPr lang="fa-IR">
              <a:solidFill>
                <a:schemeClr val="tx1"/>
              </a:solidFill>
              <a:cs typeface="B Nazanin" panose="00000400000000000000" pitchFamily="2" charset="-78"/>
            </a:endParaRPr>
          </a:p>
        </p:txBody>
      </p:sp>
      <p:sp>
        <p:nvSpPr>
          <p:cNvPr id="22" name="Rounded Rectangle 21"/>
          <p:cNvSpPr/>
          <p:nvPr/>
        </p:nvSpPr>
        <p:spPr>
          <a:xfrm>
            <a:off x="5305352" y="2359091"/>
            <a:ext cx="3423935" cy="628898"/>
          </a:xfrm>
          <a:prstGeom prst="roundRect">
            <a:avLst>
              <a:gd name="adj" fmla="val 3441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chemeClr val="tx1"/>
                </a:solidFill>
              </a:rPr>
              <a:t>تغییر شکل </a:t>
            </a:r>
            <a:r>
              <a:rPr lang="fa-IR" smtClean="0">
                <a:solidFill>
                  <a:schemeClr val="tx1"/>
                </a:solidFill>
              </a:rPr>
              <a:t>های خاک</a:t>
            </a:r>
            <a:endParaRPr lang="fa-IR">
              <a:solidFill>
                <a:schemeClr val="tx1"/>
              </a:solidFill>
              <a:cs typeface="B Nazanin" panose="00000400000000000000" pitchFamily="2" charset="-78"/>
            </a:endParaRPr>
          </a:p>
        </p:txBody>
      </p:sp>
      <p:sp>
        <p:nvSpPr>
          <p:cNvPr id="23" name="Rounded Rectangle 22"/>
          <p:cNvSpPr/>
          <p:nvPr/>
        </p:nvSpPr>
        <p:spPr>
          <a:xfrm>
            <a:off x="5280918" y="3610103"/>
            <a:ext cx="3423935" cy="628898"/>
          </a:xfrm>
          <a:prstGeom prst="roundRect">
            <a:avLst>
              <a:gd name="adj" fmla="val 3441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solidFill>
              </a:rPr>
              <a:t>تغییر خصوصیات دینامیکی </a:t>
            </a:r>
            <a:r>
              <a:rPr lang="fa-IR">
                <a:solidFill>
                  <a:schemeClr val="tx1"/>
                </a:solidFill>
              </a:rPr>
              <a:t>سازه</a:t>
            </a:r>
            <a:endParaRPr lang="fa-IR">
              <a:solidFill>
                <a:schemeClr val="tx1"/>
              </a:solidFill>
              <a:cs typeface="B Nazanin" panose="00000400000000000000" pitchFamily="2" charset="-78"/>
            </a:endParaRPr>
          </a:p>
        </p:txBody>
      </p:sp>
      <p:sp>
        <p:nvSpPr>
          <p:cNvPr id="24" name="Rounded Rectangle 23"/>
          <p:cNvSpPr/>
          <p:nvPr/>
        </p:nvSpPr>
        <p:spPr>
          <a:xfrm>
            <a:off x="5280917" y="4833581"/>
            <a:ext cx="3423935" cy="628898"/>
          </a:xfrm>
          <a:prstGeom prst="roundRect">
            <a:avLst>
              <a:gd name="adj" fmla="val 3441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solidFill>
              </a:rPr>
              <a:t>تغییر </a:t>
            </a:r>
            <a:r>
              <a:rPr lang="fa-IR">
                <a:solidFill>
                  <a:schemeClr val="tx1"/>
                </a:solidFill>
              </a:rPr>
              <a:t>نحوه پاسخ آن به زلزله </a:t>
            </a:r>
            <a:endParaRPr lang="fa-IR">
              <a:solidFill>
                <a:schemeClr val="tx1"/>
              </a:solidFill>
              <a:cs typeface="B Nazanin" panose="00000400000000000000" pitchFamily="2" charset="-78"/>
            </a:endParaRPr>
          </a:p>
        </p:txBody>
      </p:sp>
      <p:sp>
        <p:nvSpPr>
          <p:cNvPr id="27" name="Down Arrow 26"/>
          <p:cNvSpPr/>
          <p:nvPr/>
        </p:nvSpPr>
        <p:spPr>
          <a:xfrm>
            <a:off x="11503658" y="4367601"/>
            <a:ext cx="248919" cy="3394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8" name="Down Arrow 27"/>
          <p:cNvSpPr/>
          <p:nvPr/>
        </p:nvSpPr>
        <p:spPr>
          <a:xfrm>
            <a:off x="11526147" y="5570206"/>
            <a:ext cx="248919" cy="3394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9" name="Down Arrow 28"/>
          <p:cNvSpPr/>
          <p:nvPr/>
        </p:nvSpPr>
        <p:spPr>
          <a:xfrm>
            <a:off x="6892859" y="3143794"/>
            <a:ext cx="248919" cy="3394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0" name="Down Arrow 29"/>
          <p:cNvSpPr/>
          <p:nvPr/>
        </p:nvSpPr>
        <p:spPr>
          <a:xfrm>
            <a:off x="6892859" y="4388527"/>
            <a:ext cx="248919" cy="3394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Tree>
    <p:extLst>
      <p:ext uri="{BB962C8B-B14F-4D97-AF65-F5344CB8AC3E}">
        <p14:creationId xmlns:p14="http://schemas.microsoft.com/office/powerpoint/2010/main" val="7795498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right)">
                                      <p:cBhvr>
                                        <p:cTn id="26" dur="500"/>
                                        <p:tgtEl>
                                          <p:spTgt spid="15"/>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right)">
                                      <p:cBhvr>
                                        <p:cTn id="34" dur="500"/>
                                        <p:tgtEl>
                                          <p:spTgt spid="16"/>
                                        </p:tgtEl>
                                      </p:cBhvr>
                                    </p:animEffect>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up)">
                                      <p:cBhvr>
                                        <p:cTn id="38" dur="500"/>
                                        <p:tgtEl>
                                          <p:spTgt spid="28"/>
                                        </p:tgtEl>
                                      </p:cBhvr>
                                    </p:animEffect>
                                  </p:childTnLst>
                                </p:cTn>
                              </p:par>
                            </p:childTnLst>
                          </p:cTn>
                        </p:par>
                        <p:par>
                          <p:cTn id="39" fill="hold">
                            <p:stCondLst>
                              <p:cond delay="4000"/>
                            </p:stCondLst>
                            <p:childTnLst>
                              <p:par>
                                <p:cTn id="40" presetID="22" presetClass="entr" presetSubtype="2"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righ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1000"/>
                            </p:stCondLst>
                            <p:childTnLst>
                              <p:par>
                                <p:cTn id="53" presetID="22" presetClass="entr" presetSubtype="2"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right)">
                                      <p:cBhvr>
                                        <p:cTn id="55" dur="500"/>
                                        <p:tgtEl>
                                          <p:spTgt spid="23"/>
                                        </p:tgtEl>
                                      </p:cBhvr>
                                    </p:animEffect>
                                  </p:childTnLst>
                                </p:cTn>
                              </p:par>
                            </p:childTnLst>
                          </p:cTn>
                        </p:par>
                        <p:par>
                          <p:cTn id="56" fill="hold">
                            <p:stCondLst>
                              <p:cond delay="1500"/>
                            </p:stCondLst>
                            <p:childTnLst>
                              <p:par>
                                <p:cTn id="57" presetID="22" presetClass="entr" presetSubtype="1"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up)">
                                      <p:cBhvr>
                                        <p:cTn id="59" dur="500"/>
                                        <p:tgtEl>
                                          <p:spTgt spid="30"/>
                                        </p:tgtEl>
                                      </p:cBhvr>
                                    </p:animEffect>
                                  </p:childTnLst>
                                </p:cTn>
                              </p:par>
                            </p:childTnLst>
                          </p:cTn>
                        </p:par>
                        <p:par>
                          <p:cTn id="60" fill="hold">
                            <p:stCondLst>
                              <p:cond delay="2000"/>
                            </p:stCondLst>
                            <p:childTnLst>
                              <p:par>
                                <p:cTn id="61" presetID="22" presetClass="entr" presetSubtype="2"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right)">
                                      <p:cBhvr>
                                        <p:cTn id="6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14" grpId="0" animBg="1"/>
      <p:bldP spid="15" grpId="0" animBg="1"/>
      <p:bldP spid="16" grpId="0" animBg="1"/>
      <p:bldP spid="18" grpId="0" animBg="1"/>
      <p:bldP spid="19" grpId="0" animBg="1"/>
      <p:bldP spid="22" grpId="0" animBg="1"/>
      <p:bldP spid="23" grpId="0" animBg="1"/>
      <p:bldP spid="24" grpId="0" animBg="1"/>
      <p:bldP spid="27" grpId="0" animBg="1"/>
      <p:bldP spid="28" grpId="0" animBg="1"/>
      <p:bldP spid="29" grpId="0" animBg="1"/>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32" name="TextBox 31"/>
          <p:cNvSpPr txBox="1"/>
          <p:nvPr/>
        </p:nvSpPr>
        <p:spPr>
          <a:xfrm>
            <a:off x="8702510" y="2518321"/>
            <a:ext cx="5165890" cy="400110"/>
          </a:xfrm>
          <a:prstGeom prst="rect">
            <a:avLst/>
          </a:prstGeom>
          <a:noFill/>
        </p:spPr>
        <p:txBody>
          <a:bodyPr wrap="square" rtlCol="1">
            <a:spAutoFit/>
          </a:bodyPr>
          <a:lstStyle/>
          <a:p>
            <a:pPr algn="r"/>
            <a:endParaRPr lang="fa-IR" sz="2000" dirty="0">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9160625" y="1567997"/>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روش های درنظر گیری اندرکنش خاک سازه</a:t>
            </a:r>
            <a:endParaRPr lang="fa-IR" sz="2400">
              <a:solidFill>
                <a:schemeClr val="tx1">
                  <a:lumMod val="95000"/>
                  <a:lumOff val="5000"/>
                </a:schemeClr>
              </a:solidFill>
              <a:cs typeface="B Nazanin" panose="00000400000000000000" pitchFamily="2" charset="-78"/>
            </a:endParaRPr>
          </a:p>
        </p:txBody>
      </p:sp>
      <p:sp>
        <p:nvSpPr>
          <p:cNvPr id="2" name="TextBox 1"/>
          <p:cNvSpPr txBox="1"/>
          <p:nvPr/>
        </p:nvSpPr>
        <p:spPr>
          <a:xfrm>
            <a:off x="1841108" y="746761"/>
            <a:ext cx="6278184" cy="1569660"/>
          </a:xfrm>
          <a:prstGeom prst="rect">
            <a:avLst/>
          </a:prstGeom>
          <a:noFill/>
        </p:spPr>
        <p:txBody>
          <a:bodyPr wrap="square" rtlCol="1">
            <a:spAutoFit/>
          </a:bodyPr>
          <a:lstStyle/>
          <a:p>
            <a:pPr algn="r" rtl="1"/>
            <a:r>
              <a:rPr lang="fa-IR" sz="2400" b="1" smtClean="0"/>
              <a:t>حرکت میدان آزاد:                          </a:t>
            </a:r>
            <a:r>
              <a:rPr lang="en-US" sz="2400" b="1" smtClean="0"/>
              <a:t>Free field motion</a:t>
            </a:r>
          </a:p>
          <a:p>
            <a:pPr algn="r" rtl="1"/>
            <a:endParaRPr lang="fa-IR" sz="2400" b="1"/>
          </a:p>
          <a:p>
            <a:pPr algn="r" rtl="1"/>
            <a:r>
              <a:rPr lang="fa-IR" sz="2400" b="1" smtClean="0"/>
              <a:t>حرکت نقطه مشخصی از زمین تحت اثر زلزله بدون حضور هیچ سازه ای در نزدیکی آن </a:t>
            </a:r>
            <a:endParaRPr lang="fa-IR" sz="2400" b="1"/>
          </a:p>
        </p:txBody>
      </p:sp>
      <p:sp>
        <p:nvSpPr>
          <p:cNvPr id="16" name="Rounded Rectangle 15"/>
          <p:cNvSpPr/>
          <p:nvPr/>
        </p:nvSpPr>
        <p:spPr>
          <a:xfrm>
            <a:off x="9160625" y="2414086"/>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a:solidFill>
                  <a:schemeClr val="tx1">
                    <a:lumMod val="95000"/>
                    <a:lumOff val="5000"/>
                  </a:schemeClr>
                </a:solidFill>
                <a:cs typeface="B Nazanin" panose="00000400000000000000" pitchFamily="2" charset="-78"/>
              </a:rPr>
              <a:t>2)روش زیر سازه</a:t>
            </a:r>
          </a:p>
        </p:txBody>
      </p:sp>
      <p:sp>
        <p:nvSpPr>
          <p:cNvPr id="5" name="Rectangle 4"/>
          <p:cNvSpPr/>
          <p:nvPr/>
        </p:nvSpPr>
        <p:spPr>
          <a:xfrm>
            <a:off x="1655379" y="4614683"/>
            <a:ext cx="11814096" cy="830997"/>
          </a:xfrm>
          <a:prstGeom prst="rect">
            <a:avLst/>
          </a:prstGeom>
        </p:spPr>
        <p:txBody>
          <a:bodyPr wrap="square">
            <a:spAutoFit/>
          </a:bodyPr>
          <a:lstStyle/>
          <a:p>
            <a:pPr algn="r" rtl="1"/>
            <a:r>
              <a:rPr lang="fa-IR" sz="2400" b="1" smtClean="0"/>
              <a:t>به همین علتها ما نمیتوانیم از حرکت میدان آزاد استفاده کنیم و باید حرکت میدان آزاد را تبدیل به حرکت موثر ورودی پی نماییم. </a:t>
            </a:r>
            <a:endParaRPr lang="fa-IR" sz="2400" b="1"/>
          </a:p>
        </p:txBody>
      </p:sp>
      <p:sp>
        <p:nvSpPr>
          <p:cNvPr id="4" name="Slide Number Placeholder 3"/>
          <p:cNvSpPr>
            <a:spLocks noGrp="1"/>
          </p:cNvSpPr>
          <p:nvPr>
            <p:ph type="sldNum" sz="quarter" idx="12"/>
          </p:nvPr>
        </p:nvSpPr>
        <p:spPr/>
        <p:txBody>
          <a:bodyPr/>
          <a:lstStyle/>
          <a:p>
            <a:fld id="{09D84461-DD0A-440A-AEC5-A4A968A8725A}" type="slidenum">
              <a:rPr lang="en-US" smtClean="0"/>
              <a:t>30</a:t>
            </a:fld>
            <a:endParaRPr lang="en-US" dirty="0"/>
          </a:p>
        </p:txBody>
      </p:sp>
      <p:sp>
        <p:nvSpPr>
          <p:cNvPr id="13" name="Rounded Rectangle 12"/>
          <p:cNvSpPr/>
          <p:nvPr/>
        </p:nvSpPr>
        <p:spPr>
          <a:xfrm>
            <a:off x="9160624" y="3180473"/>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b="1">
                <a:solidFill>
                  <a:schemeClr val="tx1"/>
                </a:solidFill>
              </a:rPr>
              <a:t>تعیین حرکت ورودی پی</a:t>
            </a:r>
          </a:p>
        </p:txBody>
      </p:sp>
      <p:sp>
        <p:nvSpPr>
          <p:cNvPr id="14" name="TextBox 13"/>
          <p:cNvSpPr txBox="1"/>
          <p:nvPr/>
        </p:nvSpPr>
        <p:spPr>
          <a:xfrm>
            <a:off x="1072055" y="2497535"/>
            <a:ext cx="7058455" cy="1200329"/>
          </a:xfrm>
          <a:prstGeom prst="rect">
            <a:avLst/>
          </a:prstGeom>
          <a:noFill/>
        </p:spPr>
        <p:txBody>
          <a:bodyPr wrap="square" rtlCol="1">
            <a:spAutoFit/>
          </a:bodyPr>
          <a:lstStyle/>
          <a:p>
            <a:pPr algn="r" rtl="1"/>
            <a:r>
              <a:rPr lang="fa-IR" sz="2400" b="1" smtClean="0"/>
              <a:t>حرکت ورودی پی:                      </a:t>
            </a:r>
            <a:r>
              <a:rPr lang="en-US" sz="2400" b="1" smtClean="0"/>
              <a:t>Foundation input motion</a:t>
            </a:r>
          </a:p>
          <a:p>
            <a:pPr algn="r" rtl="1"/>
            <a:endParaRPr lang="fa-IR" sz="2400" b="1"/>
          </a:p>
          <a:p>
            <a:pPr algn="r" rtl="1"/>
            <a:r>
              <a:rPr lang="fa-IR" sz="2400" b="1" smtClean="0"/>
              <a:t>حرکت موثر ورودی پی در زیر سازه تحت اثر زلزله</a:t>
            </a:r>
            <a:endParaRPr lang="fa-IR" sz="2400" b="1"/>
          </a:p>
        </p:txBody>
      </p:sp>
    </p:spTree>
    <p:extLst>
      <p:ext uri="{BB962C8B-B14F-4D97-AF65-F5344CB8AC3E}">
        <p14:creationId xmlns:p14="http://schemas.microsoft.com/office/powerpoint/2010/main" val="18966823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22" presetClass="entr" presetSubtype="2"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right)">
                                      <p:cBhvr>
                                        <p:cTn id="32" dur="500"/>
                                        <p:tgtEl>
                                          <p:spTgt spid="1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2" grpId="0"/>
      <p:bldP spid="12" grpId="0" animBg="1"/>
      <p:bldP spid="2" grpId="0"/>
      <p:bldP spid="16" grpId="0" animBg="1"/>
      <p:bldP spid="5" grpId="0"/>
      <p:bldP spid="13" grpId="0"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32" name="TextBox 31"/>
          <p:cNvSpPr txBox="1"/>
          <p:nvPr/>
        </p:nvSpPr>
        <p:spPr>
          <a:xfrm>
            <a:off x="8702510" y="2518321"/>
            <a:ext cx="5165890" cy="400110"/>
          </a:xfrm>
          <a:prstGeom prst="rect">
            <a:avLst/>
          </a:prstGeom>
          <a:noFill/>
        </p:spPr>
        <p:txBody>
          <a:bodyPr wrap="square" rtlCol="1">
            <a:spAutoFit/>
          </a:bodyPr>
          <a:lstStyle/>
          <a:p>
            <a:pPr algn="r"/>
            <a:endParaRPr lang="fa-IR" sz="2000" dirty="0">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9160625" y="1567997"/>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روش های درنظر گیری اندرکنش خاک سازه</a:t>
            </a:r>
            <a:endParaRPr lang="fa-IR" sz="2400">
              <a:solidFill>
                <a:schemeClr val="tx1">
                  <a:lumMod val="95000"/>
                  <a:lumOff val="5000"/>
                </a:schemeClr>
              </a:solidFill>
              <a:cs typeface="B Nazanin" panose="00000400000000000000" pitchFamily="2" charset="-78"/>
            </a:endParaRPr>
          </a:p>
        </p:txBody>
      </p:sp>
      <p:sp>
        <p:nvSpPr>
          <p:cNvPr id="16" name="Rounded Rectangle 15"/>
          <p:cNvSpPr/>
          <p:nvPr/>
        </p:nvSpPr>
        <p:spPr>
          <a:xfrm>
            <a:off x="9160625" y="2414086"/>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a:solidFill>
                  <a:schemeClr val="tx1">
                    <a:lumMod val="95000"/>
                    <a:lumOff val="5000"/>
                  </a:schemeClr>
                </a:solidFill>
                <a:cs typeface="B Nazanin" panose="00000400000000000000" pitchFamily="2" charset="-78"/>
              </a:rPr>
              <a:t>2)روش زیر سازه</a:t>
            </a:r>
          </a:p>
        </p:txBody>
      </p:sp>
      <p:sp>
        <p:nvSpPr>
          <p:cNvPr id="4" name="Slide Number Placeholder 3"/>
          <p:cNvSpPr>
            <a:spLocks noGrp="1"/>
          </p:cNvSpPr>
          <p:nvPr>
            <p:ph type="sldNum" sz="quarter" idx="12"/>
          </p:nvPr>
        </p:nvSpPr>
        <p:spPr/>
        <p:txBody>
          <a:bodyPr/>
          <a:lstStyle/>
          <a:p>
            <a:fld id="{09D84461-DD0A-440A-AEC5-A4A968A8725A}" type="slidenum">
              <a:rPr lang="en-US" smtClean="0"/>
              <a:t>31</a:t>
            </a:fld>
            <a:endParaRPr lang="en-US" dirty="0"/>
          </a:p>
        </p:txBody>
      </p:sp>
      <p:sp>
        <p:nvSpPr>
          <p:cNvPr id="15" name="Rectangle 14"/>
          <p:cNvSpPr/>
          <p:nvPr/>
        </p:nvSpPr>
        <p:spPr>
          <a:xfrm>
            <a:off x="8229516" y="4277256"/>
            <a:ext cx="5581592" cy="1569660"/>
          </a:xfrm>
          <a:prstGeom prst="rect">
            <a:avLst/>
          </a:prstGeom>
        </p:spPr>
        <p:txBody>
          <a:bodyPr wrap="square">
            <a:spAutoFit/>
          </a:bodyPr>
          <a:lstStyle/>
          <a:p>
            <a:pPr algn="r" rtl="1"/>
            <a:r>
              <a:rPr lang="fa-IR" sz="2400" b="1" smtClean="0"/>
              <a:t>در شکل زیر دو سازه مشابه با پی صلب (شامل پی و دیواره ها) نشان داده شده است. بخش کوچکی از حرکت متناسب با پیکان های طولی خاک  نشان داده شده است.</a:t>
            </a:r>
            <a:endParaRPr lang="fa-IR" sz="2400" b="1"/>
          </a:p>
        </p:txBody>
      </p:sp>
      <p:grpSp>
        <p:nvGrpSpPr>
          <p:cNvPr id="26" name="Group 25"/>
          <p:cNvGrpSpPr/>
          <p:nvPr/>
        </p:nvGrpSpPr>
        <p:grpSpPr>
          <a:xfrm>
            <a:off x="746565" y="251904"/>
            <a:ext cx="7482951" cy="6982573"/>
            <a:chOff x="746565" y="251904"/>
            <a:chExt cx="7482951" cy="6982573"/>
          </a:xfrm>
        </p:grpSpPr>
        <p:grpSp>
          <p:nvGrpSpPr>
            <p:cNvPr id="25" name="Group 24"/>
            <p:cNvGrpSpPr/>
            <p:nvPr/>
          </p:nvGrpSpPr>
          <p:grpSpPr>
            <a:xfrm>
              <a:off x="746565" y="251904"/>
              <a:ext cx="7482951" cy="6982573"/>
              <a:chOff x="746565" y="251904"/>
              <a:chExt cx="7482951" cy="6982573"/>
            </a:xfrm>
          </p:grpSpPr>
          <p:grpSp>
            <p:nvGrpSpPr>
              <p:cNvPr id="2" name="Group 1"/>
              <p:cNvGrpSpPr/>
              <p:nvPr/>
            </p:nvGrpSpPr>
            <p:grpSpPr>
              <a:xfrm>
                <a:off x="1272770" y="251904"/>
                <a:ext cx="6956746" cy="6982573"/>
                <a:chOff x="1399463" y="236020"/>
                <a:chExt cx="6956746" cy="6982573"/>
              </a:xfrm>
            </p:grpSpPr>
            <p:grpSp>
              <p:nvGrpSpPr>
                <p:cNvPr id="8" name="Group 7"/>
                <p:cNvGrpSpPr/>
                <p:nvPr/>
              </p:nvGrpSpPr>
              <p:grpSpPr>
                <a:xfrm>
                  <a:off x="1399463" y="236020"/>
                  <a:ext cx="6956746" cy="6372514"/>
                  <a:chOff x="1399464" y="236020"/>
                  <a:chExt cx="6075322" cy="4543131"/>
                </a:xfrm>
              </p:grpSpPr>
              <p:pic>
                <p:nvPicPr>
                  <p:cNvPr id="3" name="Picture 2"/>
                  <p:cNvPicPr>
                    <a:picLocks noChangeAspect="1"/>
                  </p:cNvPicPr>
                  <p:nvPr/>
                </p:nvPicPr>
                <p:blipFill>
                  <a:blip r:embed="rId2"/>
                  <a:stretch>
                    <a:fillRect/>
                  </a:stretch>
                </p:blipFill>
                <p:spPr>
                  <a:xfrm>
                    <a:off x="1444675" y="236020"/>
                    <a:ext cx="6030111" cy="4100086"/>
                  </a:xfrm>
                  <a:prstGeom prst="rect">
                    <a:avLst/>
                  </a:prstGeom>
                </p:spPr>
              </p:pic>
              <p:sp>
                <p:nvSpPr>
                  <p:cNvPr id="17" name="Rectangle 16"/>
                  <p:cNvSpPr/>
                  <p:nvPr/>
                </p:nvSpPr>
                <p:spPr>
                  <a:xfrm>
                    <a:off x="1399464" y="4409819"/>
                    <a:ext cx="1459054" cy="369332"/>
                  </a:xfrm>
                  <a:prstGeom prst="rect">
                    <a:avLst/>
                  </a:prstGeom>
                </p:spPr>
                <p:txBody>
                  <a:bodyPr wrap="none">
                    <a:spAutoFit/>
                  </a:bodyPr>
                  <a:lstStyle/>
                  <a:p>
                    <a:r>
                      <a:rPr lang="fa-IR" b="1" smtClean="0"/>
                      <a:t>سنگ بیرون زده</a:t>
                    </a:r>
                    <a:endParaRPr lang="fa-IR"/>
                  </a:p>
                </p:txBody>
              </p:sp>
              <p:sp>
                <p:nvSpPr>
                  <p:cNvPr id="18" name="Rectangle 17"/>
                  <p:cNvSpPr/>
                  <p:nvPr/>
                </p:nvSpPr>
                <p:spPr>
                  <a:xfrm>
                    <a:off x="4211403" y="4409800"/>
                    <a:ext cx="1548822" cy="369332"/>
                  </a:xfrm>
                  <a:prstGeom prst="rect">
                    <a:avLst/>
                  </a:prstGeom>
                </p:spPr>
                <p:txBody>
                  <a:bodyPr wrap="none">
                    <a:spAutoFit/>
                  </a:bodyPr>
                  <a:lstStyle/>
                  <a:p>
                    <a:r>
                      <a:rPr lang="fa-IR" b="1" smtClean="0"/>
                      <a:t>اندرکنش هندسی</a:t>
                    </a:r>
                    <a:endParaRPr lang="fa-IR"/>
                  </a:p>
                </p:txBody>
              </p:sp>
              <p:sp>
                <p:nvSpPr>
                  <p:cNvPr id="19" name="Rectangle 18"/>
                  <p:cNvSpPr/>
                  <p:nvPr/>
                </p:nvSpPr>
                <p:spPr>
                  <a:xfrm>
                    <a:off x="2977750" y="4409800"/>
                    <a:ext cx="1016625" cy="369332"/>
                  </a:xfrm>
                  <a:prstGeom prst="rect">
                    <a:avLst/>
                  </a:prstGeom>
                </p:spPr>
                <p:txBody>
                  <a:bodyPr wrap="none">
                    <a:spAutoFit/>
                  </a:bodyPr>
                  <a:lstStyle/>
                  <a:p>
                    <a:r>
                      <a:rPr lang="fa-IR" b="1" smtClean="0"/>
                      <a:t>میدان آزاد</a:t>
                    </a:r>
                    <a:endParaRPr lang="fa-IR"/>
                  </a:p>
                </p:txBody>
              </p:sp>
              <p:sp>
                <p:nvSpPr>
                  <p:cNvPr id="20" name="Rectangle 19"/>
                  <p:cNvSpPr/>
                  <p:nvPr/>
                </p:nvSpPr>
                <p:spPr>
                  <a:xfrm>
                    <a:off x="5902855" y="4409800"/>
                    <a:ext cx="1529586" cy="369332"/>
                  </a:xfrm>
                  <a:prstGeom prst="rect">
                    <a:avLst/>
                  </a:prstGeom>
                </p:spPr>
                <p:txBody>
                  <a:bodyPr wrap="none">
                    <a:spAutoFit/>
                  </a:bodyPr>
                  <a:lstStyle/>
                  <a:p>
                    <a:r>
                      <a:rPr lang="fa-IR" b="1" smtClean="0"/>
                      <a:t>اندرکنش اینرسی</a:t>
                    </a:r>
                    <a:endParaRPr lang="fa-IR"/>
                  </a:p>
                </p:txBody>
              </p:sp>
            </p:grpSp>
            <p:sp>
              <p:nvSpPr>
                <p:cNvPr id="14" name="TextBox 13"/>
                <p:cNvSpPr txBox="1"/>
                <p:nvPr/>
              </p:nvSpPr>
              <p:spPr>
                <a:xfrm>
                  <a:off x="1704616" y="6852694"/>
                  <a:ext cx="5332469" cy="365899"/>
                </a:xfrm>
                <a:prstGeom prst="rect">
                  <a:avLst/>
                </a:prstGeom>
                <a:noFill/>
              </p:spPr>
              <p:txBody>
                <a:bodyPr wrap="square" rtlCol="1">
                  <a:spAutoFit/>
                </a:bodyPr>
                <a:lstStyle/>
                <a:p>
                  <a:pPr algn="r" rtl="1"/>
                  <a:r>
                    <a:rPr lang="fa-IR" sz="2000" b="1" smtClean="0"/>
                    <a:t>شکل 7 ) پاسخ لرزه ای سازه اجرا شده بر روی خاک و سنگ</a:t>
                  </a:r>
                  <a:endParaRPr lang="fa-IR" sz="2000" b="1"/>
                </a:p>
              </p:txBody>
            </p:sp>
          </p:grpSp>
          <p:sp>
            <p:nvSpPr>
              <p:cNvPr id="5" name="Oval 4"/>
              <p:cNvSpPr/>
              <p:nvPr/>
            </p:nvSpPr>
            <p:spPr>
              <a:xfrm>
                <a:off x="3168148" y="1518209"/>
                <a:ext cx="844848" cy="79234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22" name="Oval 21"/>
              <p:cNvSpPr/>
              <p:nvPr/>
            </p:nvSpPr>
            <p:spPr>
              <a:xfrm>
                <a:off x="4777028" y="2702581"/>
                <a:ext cx="844848" cy="79234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cxnSp>
            <p:nvCxnSpPr>
              <p:cNvPr id="9" name="Straight Arrow Connector 8"/>
              <p:cNvCxnSpPr/>
              <p:nvPr/>
            </p:nvCxnSpPr>
            <p:spPr>
              <a:xfrm flipH="1">
                <a:off x="3590572" y="3042984"/>
                <a:ext cx="1079902" cy="0"/>
              </a:xfrm>
              <a:prstGeom prst="straightConnector1">
                <a:avLst/>
              </a:prstGeom>
              <a:ln>
                <a:solidFill>
                  <a:srgbClr val="FF0000"/>
                </a:solidFill>
                <a:headEnd type="triangle"/>
                <a:tailEnd type="triangle"/>
              </a:ln>
            </p:spPr>
            <p:style>
              <a:lnRef idx="3">
                <a:schemeClr val="accent5"/>
              </a:lnRef>
              <a:fillRef idx="0">
                <a:schemeClr val="accent5"/>
              </a:fillRef>
              <a:effectRef idx="2">
                <a:schemeClr val="accent5"/>
              </a:effectRef>
              <a:fontRef idx="minor">
                <a:schemeClr val="tx1"/>
              </a:fontRef>
            </p:style>
          </p:cxnSp>
          <p:sp>
            <p:nvSpPr>
              <p:cNvPr id="24" name="TextBox 23"/>
              <p:cNvSpPr txBox="1"/>
              <p:nvPr/>
            </p:nvSpPr>
            <p:spPr>
              <a:xfrm>
                <a:off x="746565" y="2554710"/>
                <a:ext cx="2723146" cy="923330"/>
              </a:xfrm>
              <a:prstGeom prst="rect">
                <a:avLst/>
              </a:prstGeom>
              <a:noFill/>
            </p:spPr>
            <p:txBody>
              <a:bodyPr wrap="square" rtlCol="1">
                <a:spAutoFit/>
              </a:bodyPr>
              <a:lstStyle/>
              <a:p>
                <a:pPr algn="r" rtl="1"/>
                <a:r>
                  <a:rPr lang="fa-IR" b="1" smtClean="0"/>
                  <a:t>فرض:فاصله دو سازه کم</a:t>
                </a:r>
              </a:p>
              <a:p>
                <a:pPr algn="r" rtl="1"/>
                <a:r>
                  <a:rPr lang="fa-IR" b="1" smtClean="0"/>
                  <a:t>نتیجه در سنگ امواج لرزه یکسان است.</a:t>
                </a:r>
                <a:endParaRPr lang="fa-IR" b="1"/>
              </a:p>
            </p:txBody>
          </p:sp>
        </p:grpSp>
        <p:sp>
          <p:nvSpPr>
            <p:cNvPr id="7" name="Rectangle 6"/>
            <p:cNvSpPr/>
            <p:nvPr/>
          </p:nvSpPr>
          <p:spPr>
            <a:xfrm>
              <a:off x="5040280" y="377429"/>
              <a:ext cx="865943" cy="369332"/>
            </a:xfrm>
            <a:prstGeom prst="rect">
              <a:avLst/>
            </a:prstGeom>
          </p:spPr>
          <p:txBody>
            <a:bodyPr wrap="none">
              <a:spAutoFit/>
            </a:bodyPr>
            <a:lstStyle/>
            <a:p>
              <a:r>
                <a:rPr lang="fa-IR" b="1" smtClean="0"/>
                <a:t>ساختگاه</a:t>
              </a:r>
              <a:endParaRPr lang="fa-IR"/>
            </a:p>
          </p:txBody>
        </p:sp>
      </p:grpSp>
    </p:spTree>
    <p:extLst>
      <p:ext uri="{BB962C8B-B14F-4D97-AF65-F5344CB8AC3E}">
        <p14:creationId xmlns:p14="http://schemas.microsoft.com/office/powerpoint/2010/main" val="3114795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16" presetClass="entr" presetSubtype="21"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2" grpId="0"/>
      <p:bldP spid="12" grpId="0" animBg="1"/>
      <p:bldP spid="16" grpId="0" animBg="1"/>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2728" y="93746"/>
            <a:ext cx="6654303" cy="4419990"/>
          </a:xfrm>
          <a:prstGeom prst="rect">
            <a:avLst/>
          </a:prstGeom>
        </p:spPr>
      </p:pic>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32" name="TextBox 31"/>
          <p:cNvSpPr txBox="1"/>
          <p:nvPr/>
        </p:nvSpPr>
        <p:spPr>
          <a:xfrm>
            <a:off x="8702510" y="2518321"/>
            <a:ext cx="5165890" cy="400110"/>
          </a:xfrm>
          <a:prstGeom prst="rect">
            <a:avLst/>
          </a:prstGeom>
          <a:noFill/>
        </p:spPr>
        <p:txBody>
          <a:bodyPr wrap="square" rtlCol="1">
            <a:spAutoFit/>
          </a:bodyPr>
          <a:lstStyle/>
          <a:p>
            <a:pPr algn="r"/>
            <a:endParaRPr lang="fa-IR" sz="2000" dirty="0">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9160625" y="1567997"/>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روش های درنظر گیری اندرکنش خاک سازه</a:t>
            </a:r>
            <a:endParaRPr lang="fa-IR" sz="2400">
              <a:solidFill>
                <a:schemeClr val="tx1">
                  <a:lumMod val="95000"/>
                  <a:lumOff val="5000"/>
                </a:schemeClr>
              </a:solidFill>
              <a:cs typeface="B Nazanin" panose="00000400000000000000" pitchFamily="2" charset="-78"/>
            </a:endParaRPr>
          </a:p>
        </p:txBody>
      </p:sp>
      <p:sp>
        <p:nvSpPr>
          <p:cNvPr id="16" name="Rounded Rectangle 15"/>
          <p:cNvSpPr/>
          <p:nvPr/>
        </p:nvSpPr>
        <p:spPr>
          <a:xfrm>
            <a:off x="9160625" y="2414086"/>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a:solidFill>
                  <a:schemeClr val="tx1">
                    <a:lumMod val="95000"/>
                    <a:lumOff val="5000"/>
                  </a:schemeClr>
                </a:solidFill>
                <a:cs typeface="B Nazanin" panose="00000400000000000000" pitchFamily="2" charset="-78"/>
              </a:rPr>
              <a:t>2)روش زیر سازه</a:t>
            </a:r>
          </a:p>
        </p:txBody>
      </p:sp>
      <p:sp>
        <p:nvSpPr>
          <p:cNvPr id="4" name="Slide Number Placeholder 3"/>
          <p:cNvSpPr>
            <a:spLocks noGrp="1"/>
          </p:cNvSpPr>
          <p:nvPr>
            <p:ph type="sldNum" sz="quarter" idx="12"/>
          </p:nvPr>
        </p:nvSpPr>
        <p:spPr/>
        <p:txBody>
          <a:bodyPr/>
          <a:lstStyle/>
          <a:p>
            <a:fld id="{09D84461-DD0A-440A-AEC5-A4A968A8725A}" type="slidenum">
              <a:rPr lang="en-US" smtClean="0"/>
              <a:t>32</a:t>
            </a:fld>
            <a:endParaRPr lang="en-US" dirty="0"/>
          </a:p>
        </p:txBody>
      </p:sp>
      <p:sp>
        <p:nvSpPr>
          <p:cNvPr id="14" name="TextBox 13"/>
          <p:cNvSpPr txBox="1"/>
          <p:nvPr/>
        </p:nvSpPr>
        <p:spPr>
          <a:xfrm>
            <a:off x="1444675" y="5111686"/>
            <a:ext cx="5332469" cy="365899"/>
          </a:xfrm>
          <a:prstGeom prst="rect">
            <a:avLst/>
          </a:prstGeom>
          <a:noFill/>
        </p:spPr>
        <p:txBody>
          <a:bodyPr wrap="square" rtlCol="1">
            <a:spAutoFit/>
          </a:bodyPr>
          <a:lstStyle/>
          <a:p>
            <a:pPr algn="r" rtl="1"/>
            <a:r>
              <a:rPr lang="fa-IR" sz="2000" b="1" smtClean="0"/>
              <a:t>شکل 7 ) پاسخ لرزه ای سازه اجرا شده بر روی خاک و سنگ</a:t>
            </a:r>
            <a:endParaRPr lang="fa-IR" sz="2000" b="1"/>
          </a:p>
        </p:txBody>
      </p:sp>
      <p:sp>
        <p:nvSpPr>
          <p:cNvPr id="15" name="Rectangle 14"/>
          <p:cNvSpPr/>
          <p:nvPr/>
        </p:nvSpPr>
        <p:spPr>
          <a:xfrm>
            <a:off x="1399464" y="5626694"/>
            <a:ext cx="12411644" cy="1200329"/>
          </a:xfrm>
          <a:prstGeom prst="rect">
            <a:avLst/>
          </a:prstGeom>
        </p:spPr>
        <p:txBody>
          <a:bodyPr wrap="square">
            <a:spAutoFit/>
          </a:bodyPr>
          <a:lstStyle/>
          <a:p>
            <a:pPr algn="r" rtl="1"/>
            <a:r>
              <a:rPr lang="fa-IR" sz="2400" b="1" smtClean="0"/>
              <a:t>برای سازه بنا شده روی سنگ،حرکت پایه ساختمان در نقطه </a:t>
            </a:r>
            <a:r>
              <a:rPr lang="en-US" sz="2400" b="1" smtClean="0"/>
              <a:t>B</a:t>
            </a:r>
            <a:r>
              <a:rPr lang="fa-IR" sz="2400" b="1" smtClean="0"/>
              <a:t> مشابه با حرکت کنترلی در نقطه </a:t>
            </a:r>
            <a:r>
              <a:rPr lang="en-US" sz="2400" b="1" smtClean="0"/>
              <a:t>A</a:t>
            </a:r>
            <a:r>
              <a:rPr lang="fa-IR" sz="2400" b="1" smtClean="0"/>
              <a:t> است. </a:t>
            </a:r>
          </a:p>
          <a:p>
            <a:pPr algn="r" rtl="1"/>
            <a:r>
              <a:rPr lang="fa-IR" sz="2400" b="1"/>
              <a:t>برای سازه بنا شده روی خاک،حرکت پایه ساختمان در نقطه </a:t>
            </a:r>
            <a:r>
              <a:rPr lang="en-US" sz="2400" b="1"/>
              <a:t>O</a:t>
            </a:r>
            <a:r>
              <a:rPr lang="fa-IR" sz="2400" b="1"/>
              <a:t> متفاوت از حرکت کنترلی در نقطه </a:t>
            </a:r>
            <a:r>
              <a:rPr lang="en-US" sz="2400" b="1"/>
              <a:t>A</a:t>
            </a:r>
            <a:r>
              <a:rPr lang="fa-IR" sz="2400" b="1"/>
              <a:t> است. </a:t>
            </a:r>
          </a:p>
          <a:p>
            <a:pPr algn="r" rtl="1"/>
            <a:endParaRPr lang="fa-IR" sz="2400" b="1"/>
          </a:p>
        </p:txBody>
      </p:sp>
      <p:sp>
        <p:nvSpPr>
          <p:cNvPr id="7" name="Rectangle 6"/>
          <p:cNvSpPr/>
          <p:nvPr/>
        </p:nvSpPr>
        <p:spPr>
          <a:xfrm>
            <a:off x="2066048" y="256442"/>
            <a:ext cx="1090363" cy="369332"/>
          </a:xfrm>
          <a:prstGeom prst="rect">
            <a:avLst/>
          </a:prstGeom>
        </p:spPr>
        <p:txBody>
          <a:bodyPr wrap="none">
            <a:spAutoFit/>
          </a:bodyPr>
          <a:lstStyle/>
          <a:p>
            <a:r>
              <a:rPr lang="fa-IR" b="1" smtClean="0"/>
              <a:t>نقطه کنترل</a:t>
            </a:r>
            <a:endParaRPr lang="fa-IR"/>
          </a:p>
        </p:txBody>
      </p:sp>
      <p:sp>
        <p:nvSpPr>
          <p:cNvPr id="17" name="Rectangle 16"/>
          <p:cNvSpPr/>
          <p:nvPr/>
        </p:nvSpPr>
        <p:spPr>
          <a:xfrm>
            <a:off x="1399464" y="4409819"/>
            <a:ext cx="1459054" cy="369332"/>
          </a:xfrm>
          <a:prstGeom prst="rect">
            <a:avLst/>
          </a:prstGeom>
        </p:spPr>
        <p:txBody>
          <a:bodyPr wrap="none">
            <a:spAutoFit/>
          </a:bodyPr>
          <a:lstStyle/>
          <a:p>
            <a:r>
              <a:rPr lang="fa-IR" b="1" smtClean="0"/>
              <a:t>سنگ بیرون زده</a:t>
            </a:r>
            <a:endParaRPr lang="fa-IR"/>
          </a:p>
        </p:txBody>
      </p:sp>
      <p:sp>
        <p:nvSpPr>
          <p:cNvPr id="18" name="Rectangle 17"/>
          <p:cNvSpPr/>
          <p:nvPr/>
        </p:nvSpPr>
        <p:spPr>
          <a:xfrm>
            <a:off x="4211403" y="4409800"/>
            <a:ext cx="1548822" cy="369332"/>
          </a:xfrm>
          <a:prstGeom prst="rect">
            <a:avLst/>
          </a:prstGeom>
        </p:spPr>
        <p:txBody>
          <a:bodyPr wrap="none">
            <a:spAutoFit/>
          </a:bodyPr>
          <a:lstStyle/>
          <a:p>
            <a:r>
              <a:rPr lang="fa-IR" b="1" smtClean="0"/>
              <a:t>اندرکنش هندسی</a:t>
            </a:r>
            <a:endParaRPr lang="fa-IR"/>
          </a:p>
        </p:txBody>
      </p:sp>
      <p:sp>
        <p:nvSpPr>
          <p:cNvPr id="19" name="Rectangle 18"/>
          <p:cNvSpPr/>
          <p:nvPr/>
        </p:nvSpPr>
        <p:spPr>
          <a:xfrm>
            <a:off x="2977750" y="4409800"/>
            <a:ext cx="1016625" cy="369332"/>
          </a:xfrm>
          <a:prstGeom prst="rect">
            <a:avLst/>
          </a:prstGeom>
        </p:spPr>
        <p:txBody>
          <a:bodyPr wrap="none">
            <a:spAutoFit/>
          </a:bodyPr>
          <a:lstStyle/>
          <a:p>
            <a:r>
              <a:rPr lang="fa-IR" b="1" smtClean="0"/>
              <a:t>میدان آزاد</a:t>
            </a:r>
            <a:endParaRPr lang="fa-IR"/>
          </a:p>
        </p:txBody>
      </p:sp>
      <p:sp>
        <p:nvSpPr>
          <p:cNvPr id="20" name="Rectangle 19"/>
          <p:cNvSpPr/>
          <p:nvPr/>
        </p:nvSpPr>
        <p:spPr>
          <a:xfrm>
            <a:off x="5902855" y="4409800"/>
            <a:ext cx="1529586" cy="369332"/>
          </a:xfrm>
          <a:prstGeom prst="rect">
            <a:avLst/>
          </a:prstGeom>
        </p:spPr>
        <p:txBody>
          <a:bodyPr wrap="none">
            <a:spAutoFit/>
          </a:bodyPr>
          <a:lstStyle/>
          <a:p>
            <a:r>
              <a:rPr lang="fa-IR" b="1" smtClean="0"/>
              <a:t>اندرکنش اینرسی</a:t>
            </a:r>
            <a:endParaRPr lang="fa-IR"/>
          </a:p>
        </p:txBody>
      </p:sp>
      <p:sp>
        <p:nvSpPr>
          <p:cNvPr id="5" name="Oval Callout 4"/>
          <p:cNvSpPr/>
          <p:nvPr/>
        </p:nvSpPr>
        <p:spPr>
          <a:xfrm>
            <a:off x="2003107" y="135456"/>
            <a:ext cx="1216247" cy="611305"/>
          </a:xfrm>
          <a:prstGeom prst="wedgeEllipseCallout">
            <a:avLst>
              <a:gd name="adj1" fmla="val 43105"/>
              <a:gd name="adj2" fmla="val 83702"/>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8" name="Rectangle 7"/>
          <p:cNvSpPr/>
          <p:nvPr/>
        </p:nvSpPr>
        <p:spPr>
          <a:xfrm>
            <a:off x="1138463" y="2645906"/>
            <a:ext cx="2089033" cy="646331"/>
          </a:xfrm>
          <a:prstGeom prst="rect">
            <a:avLst/>
          </a:prstGeom>
        </p:spPr>
        <p:txBody>
          <a:bodyPr wrap="none">
            <a:spAutoFit/>
          </a:bodyPr>
          <a:lstStyle/>
          <a:p>
            <a:pPr algn="ctr"/>
            <a:r>
              <a:rPr lang="fa-IR"/>
              <a:t>حرکت در کل سنگ </a:t>
            </a:r>
            <a:r>
              <a:rPr lang="fa-IR" smtClean="0"/>
              <a:t>مشابه</a:t>
            </a:r>
          </a:p>
          <a:p>
            <a:pPr algn="ctr" rtl="1"/>
            <a:r>
              <a:rPr lang="fa-IR" smtClean="0"/>
              <a:t> </a:t>
            </a:r>
            <a:r>
              <a:rPr lang="fa-IR"/>
              <a:t>خواهد </a:t>
            </a:r>
            <a:r>
              <a:rPr lang="fa-IR" smtClean="0"/>
              <a:t>بود.(مثلا نقطه </a:t>
            </a:r>
            <a:r>
              <a:rPr lang="en-US" smtClean="0"/>
              <a:t>(B</a:t>
            </a:r>
            <a:r>
              <a:rPr lang="fa-IR" smtClean="0"/>
              <a:t>  </a:t>
            </a:r>
            <a:endParaRPr lang="fa-IR"/>
          </a:p>
        </p:txBody>
      </p:sp>
    </p:spTree>
    <p:extLst>
      <p:ext uri="{BB962C8B-B14F-4D97-AF65-F5344CB8AC3E}">
        <p14:creationId xmlns:p14="http://schemas.microsoft.com/office/powerpoint/2010/main" val="26430796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2" grpId="0"/>
      <p:bldP spid="12" grpId="0" animBg="1"/>
      <p:bldP spid="16" grpId="0" animBg="1"/>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32" name="TextBox 31"/>
          <p:cNvSpPr txBox="1"/>
          <p:nvPr/>
        </p:nvSpPr>
        <p:spPr>
          <a:xfrm>
            <a:off x="8702510" y="2518321"/>
            <a:ext cx="5165890" cy="400110"/>
          </a:xfrm>
          <a:prstGeom prst="rect">
            <a:avLst/>
          </a:prstGeom>
          <a:noFill/>
        </p:spPr>
        <p:txBody>
          <a:bodyPr wrap="square" rtlCol="1">
            <a:spAutoFit/>
          </a:bodyPr>
          <a:lstStyle/>
          <a:p>
            <a:pPr algn="r"/>
            <a:endParaRPr lang="fa-IR" sz="2000" dirty="0">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9160625" y="1567997"/>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روش های درنظر گیری اندرکنش خاک سازه</a:t>
            </a:r>
            <a:endParaRPr lang="fa-IR" sz="2400">
              <a:solidFill>
                <a:schemeClr val="tx1">
                  <a:lumMod val="95000"/>
                  <a:lumOff val="5000"/>
                </a:schemeClr>
              </a:solidFill>
              <a:cs typeface="B Nazanin" panose="00000400000000000000" pitchFamily="2" charset="-78"/>
            </a:endParaRPr>
          </a:p>
        </p:txBody>
      </p:sp>
      <p:sp>
        <p:nvSpPr>
          <p:cNvPr id="16" name="Rounded Rectangle 15"/>
          <p:cNvSpPr/>
          <p:nvPr/>
        </p:nvSpPr>
        <p:spPr>
          <a:xfrm>
            <a:off x="9160625" y="2414086"/>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a:solidFill>
                  <a:schemeClr val="tx1">
                    <a:lumMod val="95000"/>
                    <a:lumOff val="5000"/>
                  </a:schemeClr>
                </a:solidFill>
                <a:cs typeface="B Nazanin" panose="00000400000000000000" pitchFamily="2" charset="-78"/>
              </a:rPr>
              <a:t>2)روش زیر سازه</a:t>
            </a:r>
          </a:p>
        </p:txBody>
      </p:sp>
      <p:sp>
        <p:nvSpPr>
          <p:cNvPr id="4" name="Slide Number Placeholder 3"/>
          <p:cNvSpPr>
            <a:spLocks noGrp="1"/>
          </p:cNvSpPr>
          <p:nvPr>
            <p:ph type="sldNum" sz="quarter" idx="12"/>
          </p:nvPr>
        </p:nvSpPr>
        <p:spPr/>
        <p:txBody>
          <a:bodyPr/>
          <a:lstStyle/>
          <a:p>
            <a:fld id="{09D84461-DD0A-440A-AEC5-A4A968A8725A}" type="slidenum">
              <a:rPr lang="en-US" smtClean="0"/>
              <a:t>33</a:t>
            </a:fld>
            <a:endParaRPr lang="en-US" dirty="0"/>
          </a:p>
        </p:txBody>
      </p:sp>
      <p:sp>
        <p:nvSpPr>
          <p:cNvPr id="13" name="Rounded Rectangle 12"/>
          <p:cNvSpPr/>
          <p:nvPr/>
        </p:nvSpPr>
        <p:spPr>
          <a:xfrm>
            <a:off x="9160624" y="3180473"/>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b="1" smtClean="0">
                <a:solidFill>
                  <a:schemeClr val="tx1"/>
                </a:solidFill>
              </a:rPr>
              <a:t>حرکت میدان آزاد</a:t>
            </a:r>
            <a:endParaRPr lang="fa-IR" sz="2400" b="1">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774" y="513531"/>
            <a:ext cx="2600325" cy="2543175"/>
          </a:xfrm>
          <a:prstGeom prst="rect">
            <a:avLst/>
          </a:prstGeom>
        </p:spPr>
      </p:pic>
      <p:sp>
        <p:nvSpPr>
          <p:cNvPr id="6" name="Rectangle 5"/>
          <p:cNvSpPr/>
          <p:nvPr/>
        </p:nvSpPr>
        <p:spPr>
          <a:xfrm>
            <a:off x="1504666" y="2995807"/>
            <a:ext cx="2113464" cy="369332"/>
          </a:xfrm>
          <a:prstGeom prst="rect">
            <a:avLst/>
          </a:prstGeom>
        </p:spPr>
        <p:txBody>
          <a:bodyPr wrap="none">
            <a:spAutoFit/>
          </a:bodyPr>
          <a:lstStyle/>
          <a:p>
            <a:r>
              <a:rPr lang="en-US" b="1" smtClean="0"/>
              <a:t>Free Field motion</a:t>
            </a:r>
            <a:endParaRPr lang="fa-I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0157" y="1106282"/>
            <a:ext cx="2466975" cy="2181225"/>
          </a:xfrm>
          <a:prstGeom prst="rect">
            <a:avLst/>
          </a:prstGeom>
        </p:spPr>
      </p:pic>
      <p:sp>
        <p:nvSpPr>
          <p:cNvPr id="24" name="Rectangle 23"/>
          <p:cNvSpPr/>
          <p:nvPr/>
        </p:nvSpPr>
        <p:spPr>
          <a:xfrm>
            <a:off x="1454553" y="4590706"/>
            <a:ext cx="12413846" cy="1938992"/>
          </a:xfrm>
          <a:prstGeom prst="rect">
            <a:avLst/>
          </a:prstGeom>
        </p:spPr>
        <p:txBody>
          <a:bodyPr wrap="square">
            <a:spAutoFit/>
          </a:bodyPr>
          <a:lstStyle/>
          <a:p>
            <a:pPr algn="r" rtl="1"/>
            <a:r>
              <a:rPr lang="fa-IR" sz="2400" b="1" smtClean="0"/>
              <a:t>این موج به طور  عمودی در سرتاسر لایه خاک پخش خواهد شد و در نتیجه آن حرکت نقطه </a:t>
            </a:r>
            <a:r>
              <a:rPr lang="en-US" sz="2400" b="1" smtClean="0"/>
              <a:t>E</a:t>
            </a:r>
            <a:r>
              <a:rPr lang="fa-IR" sz="2400" b="1" smtClean="0"/>
              <a:t> و</a:t>
            </a:r>
            <a:r>
              <a:rPr lang="en-US" sz="2400" b="1" smtClean="0"/>
              <a:t> D</a:t>
            </a:r>
            <a:r>
              <a:rPr lang="fa-IR" sz="2400" b="1" smtClean="0"/>
              <a:t> متفاوت از نقطه </a:t>
            </a:r>
            <a:r>
              <a:rPr lang="en-US" sz="2400" b="1" smtClean="0"/>
              <a:t>C</a:t>
            </a:r>
            <a:r>
              <a:rPr lang="fa-IR" sz="2400" b="1" smtClean="0"/>
              <a:t> خواهد شد.</a:t>
            </a:r>
          </a:p>
          <a:p>
            <a:pPr algn="r" rtl="1"/>
            <a:r>
              <a:rPr lang="fa-IR" sz="2400" b="1" smtClean="0"/>
              <a:t>هرچه از عمق به سمت بالا بیایم ارتعاشات و دامنه ارتعاشات زیاد میشود.(مشابه سازه)</a:t>
            </a:r>
          </a:p>
          <a:p>
            <a:pPr algn="r" rtl="1"/>
            <a:endParaRPr lang="fa-IR" sz="2400" b="1" smtClean="0"/>
          </a:p>
          <a:p>
            <a:pPr algn="r" rtl="1"/>
            <a:endParaRPr lang="fa-IR" sz="2400" b="1" smtClean="0"/>
          </a:p>
        </p:txBody>
      </p:sp>
      <p:sp>
        <p:nvSpPr>
          <p:cNvPr id="23" name="Oval 22"/>
          <p:cNvSpPr/>
          <p:nvPr/>
        </p:nvSpPr>
        <p:spPr>
          <a:xfrm>
            <a:off x="2178602" y="1785119"/>
            <a:ext cx="466787" cy="455817"/>
          </a:xfrm>
          <a:prstGeom prst="ellipse">
            <a:avLst/>
          </a:prstGeom>
          <a:noFill/>
          <a:ln>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27" name="Oval 26"/>
          <p:cNvSpPr/>
          <p:nvPr/>
        </p:nvSpPr>
        <p:spPr>
          <a:xfrm>
            <a:off x="2610530" y="905537"/>
            <a:ext cx="498430" cy="466535"/>
          </a:xfrm>
          <a:prstGeom prst="ellipse">
            <a:avLst/>
          </a:prstGeom>
          <a:noFill/>
          <a:ln cmpd="dbl">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28" name="Oval 27"/>
          <p:cNvSpPr/>
          <p:nvPr/>
        </p:nvSpPr>
        <p:spPr>
          <a:xfrm>
            <a:off x="2785403" y="393895"/>
            <a:ext cx="506437" cy="501319"/>
          </a:xfrm>
          <a:prstGeom prst="ellipse">
            <a:avLst/>
          </a:prstGeom>
          <a:noFill/>
          <a:ln>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Tree>
    <p:extLst>
      <p:ext uri="{BB962C8B-B14F-4D97-AF65-F5344CB8AC3E}">
        <p14:creationId xmlns:p14="http://schemas.microsoft.com/office/powerpoint/2010/main" val="34063729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2" grpId="0"/>
      <p:bldP spid="12" grpId="0" animBg="1"/>
      <p:bldP spid="16" grpId="0" animBg="1"/>
      <p:bldP spid="13" grpId="0" animBg="1"/>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32" name="TextBox 31"/>
          <p:cNvSpPr txBox="1"/>
          <p:nvPr/>
        </p:nvSpPr>
        <p:spPr>
          <a:xfrm>
            <a:off x="8702510" y="2518321"/>
            <a:ext cx="5165890" cy="400110"/>
          </a:xfrm>
          <a:prstGeom prst="rect">
            <a:avLst/>
          </a:prstGeom>
          <a:noFill/>
        </p:spPr>
        <p:txBody>
          <a:bodyPr wrap="square" rtlCol="1">
            <a:spAutoFit/>
          </a:bodyPr>
          <a:lstStyle/>
          <a:p>
            <a:pPr algn="r"/>
            <a:endParaRPr lang="fa-IR" sz="2000" dirty="0">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9160625" y="1567997"/>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روش های درنظر گیری اندرکنش خاک سازه</a:t>
            </a:r>
            <a:endParaRPr lang="fa-IR" sz="2400">
              <a:solidFill>
                <a:schemeClr val="tx1">
                  <a:lumMod val="95000"/>
                  <a:lumOff val="5000"/>
                </a:schemeClr>
              </a:solidFill>
              <a:cs typeface="B Nazanin" panose="00000400000000000000" pitchFamily="2" charset="-78"/>
            </a:endParaRPr>
          </a:p>
        </p:txBody>
      </p:sp>
      <p:sp>
        <p:nvSpPr>
          <p:cNvPr id="16" name="Rounded Rectangle 15"/>
          <p:cNvSpPr/>
          <p:nvPr/>
        </p:nvSpPr>
        <p:spPr>
          <a:xfrm>
            <a:off x="9160625" y="2414086"/>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a:solidFill>
                  <a:schemeClr val="tx1">
                    <a:lumMod val="95000"/>
                    <a:lumOff val="5000"/>
                  </a:schemeClr>
                </a:solidFill>
                <a:cs typeface="B Nazanin" panose="00000400000000000000" pitchFamily="2" charset="-78"/>
              </a:rPr>
              <a:t>2)روش زیر سازه</a:t>
            </a:r>
          </a:p>
        </p:txBody>
      </p:sp>
      <p:sp>
        <p:nvSpPr>
          <p:cNvPr id="5" name="Rectangle 4"/>
          <p:cNvSpPr/>
          <p:nvPr/>
        </p:nvSpPr>
        <p:spPr>
          <a:xfrm>
            <a:off x="1655379" y="4614683"/>
            <a:ext cx="11814096" cy="461665"/>
          </a:xfrm>
          <a:prstGeom prst="rect">
            <a:avLst/>
          </a:prstGeom>
        </p:spPr>
        <p:txBody>
          <a:bodyPr wrap="square">
            <a:spAutoFit/>
          </a:bodyPr>
          <a:lstStyle/>
          <a:p>
            <a:pPr algn="r" rtl="1"/>
            <a:r>
              <a:rPr lang="fa-IR" sz="2400" b="1" smtClean="0"/>
              <a:t>منظور همان ضرائب سختی و میرایی فنر هایی است که در زیر سازه قرار میگیرند.</a:t>
            </a:r>
            <a:endParaRPr lang="fa-IR" sz="2400" b="1"/>
          </a:p>
        </p:txBody>
      </p:sp>
      <p:sp>
        <p:nvSpPr>
          <p:cNvPr id="4" name="Slide Number Placeholder 3"/>
          <p:cNvSpPr>
            <a:spLocks noGrp="1"/>
          </p:cNvSpPr>
          <p:nvPr>
            <p:ph type="sldNum" sz="quarter" idx="12"/>
          </p:nvPr>
        </p:nvSpPr>
        <p:spPr/>
        <p:txBody>
          <a:bodyPr/>
          <a:lstStyle/>
          <a:p>
            <a:fld id="{09D84461-DD0A-440A-AEC5-A4A968A8725A}" type="slidenum">
              <a:rPr lang="en-US" smtClean="0"/>
              <a:t>34</a:t>
            </a:fld>
            <a:endParaRPr lang="en-US" dirty="0"/>
          </a:p>
        </p:txBody>
      </p:sp>
      <p:sp>
        <p:nvSpPr>
          <p:cNvPr id="13" name="Rounded Rectangle 12"/>
          <p:cNvSpPr/>
          <p:nvPr/>
        </p:nvSpPr>
        <p:spPr>
          <a:xfrm>
            <a:off x="9160624" y="3180473"/>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smtClean="0">
                <a:solidFill>
                  <a:schemeClr val="tx1"/>
                </a:solidFill>
              </a:rPr>
              <a:t>توابع امپدانس</a:t>
            </a:r>
            <a:endParaRPr lang="fa-IR" sz="2400">
              <a:solidFill>
                <a:schemeClr val="tx1"/>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891" y="709384"/>
            <a:ext cx="5101768" cy="3617874"/>
          </a:xfrm>
          <a:prstGeom prst="rect">
            <a:avLst/>
          </a:prstGeom>
        </p:spPr>
      </p:pic>
    </p:spTree>
    <p:extLst>
      <p:ext uri="{BB962C8B-B14F-4D97-AF65-F5344CB8AC3E}">
        <p14:creationId xmlns:p14="http://schemas.microsoft.com/office/powerpoint/2010/main" val="25545005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22" presetClass="entr" presetSubtype="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par>
                                <p:cTn id="27" presetID="6" presetClass="entr" presetSubtype="16"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2" grpId="0"/>
      <p:bldP spid="12" grpId="0" animBg="1"/>
      <p:bldP spid="16" grpId="0" animBg="1"/>
      <p:bldP spid="5" grpId="0"/>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4" name="Slide Number Placeholder 3"/>
          <p:cNvSpPr>
            <a:spLocks noGrp="1"/>
          </p:cNvSpPr>
          <p:nvPr>
            <p:ph type="sldNum" sz="quarter" idx="12"/>
          </p:nvPr>
        </p:nvSpPr>
        <p:spPr/>
        <p:txBody>
          <a:bodyPr/>
          <a:lstStyle/>
          <a:p>
            <a:fld id="{09D84461-DD0A-440A-AEC5-A4A968A8725A}" type="slidenum">
              <a:rPr lang="en-US" smtClean="0"/>
              <a:t>35</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076" y="-22543"/>
            <a:ext cx="11830270" cy="52955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5" y="5273040"/>
            <a:ext cx="10849565" cy="2076450"/>
          </a:xfrm>
          <a:prstGeom prst="rect">
            <a:avLst/>
          </a:prstGeom>
        </p:spPr>
      </p:pic>
    </p:spTree>
    <p:extLst>
      <p:ext uri="{BB962C8B-B14F-4D97-AF65-F5344CB8AC3E}">
        <p14:creationId xmlns:p14="http://schemas.microsoft.com/office/powerpoint/2010/main" val="3191397255"/>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429" y="4971328"/>
            <a:ext cx="11006931" cy="2409825"/>
          </a:xfrm>
          <a:prstGeom prst="rect">
            <a:avLst/>
          </a:prstGeom>
        </p:spPr>
      </p:pic>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4" name="Slide Number Placeholder 3"/>
          <p:cNvSpPr>
            <a:spLocks noGrp="1"/>
          </p:cNvSpPr>
          <p:nvPr>
            <p:ph type="sldNum" sz="quarter" idx="12"/>
          </p:nvPr>
        </p:nvSpPr>
        <p:spPr/>
        <p:txBody>
          <a:bodyPr/>
          <a:lstStyle/>
          <a:p>
            <a:fld id="{09D84461-DD0A-440A-AEC5-A4A968A8725A}" type="slidenum">
              <a:rPr lang="en-US" smtClean="0"/>
              <a:t>36</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309" y="0"/>
            <a:ext cx="11420475" cy="5324475"/>
          </a:xfrm>
          <a:prstGeom prst="rect">
            <a:avLst/>
          </a:prstGeom>
        </p:spPr>
      </p:pic>
    </p:spTree>
    <p:extLst>
      <p:ext uri="{BB962C8B-B14F-4D97-AF65-F5344CB8AC3E}">
        <p14:creationId xmlns:p14="http://schemas.microsoft.com/office/powerpoint/2010/main" val="620864302"/>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4" name="Slide Number Placeholder 3"/>
          <p:cNvSpPr>
            <a:spLocks noGrp="1"/>
          </p:cNvSpPr>
          <p:nvPr>
            <p:ph type="sldNum" sz="quarter" idx="12"/>
          </p:nvPr>
        </p:nvSpPr>
        <p:spPr/>
        <p:txBody>
          <a:bodyPr/>
          <a:lstStyle/>
          <a:p>
            <a:fld id="{09D84461-DD0A-440A-AEC5-A4A968A8725A}" type="slidenum">
              <a:rPr lang="en-US" smtClean="0"/>
              <a:t>37</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549" y="287553"/>
            <a:ext cx="10610691" cy="6740452"/>
          </a:xfrm>
          <a:prstGeom prst="rect">
            <a:avLst/>
          </a:prstGeom>
        </p:spPr>
      </p:pic>
    </p:spTree>
    <p:extLst>
      <p:ext uri="{BB962C8B-B14F-4D97-AF65-F5344CB8AC3E}">
        <p14:creationId xmlns:p14="http://schemas.microsoft.com/office/powerpoint/2010/main" val="806660044"/>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4" name="Slide Number Placeholder 3"/>
          <p:cNvSpPr>
            <a:spLocks noGrp="1"/>
          </p:cNvSpPr>
          <p:nvPr>
            <p:ph type="sldNum" sz="quarter" idx="12"/>
          </p:nvPr>
        </p:nvSpPr>
        <p:spPr/>
        <p:txBody>
          <a:bodyPr/>
          <a:lstStyle/>
          <a:p>
            <a:fld id="{09D84461-DD0A-440A-AEC5-A4A968A8725A}" type="slidenum">
              <a:rPr lang="en-US" smtClean="0"/>
              <a:t>38</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056" y="338257"/>
            <a:ext cx="10965664" cy="6946463"/>
          </a:xfrm>
          <a:prstGeom prst="rect">
            <a:avLst/>
          </a:prstGeom>
        </p:spPr>
      </p:pic>
    </p:spTree>
    <p:extLst>
      <p:ext uri="{BB962C8B-B14F-4D97-AF65-F5344CB8AC3E}">
        <p14:creationId xmlns:p14="http://schemas.microsoft.com/office/powerpoint/2010/main" val="2855856395"/>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4" name="Slide Number Placeholder 3"/>
          <p:cNvSpPr>
            <a:spLocks noGrp="1"/>
          </p:cNvSpPr>
          <p:nvPr>
            <p:ph type="sldNum" sz="quarter" idx="12"/>
          </p:nvPr>
        </p:nvSpPr>
        <p:spPr/>
        <p:txBody>
          <a:bodyPr/>
          <a:lstStyle/>
          <a:p>
            <a:fld id="{09D84461-DD0A-440A-AEC5-A4A968A8725A}" type="slidenum">
              <a:rPr lang="en-US" smtClean="0"/>
              <a:t>39</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179" y="615140"/>
            <a:ext cx="11656398" cy="6412865"/>
          </a:xfrm>
          <a:prstGeom prst="rect">
            <a:avLst/>
          </a:prstGeom>
        </p:spPr>
      </p:pic>
    </p:spTree>
    <p:extLst>
      <p:ext uri="{BB962C8B-B14F-4D97-AF65-F5344CB8AC3E}">
        <p14:creationId xmlns:p14="http://schemas.microsoft.com/office/powerpoint/2010/main" val="19417568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10444465" y="1350348"/>
            <a:ext cx="3423935" cy="628898"/>
          </a:xfrm>
          <a:prstGeom prst="roundRect">
            <a:avLst>
              <a:gd name="adj" fmla="val 25178"/>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chemeClr val="tx1">
                    <a:lumMod val="95000"/>
                    <a:lumOff val="5000"/>
                  </a:schemeClr>
                </a:solidFill>
                <a:cs typeface="B Nazanin" panose="00000400000000000000" pitchFamily="2" charset="-78"/>
              </a:rPr>
              <a:t>مفهوم اندرکنش</a:t>
            </a:r>
          </a:p>
        </p:txBody>
      </p:sp>
      <p:sp>
        <p:nvSpPr>
          <p:cNvPr id="4" name="Slide Number Placeholder 3"/>
          <p:cNvSpPr>
            <a:spLocks noGrp="1"/>
          </p:cNvSpPr>
          <p:nvPr>
            <p:ph type="sldNum" sz="quarter" idx="12"/>
          </p:nvPr>
        </p:nvSpPr>
        <p:spPr/>
        <p:txBody>
          <a:bodyPr/>
          <a:lstStyle/>
          <a:p>
            <a:fld id="{09D84461-DD0A-440A-AEC5-A4A968A8725A}" type="slidenum">
              <a:rPr lang="en-US" smtClean="0"/>
              <a:t>4</a:t>
            </a:fld>
            <a:endParaRPr lang="en-US" dirty="0"/>
          </a:p>
        </p:txBody>
      </p:sp>
      <p:sp>
        <p:nvSpPr>
          <p:cNvPr id="3" name="Rectangle 2"/>
          <p:cNvSpPr/>
          <p:nvPr/>
        </p:nvSpPr>
        <p:spPr>
          <a:xfrm>
            <a:off x="8088923" y="2690050"/>
            <a:ext cx="5411277" cy="1200329"/>
          </a:xfrm>
          <a:prstGeom prst="rect">
            <a:avLst/>
          </a:prstGeom>
        </p:spPr>
        <p:txBody>
          <a:bodyPr wrap="square">
            <a:spAutoFit/>
          </a:bodyPr>
          <a:lstStyle/>
          <a:p>
            <a:pPr algn="r" rtl="1"/>
            <a:r>
              <a:rPr lang="fa-IR" sz="2400" smtClean="0"/>
              <a:t>-حتی </a:t>
            </a:r>
            <a:r>
              <a:rPr lang="fa-IR" sz="2400"/>
              <a:t>وجود یک سازه می تواند نحوه ارتعاش زمین اطراف خود </a:t>
            </a:r>
            <a:r>
              <a:rPr lang="fa-IR" sz="2400" smtClean="0"/>
              <a:t>را </a:t>
            </a:r>
            <a:r>
              <a:rPr lang="fa-IR" sz="2400"/>
              <a:t>نسبت به حالتی که سازه ای روی خاک قرار ندارد تغییر دهد.</a:t>
            </a:r>
          </a:p>
        </p:txBody>
      </p:sp>
      <p:sp>
        <p:nvSpPr>
          <p:cNvPr id="5" name="Rectangle 4"/>
          <p:cNvSpPr/>
          <p:nvPr/>
        </p:nvSpPr>
        <p:spPr>
          <a:xfrm>
            <a:off x="12382527" y="4042656"/>
            <a:ext cx="808235" cy="523220"/>
          </a:xfrm>
          <a:prstGeom prst="rect">
            <a:avLst/>
          </a:prstGeom>
        </p:spPr>
        <p:txBody>
          <a:bodyPr wrap="none">
            <a:spAutoFit/>
          </a:bodyPr>
          <a:lstStyle/>
          <a:p>
            <a:r>
              <a:rPr lang="fa-IR" sz="2800"/>
              <a:t>نتیجه</a:t>
            </a:r>
          </a:p>
        </p:txBody>
      </p:sp>
      <p:sp>
        <p:nvSpPr>
          <p:cNvPr id="29" name="Rounded Rectangle 28"/>
          <p:cNvSpPr/>
          <p:nvPr/>
        </p:nvSpPr>
        <p:spPr>
          <a:xfrm>
            <a:off x="9766827" y="4857817"/>
            <a:ext cx="3423935" cy="628898"/>
          </a:xfrm>
          <a:prstGeom prst="roundRect">
            <a:avLst>
              <a:gd name="adj" fmla="val 3441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solidFill>
              </a:rPr>
              <a:t>سازه</a:t>
            </a:r>
            <a:endParaRPr lang="fa-IR">
              <a:solidFill>
                <a:schemeClr val="tx1"/>
              </a:solidFill>
              <a:cs typeface="B Nazanin" panose="00000400000000000000" pitchFamily="2" charset="-78"/>
            </a:endParaRPr>
          </a:p>
        </p:txBody>
      </p:sp>
      <p:sp>
        <p:nvSpPr>
          <p:cNvPr id="30" name="Rounded Rectangle 29"/>
          <p:cNvSpPr/>
          <p:nvPr/>
        </p:nvSpPr>
        <p:spPr>
          <a:xfrm>
            <a:off x="9766826" y="5664559"/>
            <a:ext cx="3423935" cy="628898"/>
          </a:xfrm>
          <a:prstGeom prst="roundRect">
            <a:avLst>
              <a:gd name="adj" fmla="val 3441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solidFill>
              </a:rPr>
              <a:t>شالوده</a:t>
            </a:r>
            <a:endParaRPr lang="fa-IR">
              <a:solidFill>
                <a:schemeClr val="tx1"/>
              </a:solidFill>
              <a:cs typeface="B Nazanin" panose="00000400000000000000" pitchFamily="2" charset="-78"/>
            </a:endParaRPr>
          </a:p>
        </p:txBody>
      </p:sp>
      <p:sp>
        <p:nvSpPr>
          <p:cNvPr id="31" name="Rounded Rectangle 30"/>
          <p:cNvSpPr/>
          <p:nvPr/>
        </p:nvSpPr>
        <p:spPr>
          <a:xfrm>
            <a:off x="9766826" y="6471301"/>
            <a:ext cx="3423935" cy="628898"/>
          </a:xfrm>
          <a:prstGeom prst="roundRect">
            <a:avLst>
              <a:gd name="adj" fmla="val 3441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solidFill>
              </a:rPr>
              <a:t>خاک</a:t>
            </a:r>
            <a:endParaRPr lang="fa-IR">
              <a:solidFill>
                <a:schemeClr val="tx1"/>
              </a:solidFill>
              <a:cs typeface="B Nazanin" panose="00000400000000000000" pitchFamily="2" charset="-78"/>
            </a:endParaRPr>
          </a:p>
        </p:txBody>
      </p:sp>
      <p:cxnSp>
        <p:nvCxnSpPr>
          <p:cNvPr id="32" name="Straight Arrow Connector 31"/>
          <p:cNvCxnSpPr/>
          <p:nvPr/>
        </p:nvCxnSpPr>
        <p:spPr>
          <a:xfrm flipH="1">
            <a:off x="8486214" y="5160743"/>
            <a:ext cx="1181923" cy="50381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3" name="Straight Arrow Connector 32"/>
          <p:cNvCxnSpPr/>
          <p:nvPr/>
        </p:nvCxnSpPr>
        <p:spPr>
          <a:xfrm flipH="1" flipV="1">
            <a:off x="8493823" y="6293457"/>
            <a:ext cx="1174314" cy="65192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4" name="Straight Arrow Connector 33"/>
          <p:cNvCxnSpPr/>
          <p:nvPr/>
        </p:nvCxnSpPr>
        <p:spPr>
          <a:xfrm flipH="1" flipV="1">
            <a:off x="8588968" y="5999284"/>
            <a:ext cx="1140080" cy="3317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43" name="Rounded Rectangle 42"/>
          <p:cNvSpPr/>
          <p:nvPr/>
        </p:nvSpPr>
        <p:spPr>
          <a:xfrm>
            <a:off x="6077243" y="5636739"/>
            <a:ext cx="2310281" cy="628898"/>
          </a:xfrm>
          <a:prstGeom prst="roundRect">
            <a:avLst>
              <a:gd name="adj" fmla="val 3441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solidFill>
              </a:rPr>
              <a:t>سیستم واحد</a:t>
            </a:r>
            <a:endParaRPr lang="fa-IR" sz="2400">
              <a:solidFill>
                <a:schemeClr val="tx1"/>
              </a:solidFill>
              <a:cs typeface="B Nazanin" panose="00000400000000000000" pitchFamily="2" charset="-78"/>
            </a:endParaRPr>
          </a:p>
        </p:txBody>
      </p:sp>
      <p:sp>
        <p:nvSpPr>
          <p:cNvPr id="44" name="Rounded Rectangle 43"/>
          <p:cNvSpPr/>
          <p:nvPr/>
        </p:nvSpPr>
        <p:spPr>
          <a:xfrm>
            <a:off x="1364566" y="5636739"/>
            <a:ext cx="4317315" cy="628898"/>
          </a:xfrm>
          <a:prstGeom prst="roundRect">
            <a:avLst>
              <a:gd name="adj" fmla="val 3441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chemeClr val="tx1"/>
                </a:solidFill>
              </a:rPr>
              <a:t>که ویژگی های هریک بر روی دیگری تاثیر میگذارد</a:t>
            </a:r>
            <a:endParaRPr lang="fa-IR" sz="2000">
              <a:solidFill>
                <a:schemeClr val="tx1"/>
              </a:solidFill>
              <a:cs typeface="B Nazanin" panose="00000400000000000000" pitchFamily="2" charset="-78"/>
            </a:endParaRPr>
          </a:p>
        </p:txBody>
      </p:sp>
      <p:sp>
        <p:nvSpPr>
          <p:cNvPr id="45" name="Rounded Rectangle 44"/>
          <p:cNvSpPr/>
          <p:nvPr/>
        </p:nvSpPr>
        <p:spPr>
          <a:xfrm>
            <a:off x="1364566" y="6796877"/>
            <a:ext cx="4317315" cy="628898"/>
          </a:xfrm>
          <a:prstGeom prst="roundRect">
            <a:avLst>
              <a:gd name="adj" fmla="val 3441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a:solidFill>
                  <a:schemeClr val="tx1"/>
                </a:solidFill>
              </a:rPr>
              <a:t>بر روی یک دیگر اثر متقابل و یا اندرکنش </a:t>
            </a:r>
            <a:r>
              <a:rPr lang="fa-IR" sz="2000" smtClean="0">
                <a:solidFill>
                  <a:schemeClr val="tx1"/>
                </a:solidFill>
              </a:rPr>
              <a:t>دارند.</a:t>
            </a:r>
            <a:endParaRPr lang="fa-IR" sz="2000">
              <a:solidFill>
                <a:schemeClr val="tx1"/>
              </a:solidFill>
            </a:endParaRPr>
          </a:p>
        </p:txBody>
      </p:sp>
      <p:sp>
        <p:nvSpPr>
          <p:cNvPr id="46" name="Down Arrow 45"/>
          <p:cNvSpPr/>
          <p:nvPr/>
        </p:nvSpPr>
        <p:spPr>
          <a:xfrm rot="5400000">
            <a:off x="5754526" y="5843368"/>
            <a:ext cx="219967" cy="283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47" name="Down Arrow 46"/>
          <p:cNvSpPr/>
          <p:nvPr/>
        </p:nvSpPr>
        <p:spPr>
          <a:xfrm>
            <a:off x="3362799" y="6361516"/>
            <a:ext cx="248919" cy="3394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49" name="Rounded Rectangle 48"/>
          <p:cNvSpPr/>
          <p:nvPr/>
        </p:nvSpPr>
        <p:spPr>
          <a:xfrm>
            <a:off x="6077243" y="6826378"/>
            <a:ext cx="3073121" cy="628898"/>
          </a:xfrm>
          <a:prstGeom prst="roundRect">
            <a:avLst>
              <a:gd name="adj" fmla="val 3441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000" smtClean="0">
                <a:solidFill>
                  <a:schemeClr val="tx1"/>
                </a:solidFill>
              </a:rPr>
              <a:t>مجاز به تحلیل سازه به تنهایی نیستیم.</a:t>
            </a:r>
            <a:endParaRPr lang="fa-IR" sz="2000">
              <a:solidFill>
                <a:schemeClr val="tx1"/>
              </a:solidFill>
            </a:endParaRPr>
          </a:p>
        </p:txBody>
      </p:sp>
      <p:sp>
        <p:nvSpPr>
          <p:cNvPr id="50" name="Down Arrow 49"/>
          <p:cNvSpPr/>
          <p:nvPr/>
        </p:nvSpPr>
        <p:spPr>
          <a:xfrm rot="16200000">
            <a:off x="5793638" y="6969504"/>
            <a:ext cx="228987" cy="2836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nvGrpSpPr>
          <p:cNvPr id="8" name="Group 7"/>
          <p:cNvGrpSpPr/>
          <p:nvPr/>
        </p:nvGrpSpPr>
        <p:grpSpPr>
          <a:xfrm>
            <a:off x="1489558" y="1310640"/>
            <a:ext cx="5456393" cy="2663383"/>
            <a:chOff x="1489558" y="1310640"/>
            <a:chExt cx="5456393" cy="2663383"/>
          </a:xfrm>
        </p:grpSpPr>
        <p:sp>
          <p:nvSpPr>
            <p:cNvPr id="13" name="Rectangle 12"/>
            <p:cNvSpPr/>
            <p:nvPr/>
          </p:nvSpPr>
          <p:spPr>
            <a:xfrm>
              <a:off x="2315474" y="3512358"/>
              <a:ext cx="3209533" cy="461665"/>
            </a:xfrm>
            <a:prstGeom prst="rect">
              <a:avLst/>
            </a:prstGeom>
          </p:spPr>
          <p:txBody>
            <a:bodyPr wrap="none">
              <a:spAutoFit/>
            </a:bodyPr>
            <a:lstStyle/>
            <a:p>
              <a:r>
                <a:rPr lang="fa-IR" sz="2400" b="1" smtClean="0"/>
                <a:t>شکل2) سیستم </a:t>
              </a:r>
              <a:r>
                <a:rPr lang="fa-IR" sz="2400" b="1"/>
                <a:t>خاک - سازه</a:t>
              </a:r>
            </a:p>
          </p:txBody>
        </p:sp>
        <p:pic>
          <p:nvPicPr>
            <p:cNvPr id="7" name="Picture 6"/>
            <p:cNvPicPr>
              <a:picLocks noChangeAspect="1"/>
            </p:cNvPicPr>
            <p:nvPr/>
          </p:nvPicPr>
          <p:blipFill>
            <a:blip r:embed="rId2"/>
            <a:stretch>
              <a:fillRect/>
            </a:stretch>
          </p:blipFill>
          <p:spPr>
            <a:xfrm>
              <a:off x="1489558" y="1310640"/>
              <a:ext cx="5456393" cy="1981372"/>
            </a:xfrm>
            <a:prstGeom prst="rect">
              <a:avLst/>
            </a:prstGeom>
          </p:spPr>
        </p:pic>
      </p:grpSp>
    </p:spTree>
    <p:extLst>
      <p:ext uri="{BB962C8B-B14F-4D97-AF65-F5344CB8AC3E}">
        <p14:creationId xmlns:p14="http://schemas.microsoft.com/office/powerpoint/2010/main" val="27141208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par>
                          <p:cTn id="11" fill="hold">
                            <p:stCondLst>
                              <p:cond delay="500"/>
                            </p:stCondLst>
                            <p:childTnLst>
                              <p:par>
                                <p:cTn id="12" presetID="6" presetClass="entr" presetSubtype="16"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1250"/>
                                        <p:tgtEl>
                                          <p:spTgt spid="8"/>
                                        </p:tgtEl>
                                      </p:cBhvr>
                                    </p:animEffect>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500"/>
                                        <p:tgtEl>
                                          <p:spTgt spid="3"/>
                                        </p:tgtEl>
                                      </p:cBhvr>
                                    </p:animEffect>
                                  </p:childTnLst>
                                </p:cTn>
                              </p:par>
                            </p:childTnLst>
                          </p:cTn>
                        </p:par>
                        <p:par>
                          <p:cTn id="19" fill="hold">
                            <p:stCondLst>
                              <p:cond delay="2250"/>
                            </p:stCondLst>
                            <p:childTnLst>
                              <p:par>
                                <p:cTn id="20" presetID="22" presetClass="entr" presetSubtype="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par>
                          <p:cTn id="23" fill="hold">
                            <p:stCondLst>
                              <p:cond delay="2750"/>
                            </p:stCondLst>
                            <p:childTnLst>
                              <p:par>
                                <p:cTn id="24" presetID="22" presetClass="entr" presetSubtype="2"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right)">
                                      <p:cBhvr>
                                        <p:cTn id="26" dur="500"/>
                                        <p:tgtEl>
                                          <p:spTgt spid="29"/>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right)">
                                      <p:cBhvr>
                                        <p:cTn id="29" dur="500"/>
                                        <p:tgtEl>
                                          <p:spTgt spid="30"/>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right)">
                                      <p:cBhvr>
                                        <p:cTn id="32" dur="500"/>
                                        <p:tgtEl>
                                          <p:spTgt spid="31"/>
                                        </p:tgtEl>
                                      </p:cBhvr>
                                    </p:animEffect>
                                  </p:childTnLst>
                                </p:cTn>
                              </p:par>
                            </p:childTnLst>
                          </p:cTn>
                        </p:par>
                        <p:par>
                          <p:cTn id="33" fill="hold">
                            <p:stCondLst>
                              <p:cond delay="3250"/>
                            </p:stCondLst>
                            <p:childTnLst>
                              <p:par>
                                <p:cTn id="34" presetID="22" presetClass="entr" presetSubtype="2"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right)">
                                      <p:cBhvr>
                                        <p:cTn id="36" dur="1250"/>
                                        <p:tgtEl>
                                          <p:spTgt spid="32"/>
                                        </p:tgtEl>
                                      </p:cBhvr>
                                    </p:animEffect>
                                  </p:childTnLst>
                                </p:cTn>
                              </p:par>
                              <p:par>
                                <p:cTn id="37" presetID="22" presetClass="entr" presetSubtype="2"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right)">
                                      <p:cBhvr>
                                        <p:cTn id="39" dur="1250"/>
                                        <p:tgtEl>
                                          <p:spTgt spid="34"/>
                                        </p:tgtEl>
                                      </p:cBhvr>
                                    </p:animEffect>
                                  </p:childTnLst>
                                </p:cTn>
                              </p:par>
                              <p:par>
                                <p:cTn id="40" presetID="22" presetClass="entr" presetSubtype="2"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1250"/>
                                        <p:tgtEl>
                                          <p:spTgt spid="33"/>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right)">
                                      <p:cBhvr>
                                        <p:cTn id="46" dur="500"/>
                                        <p:tgtEl>
                                          <p:spTgt spid="43"/>
                                        </p:tgtEl>
                                      </p:cBhvr>
                                    </p:animEffect>
                                  </p:childTnLst>
                                </p:cTn>
                              </p:par>
                            </p:childTnLst>
                          </p:cTn>
                        </p:par>
                        <p:par>
                          <p:cTn id="47" fill="hold">
                            <p:stCondLst>
                              <p:cond delay="5000"/>
                            </p:stCondLst>
                            <p:childTnLst>
                              <p:par>
                                <p:cTn id="48" presetID="22" presetClass="entr" presetSubtype="2"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right)">
                                      <p:cBhvr>
                                        <p:cTn id="50" dur="500"/>
                                        <p:tgtEl>
                                          <p:spTgt spid="46"/>
                                        </p:tgtEl>
                                      </p:cBhvr>
                                    </p:animEffect>
                                  </p:childTnLst>
                                </p:cTn>
                              </p:par>
                            </p:childTnLst>
                          </p:cTn>
                        </p:par>
                        <p:par>
                          <p:cTn id="51" fill="hold">
                            <p:stCondLst>
                              <p:cond delay="5500"/>
                            </p:stCondLst>
                            <p:childTnLst>
                              <p:par>
                                <p:cTn id="52" presetID="22" presetClass="entr" presetSubtype="2"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right)">
                                      <p:cBhvr>
                                        <p:cTn id="54" dur="500"/>
                                        <p:tgtEl>
                                          <p:spTgt spid="44"/>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500"/>
                                        <p:tgtEl>
                                          <p:spTgt spid="47"/>
                                        </p:tgtEl>
                                      </p:cBhvr>
                                    </p:animEffect>
                                  </p:childTnLst>
                                </p:cTn>
                              </p:par>
                            </p:childTnLst>
                          </p:cTn>
                        </p:par>
                        <p:par>
                          <p:cTn id="59" fill="hold">
                            <p:stCondLst>
                              <p:cond delay="6500"/>
                            </p:stCondLst>
                            <p:childTnLst>
                              <p:par>
                                <p:cTn id="60" presetID="22" presetClass="entr" presetSubtype="2" fill="hold" grpId="0"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right)">
                                      <p:cBhvr>
                                        <p:cTn id="62" dur="500"/>
                                        <p:tgtEl>
                                          <p:spTgt spid="45"/>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wipe(left)">
                                      <p:cBhvr>
                                        <p:cTn id="66" dur="500"/>
                                        <p:tgtEl>
                                          <p:spTgt spid="50"/>
                                        </p:tgtEl>
                                      </p:cBhvr>
                                    </p:animEffect>
                                  </p:childTnLst>
                                </p:cTn>
                              </p:par>
                            </p:childTnLst>
                          </p:cTn>
                        </p:par>
                        <p:par>
                          <p:cTn id="67" fill="hold">
                            <p:stCondLst>
                              <p:cond delay="7500"/>
                            </p:stCondLst>
                            <p:childTnLst>
                              <p:par>
                                <p:cTn id="68" presetID="22" presetClass="entr" presetSubtype="2"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right)">
                                      <p:cBhvr>
                                        <p:cTn id="7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3" grpId="0"/>
      <p:bldP spid="5" grpId="0"/>
      <p:bldP spid="29" grpId="0" animBg="1"/>
      <p:bldP spid="30" grpId="0" animBg="1"/>
      <p:bldP spid="31" grpId="0" animBg="1"/>
      <p:bldP spid="43" grpId="0" animBg="1"/>
      <p:bldP spid="44" grpId="0" animBg="1"/>
      <p:bldP spid="45" grpId="0" animBg="1"/>
      <p:bldP spid="46" grpId="0" animBg="1"/>
      <p:bldP spid="47"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4" name="Slide Number Placeholder 3"/>
          <p:cNvSpPr>
            <a:spLocks noGrp="1"/>
          </p:cNvSpPr>
          <p:nvPr>
            <p:ph type="sldNum" sz="quarter" idx="12"/>
          </p:nvPr>
        </p:nvSpPr>
        <p:spPr/>
        <p:txBody>
          <a:bodyPr/>
          <a:lstStyle/>
          <a:p>
            <a:fld id="{09D84461-DD0A-440A-AEC5-A4A968A8725A}" type="slidenum">
              <a:rPr lang="en-US" smtClean="0"/>
              <a:t>40</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36" y="328930"/>
            <a:ext cx="9883624" cy="6850202"/>
          </a:xfrm>
          <a:prstGeom prst="rect">
            <a:avLst/>
          </a:prstGeom>
        </p:spPr>
      </p:pic>
    </p:spTree>
    <p:extLst>
      <p:ext uri="{BB962C8B-B14F-4D97-AF65-F5344CB8AC3E}">
        <p14:creationId xmlns:p14="http://schemas.microsoft.com/office/powerpoint/2010/main" val="1310657614"/>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4" name="Slide Number Placeholder 3"/>
          <p:cNvSpPr>
            <a:spLocks noGrp="1"/>
          </p:cNvSpPr>
          <p:nvPr>
            <p:ph type="sldNum" sz="quarter" idx="12"/>
          </p:nvPr>
        </p:nvSpPr>
        <p:spPr/>
        <p:txBody>
          <a:bodyPr/>
          <a:lstStyle/>
          <a:p>
            <a:fld id="{09D84461-DD0A-440A-AEC5-A4A968A8725A}" type="slidenum">
              <a:rPr lang="en-US" smtClean="0"/>
              <a:t>41</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049" y="1100822"/>
            <a:ext cx="7543971" cy="5507712"/>
          </a:xfrm>
          <a:prstGeom prst="rect">
            <a:avLst/>
          </a:prstGeom>
        </p:spPr>
      </p:pic>
      <p:sp>
        <p:nvSpPr>
          <p:cNvPr id="5" name="Rounded Rectangle 4"/>
          <p:cNvSpPr/>
          <p:nvPr/>
        </p:nvSpPr>
        <p:spPr>
          <a:xfrm>
            <a:off x="9099665" y="471924"/>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smtClean="0">
                <a:solidFill>
                  <a:schemeClr val="tx1">
                    <a:lumMod val="95000"/>
                    <a:lumOff val="5000"/>
                  </a:schemeClr>
                </a:solidFill>
                <a:cs typeface="B Nazanin" panose="00000400000000000000" pitchFamily="2" charset="-78"/>
              </a:rPr>
              <a:t>اگر مدول برشی یکنواخت فرض نشود:</a:t>
            </a:r>
            <a:endParaRPr lang="fa-IR" sz="2400">
              <a:solidFill>
                <a:schemeClr val="tx1">
                  <a:lumMod val="95000"/>
                  <a:lumOff val="5000"/>
                </a:schemeClr>
              </a:solidFill>
              <a:cs typeface="B Nazanin" panose="00000400000000000000" pitchFamily="2"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8995" y="4300766"/>
            <a:ext cx="2706846" cy="2002244"/>
          </a:xfrm>
          <a:prstGeom prst="rect">
            <a:avLst/>
          </a:prstGeom>
        </p:spPr>
      </p:pic>
    </p:spTree>
    <p:extLst>
      <p:ext uri="{BB962C8B-B14F-4D97-AF65-F5344CB8AC3E}">
        <p14:creationId xmlns:p14="http://schemas.microsoft.com/office/powerpoint/2010/main" val="7976815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4" name="Slide Number Placeholder 3"/>
          <p:cNvSpPr>
            <a:spLocks noGrp="1"/>
          </p:cNvSpPr>
          <p:nvPr>
            <p:ph type="sldNum" sz="quarter" idx="12"/>
          </p:nvPr>
        </p:nvSpPr>
        <p:spPr/>
        <p:txBody>
          <a:bodyPr/>
          <a:lstStyle/>
          <a:p>
            <a:fld id="{09D84461-DD0A-440A-AEC5-A4A968A8725A}" type="slidenum">
              <a:rPr lang="en-US" smtClean="0"/>
              <a:t>42</a:t>
            </a:fld>
            <a:endParaRPr lang="en-US" dirty="0"/>
          </a:p>
        </p:txBody>
      </p:sp>
      <p:sp>
        <p:nvSpPr>
          <p:cNvPr id="6" name="Rounded Rectangle 5"/>
          <p:cNvSpPr/>
          <p:nvPr/>
        </p:nvSpPr>
        <p:spPr>
          <a:xfrm>
            <a:off x="9099665" y="471924"/>
            <a:ext cx="4707775" cy="628898"/>
          </a:xfrm>
          <a:prstGeom prst="roundRect">
            <a:avLst>
              <a:gd name="adj" fmla="val 50000"/>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smtClean="0">
                <a:solidFill>
                  <a:schemeClr val="tx1">
                    <a:lumMod val="95000"/>
                    <a:lumOff val="5000"/>
                  </a:schemeClr>
                </a:solidFill>
                <a:cs typeface="B Nazanin" panose="00000400000000000000" pitchFamily="2" charset="-78"/>
              </a:rPr>
              <a:t>فنداسیون انعطاف پذیر</a:t>
            </a:r>
            <a:endParaRPr lang="fa-IR" sz="2400">
              <a:solidFill>
                <a:schemeClr val="tx1">
                  <a:lumMod val="95000"/>
                  <a:lumOff val="5000"/>
                </a:schemeClr>
              </a:solidFill>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460" y="786373"/>
            <a:ext cx="9652476" cy="561630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460" y="5326352"/>
            <a:ext cx="2676525" cy="1076325"/>
          </a:xfrm>
          <a:prstGeom prst="rect">
            <a:avLst/>
          </a:prstGeom>
        </p:spPr>
      </p:pic>
    </p:spTree>
    <p:extLst>
      <p:ext uri="{BB962C8B-B14F-4D97-AF65-F5344CB8AC3E}">
        <p14:creationId xmlns:p14="http://schemas.microsoft.com/office/powerpoint/2010/main" val="38306591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4" name="Slide Number Placeholder 3"/>
          <p:cNvSpPr>
            <a:spLocks noGrp="1"/>
          </p:cNvSpPr>
          <p:nvPr>
            <p:ph type="sldNum" sz="quarter" idx="12"/>
          </p:nvPr>
        </p:nvSpPr>
        <p:spPr/>
        <p:txBody>
          <a:bodyPr/>
          <a:lstStyle/>
          <a:p>
            <a:fld id="{09D84461-DD0A-440A-AEC5-A4A968A8725A}" type="slidenum">
              <a:rPr lang="en-US" smtClean="0"/>
              <a:t>43</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040" y="634325"/>
            <a:ext cx="8611123" cy="47720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4145" y="1728653"/>
            <a:ext cx="2619375" cy="4029075"/>
          </a:xfrm>
          <a:prstGeom prst="rect">
            <a:avLst/>
          </a:prstGeom>
        </p:spPr>
      </p:pic>
    </p:spTree>
    <p:extLst>
      <p:ext uri="{BB962C8B-B14F-4D97-AF65-F5344CB8AC3E}">
        <p14:creationId xmlns:p14="http://schemas.microsoft.com/office/powerpoint/2010/main" val="3200693053"/>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4" name="Slide Number Placeholder 3"/>
          <p:cNvSpPr>
            <a:spLocks noGrp="1"/>
          </p:cNvSpPr>
          <p:nvPr>
            <p:ph type="sldNum" sz="quarter" idx="12"/>
          </p:nvPr>
        </p:nvSpPr>
        <p:spPr/>
        <p:txBody>
          <a:bodyPr/>
          <a:lstStyle/>
          <a:p>
            <a:fld id="{09D84461-DD0A-440A-AEC5-A4A968A8725A}" type="slidenum">
              <a:rPr lang="en-US" smtClean="0"/>
              <a:t>44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2699" y="674459"/>
            <a:ext cx="12372975" cy="5934075"/>
          </a:xfrm>
          <a:prstGeom prst="rect">
            <a:avLst/>
          </a:prstGeom>
        </p:spPr>
      </p:pic>
    </p:spTree>
    <p:extLst>
      <p:ext uri="{BB962C8B-B14F-4D97-AF65-F5344CB8AC3E}">
        <p14:creationId xmlns:p14="http://schemas.microsoft.com/office/powerpoint/2010/main" val="109672725"/>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8254" y="2158242"/>
            <a:ext cx="3954318" cy="4176554"/>
          </a:xfrm>
          <a:prstGeom prst="rect">
            <a:avLst/>
          </a:prstGeom>
          <a:scene3d>
            <a:camera prst="perspectiveRight"/>
            <a:lightRig rig="threePt" dir="t"/>
          </a:scene3d>
        </p:spPr>
      </p:pic>
      <p:sp>
        <p:nvSpPr>
          <p:cNvPr id="21" name="Horizontal Scroll 20"/>
          <p:cNvSpPr/>
          <p:nvPr/>
        </p:nvSpPr>
        <p:spPr>
          <a:xfrm>
            <a:off x="9387840" y="182882"/>
            <a:ext cx="4480560" cy="1127758"/>
          </a:xfrm>
          <a:prstGeom prst="horizontalScroll">
            <a:avLst>
              <a:gd name="adj" fmla="val 14189"/>
            </a:avLst>
          </a:prstGeom>
          <a:solidFill>
            <a:srgbClr val="F7D5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tx1">
                    <a:lumMod val="95000"/>
                    <a:lumOff val="5000"/>
                  </a:schemeClr>
                </a:solidFill>
                <a:cs typeface="B Nazanin" panose="00000400000000000000" pitchFamily="2" charset="-78"/>
              </a:rPr>
              <a:t>اندرکنش در آیین نامه 2800	</a:t>
            </a:r>
            <a:endParaRPr lang="en-US" sz="2800" dirty="0">
              <a:solidFill>
                <a:schemeClr val="tx1">
                  <a:lumMod val="95000"/>
                  <a:lumOff val="5000"/>
                </a:schemeClr>
              </a:solidFill>
              <a:cs typeface="B Nazanin" panose="00000400000000000000" pitchFamily="2" charset="-78"/>
            </a:endParaRPr>
          </a:p>
        </p:txBody>
      </p:sp>
      <p:grpSp>
        <p:nvGrpSpPr>
          <p:cNvPr id="31" name="Group 30"/>
          <p:cNvGrpSpPr/>
          <p:nvPr/>
        </p:nvGrpSpPr>
        <p:grpSpPr>
          <a:xfrm>
            <a:off x="5181036" y="2407424"/>
            <a:ext cx="8413608" cy="2246769"/>
            <a:chOff x="2145061" y="2035734"/>
            <a:chExt cx="11729546" cy="2246769"/>
          </a:xfrm>
        </p:grpSpPr>
        <p:sp>
          <p:nvSpPr>
            <p:cNvPr id="28" name="TextBox 27"/>
            <p:cNvSpPr txBox="1"/>
            <p:nvPr/>
          </p:nvSpPr>
          <p:spPr>
            <a:xfrm>
              <a:off x="2145061" y="2035734"/>
              <a:ext cx="11729546" cy="2246769"/>
            </a:xfrm>
            <a:prstGeom prst="rect">
              <a:avLst/>
            </a:prstGeom>
            <a:noFill/>
          </p:spPr>
          <p:txBody>
            <a:bodyPr wrap="square" rtlCol="1">
              <a:spAutoFit/>
            </a:bodyPr>
            <a:lstStyle/>
            <a:p>
              <a:pPr algn="r" rtl="1"/>
              <a:r>
                <a:rPr lang="fa-IR" sz="2800" b="1" dirty="0" smtClean="0">
                  <a:cs typeface="B Nazanin" panose="00000400000000000000" pitchFamily="2" charset="-78"/>
                </a:rPr>
                <a:t>-</a:t>
              </a:r>
              <a:r>
                <a:rPr lang="fa-IR" sz="2800" dirty="0" smtClean="0">
                  <a:cs typeface="B Nazanin" panose="00000400000000000000" pitchFamily="2" charset="-78"/>
                </a:rPr>
                <a:t>در صورتی که سازه دارای </a:t>
              </a:r>
              <a:r>
                <a:rPr lang="fa-IR" sz="2800" dirty="0" smtClean="0">
                  <a:solidFill>
                    <a:srgbClr val="FF0000"/>
                  </a:solidFill>
                  <a:cs typeface="B Nazanin" panose="00000400000000000000" pitchFamily="2" charset="-78"/>
                </a:rPr>
                <a:t>پی گسترده </a:t>
              </a:r>
              <a:r>
                <a:rPr lang="fa-IR" sz="2800" dirty="0" smtClean="0">
                  <a:cs typeface="B Nazanin" panose="00000400000000000000" pitchFamily="2" charset="-78"/>
                </a:rPr>
                <a:t>یا</a:t>
              </a:r>
              <a:r>
                <a:rPr lang="fa-IR" sz="2800" dirty="0" smtClean="0">
                  <a:solidFill>
                    <a:srgbClr val="FF0000"/>
                  </a:solidFill>
                  <a:cs typeface="B Nazanin" panose="00000400000000000000" pitchFamily="2" charset="-78"/>
                </a:rPr>
                <a:t> عمیق </a:t>
              </a:r>
              <a:r>
                <a:rPr lang="fa-IR" sz="2800" dirty="0" smtClean="0">
                  <a:cs typeface="B Nazanin" panose="00000400000000000000" pitchFamily="2" charset="-78"/>
                </a:rPr>
                <a:t>بوده و در عمقی از سطح زمین قرار گیرد و ابعاد ساختمان و پی به حدی باشد که انتشار و بازگشت موج زلزله از بدنه سازه به داخل خاک ،با توجه به سختی نسبی سازه و خاک پی امکان پذیر باشد، می توان با استفاده از روش های مناسب، اندرکنش لرزه ای خاک و سازه را در نظر گرفت.</a:t>
              </a:r>
              <a:endParaRPr lang="fa-IR" sz="2800" dirty="0">
                <a:cs typeface="B Nazanin" panose="00000400000000000000" pitchFamily="2" charset="-78"/>
              </a:endParaRPr>
            </a:p>
          </p:txBody>
        </p:sp>
        <p:cxnSp>
          <p:nvCxnSpPr>
            <p:cNvPr id="30" name="Straight Connector 29"/>
            <p:cNvCxnSpPr/>
            <p:nvPr/>
          </p:nvCxnSpPr>
          <p:spPr>
            <a:xfrm>
              <a:off x="4742436" y="3851616"/>
              <a:ext cx="282628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 name="TextBox 31"/>
          <p:cNvSpPr txBox="1"/>
          <p:nvPr/>
        </p:nvSpPr>
        <p:spPr>
          <a:xfrm>
            <a:off x="4963886" y="4949801"/>
            <a:ext cx="8904514" cy="1384995"/>
          </a:xfrm>
          <a:prstGeom prst="rect">
            <a:avLst/>
          </a:prstGeom>
          <a:noFill/>
        </p:spPr>
        <p:txBody>
          <a:bodyPr wrap="square" rtlCol="1">
            <a:spAutoFit/>
          </a:bodyPr>
          <a:lstStyle/>
          <a:p>
            <a:pPr algn="r"/>
            <a:r>
              <a:rPr lang="fa-IR" sz="2800" dirty="0" smtClean="0">
                <a:cs typeface="B Nazanin" panose="00000400000000000000" pitchFamily="2" charset="-78"/>
              </a:rPr>
              <a:t>-در غیر این صورت و در ساختمان های معمولی و با ابعاد متداول </a:t>
            </a:r>
            <a:r>
              <a:rPr lang="fa-IR" sz="2800" smtClean="0">
                <a:cs typeface="B Nazanin" panose="00000400000000000000" pitchFamily="2" charset="-78"/>
              </a:rPr>
              <a:t>که عمق</a:t>
            </a:r>
          </a:p>
          <a:p>
            <a:pPr algn="r"/>
            <a:r>
              <a:rPr lang="fa-IR" sz="2800" smtClean="0">
                <a:cs typeface="B Nazanin" panose="00000400000000000000" pitchFamily="2" charset="-78"/>
              </a:rPr>
              <a:t> </a:t>
            </a:r>
            <a:r>
              <a:rPr lang="fa-IR" sz="2800" dirty="0" smtClean="0">
                <a:solidFill>
                  <a:srgbClr val="FF0000"/>
                </a:solidFill>
                <a:cs typeface="B Nazanin" panose="00000400000000000000" pitchFamily="2" charset="-78"/>
              </a:rPr>
              <a:t>زیر زمین آنها نیز از دو طبقه تجاوز نمی نماید</a:t>
            </a:r>
            <a:r>
              <a:rPr lang="fa-IR" sz="2800" dirty="0" smtClean="0">
                <a:cs typeface="B Nazanin" panose="00000400000000000000" pitchFamily="2" charset="-78"/>
              </a:rPr>
              <a:t>، لزومی به در نظر گرفتن اثرات اندرکنش خاک سازه </a:t>
            </a:r>
            <a:r>
              <a:rPr lang="fa-IR" sz="2800" dirty="0" smtClean="0">
                <a:solidFill>
                  <a:srgbClr val="FF0000"/>
                </a:solidFill>
                <a:cs typeface="B Nazanin" panose="00000400000000000000" pitchFamily="2" charset="-78"/>
              </a:rPr>
              <a:t>نیست.</a:t>
            </a:r>
            <a:endParaRPr lang="fa-IR" sz="2800" dirty="0">
              <a:solidFill>
                <a:srgbClr val="FF0000"/>
              </a:solidFill>
              <a:cs typeface="B Nazanin" panose="00000400000000000000" pitchFamily="2" charset="-78"/>
            </a:endParaRPr>
          </a:p>
        </p:txBody>
      </p:sp>
      <p:sp>
        <p:nvSpPr>
          <p:cNvPr id="8" name="Rounded Rectangle 7"/>
          <p:cNvSpPr/>
          <p:nvPr/>
        </p:nvSpPr>
        <p:spPr>
          <a:xfrm>
            <a:off x="10444465" y="1350348"/>
            <a:ext cx="3423935" cy="628898"/>
          </a:xfrm>
          <a:prstGeom prst="roundRect">
            <a:avLst>
              <a:gd name="adj" fmla="val 25178"/>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مقدمه</a:t>
            </a:r>
            <a:endParaRPr lang="fa-IR" sz="2400" dirty="0">
              <a:solidFill>
                <a:schemeClr val="tx1">
                  <a:lumMod val="95000"/>
                  <a:lumOff val="5000"/>
                </a:schemeClr>
              </a:solidFill>
              <a:cs typeface="B Nazanin" panose="00000400000000000000" pitchFamily="2" charset="-78"/>
            </a:endParaRPr>
          </a:p>
        </p:txBody>
      </p:sp>
      <p:sp>
        <p:nvSpPr>
          <p:cNvPr id="9" name="Cloud Callout 8"/>
          <p:cNvSpPr/>
          <p:nvPr/>
        </p:nvSpPr>
        <p:spPr>
          <a:xfrm rot="20241549">
            <a:off x="1363180" y="330374"/>
            <a:ext cx="1759707" cy="635772"/>
          </a:xfrm>
          <a:prstGeom prst="cloudCallout">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lumMod val="95000"/>
                    <a:lumOff val="5000"/>
                  </a:schemeClr>
                </a:solidFill>
                <a:cs typeface="B Nazanin" panose="00000400000000000000" pitchFamily="2" charset="-78"/>
              </a:rPr>
              <a:t>پیوست پنجم</a:t>
            </a:r>
            <a:endParaRPr lang="fa-IR"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4" name="Slide Number Placeholder 3"/>
          <p:cNvSpPr>
            <a:spLocks noGrp="1"/>
          </p:cNvSpPr>
          <p:nvPr>
            <p:ph type="sldNum" sz="quarter" idx="12"/>
          </p:nvPr>
        </p:nvSpPr>
        <p:spPr/>
        <p:txBody>
          <a:bodyPr/>
          <a:lstStyle/>
          <a:p>
            <a:fld id="{09D84461-DD0A-440A-AEC5-A4A968A8725A}" type="slidenum">
              <a:rPr lang="en-US" smtClean="0"/>
              <a:t>45</a:t>
            </a:fld>
            <a:endParaRPr lang="en-US" dirty="0"/>
          </a:p>
        </p:txBody>
      </p:sp>
    </p:spTree>
    <p:extLst>
      <p:ext uri="{BB962C8B-B14F-4D97-AF65-F5344CB8AC3E}">
        <p14:creationId xmlns:p14="http://schemas.microsoft.com/office/powerpoint/2010/main" val="35855338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up)">
                                      <p:cBhvr>
                                        <p:cTn id="21" dur="1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up)">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2" grpId="0"/>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D5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tx1">
                    <a:lumMod val="95000"/>
                    <a:lumOff val="5000"/>
                  </a:schemeClr>
                </a:solidFill>
                <a:cs typeface="B Nazanin" panose="00000400000000000000" pitchFamily="2" charset="-78"/>
              </a:rPr>
              <a:t>اندرکنش در آیین نامه 2800	</a:t>
            </a:r>
            <a:endParaRPr lang="en-US" sz="2800" dirty="0">
              <a:solidFill>
                <a:schemeClr val="tx1">
                  <a:lumMod val="95000"/>
                  <a:lumOff val="5000"/>
                </a:schemeClr>
              </a:solidFill>
              <a:cs typeface="B Nazanin" panose="00000400000000000000" pitchFamily="2" charset="-78"/>
            </a:endParaRPr>
          </a:p>
        </p:txBody>
      </p:sp>
      <p:sp>
        <p:nvSpPr>
          <p:cNvPr id="2" name="Rounded Rectangle 1"/>
          <p:cNvSpPr/>
          <p:nvPr/>
        </p:nvSpPr>
        <p:spPr>
          <a:xfrm>
            <a:off x="7118839" y="1774010"/>
            <a:ext cx="3058512" cy="1870767"/>
          </a:xfrm>
          <a:prstGeom prst="roundRect">
            <a:avLst>
              <a:gd name="adj" fmla="val 25178"/>
            </a:avLst>
          </a:prstGeom>
          <a:solidFill>
            <a:srgbClr val="F7D53D"/>
          </a:solidFill>
          <a:ln>
            <a:solidFill>
              <a:srgbClr val="16402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chemeClr val="tx1">
                    <a:lumMod val="95000"/>
                    <a:lumOff val="5000"/>
                  </a:schemeClr>
                </a:solidFill>
                <a:cs typeface="B Nazanin" panose="00000400000000000000" pitchFamily="2" charset="-78"/>
              </a:rPr>
              <a:t>چنانچه در نظر باشد،</a:t>
            </a:r>
            <a:endParaRPr lang="en-US" sz="2400" dirty="0" smtClean="0">
              <a:solidFill>
                <a:schemeClr val="tx1">
                  <a:lumMod val="95000"/>
                  <a:lumOff val="5000"/>
                </a:schemeClr>
              </a:solidFill>
              <a:cs typeface="B Nazanin" panose="00000400000000000000" pitchFamily="2" charset="-78"/>
            </a:endParaRPr>
          </a:p>
          <a:p>
            <a:pPr algn="ctr"/>
            <a:r>
              <a:rPr lang="fa-IR" sz="2400" dirty="0" smtClean="0">
                <a:solidFill>
                  <a:schemeClr val="tx1">
                    <a:lumMod val="95000"/>
                    <a:lumOff val="5000"/>
                  </a:schemeClr>
                </a:solidFill>
                <a:cs typeface="B Nazanin" panose="00000400000000000000" pitchFamily="2" charset="-78"/>
              </a:rPr>
              <a:t>اثرات اندرکنش خاک سازه</a:t>
            </a:r>
          </a:p>
          <a:p>
            <a:pPr algn="ctr"/>
            <a:r>
              <a:rPr lang="fa-IR" sz="2400" dirty="0" smtClean="0">
                <a:solidFill>
                  <a:schemeClr val="tx1">
                    <a:lumMod val="95000"/>
                    <a:lumOff val="5000"/>
                  </a:schemeClr>
                </a:solidFill>
                <a:cs typeface="B Nazanin" panose="00000400000000000000" pitchFamily="2" charset="-78"/>
              </a:rPr>
              <a:t>در تحلیل لحاظ شود:</a:t>
            </a:r>
            <a:endParaRPr lang="fa-IR" sz="2400" dirty="0">
              <a:solidFill>
                <a:schemeClr val="tx1">
                  <a:lumMod val="95000"/>
                  <a:lumOff val="5000"/>
                </a:schemeClr>
              </a:solidFill>
              <a:cs typeface="B Nazanin" panose="00000400000000000000" pitchFamily="2" charset="-78"/>
            </a:endParaRPr>
          </a:p>
        </p:txBody>
      </p:sp>
      <p:sp>
        <p:nvSpPr>
          <p:cNvPr id="3" name="Right Arrow 2"/>
          <p:cNvSpPr/>
          <p:nvPr/>
        </p:nvSpPr>
        <p:spPr>
          <a:xfrm rot="10800000">
            <a:off x="6346327" y="2512324"/>
            <a:ext cx="662151" cy="394138"/>
          </a:xfrm>
          <a:prstGeom prst="rightArrow">
            <a:avLst>
              <a:gd name="adj1" fmla="val 50000"/>
              <a:gd name="adj2" fmla="val 60284"/>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ounded Rectangle 10"/>
          <p:cNvSpPr/>
          <p:nvPr/>
        </p:nvSpPr>
        <p:spPr>
          <a:xfrm>
            <a:off x="3177454" y="1774008"/>
            <a:ext cx="3058512" cy="1870767"/>
          </a:xfrm>
          <a:prstGeom prst="roundRect">
            <a:avLst>
              <a:gd name="adj" fmla="val 25178"/>
            </a:avLst>
          </a:prstGeom>
          <a:solidFill>
            <a:srgbClr val="F7D53D"/>
          </a:solidFill>
          <a:ln>
            <a:solidFill>
              <a:srgbClr val="16402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chemeClr val="tx1">
                    <a:lumMod val="95000"/>
                    <a:lumOff val="5000"/>
                  </a:schemeClr>
                </a:solidFill>
                <a:cs typeface="B Nazanin" panose="00000400000000000000" pitchFamily="2" charset="-78"/>
              </a:rPr>
              <a:t>پیوست پنجم می تواند به عنوان یک روش قابل قبول مورد استفاده قرار  گیرد.</a:t>
            </a:r>
            <a:endParaRPr lang="fa-IR" sz="2400" dirty="0">
              <a:solidFill>
                <a:schemeClr val="tx1">
                  <a:lumMod val="95000"/>
                  <a:lumOff val="5000"/>
                </a:schemeClr>
              </a:solidFill>
              <a:cs typeface="B Nazanin" panose="00000400000000000000" pitchFamily="2" charset="-78"/>
            </a:endParaRPr>
          </a:p>
        </p:txBody>
      </p:sp>
      <p:sp>
        <p:nvSpPr>
          <p:cNvPr id="7" name="TextBox 6"/>
          <p:cNvSpPr txBox="1"/>
          <p:nvPr/>
        </p:nvSpPr>
        <p:spPr>
          <a:xfrm>
            <a:off x="2698824" y="3912285"/>
            <a:ext cx="11152414" cy="523220"/>
          </a:xfrm>
          <a:prstGeom prst="rect">
            <a:avLst/>
          </a:prstGeom>
          <a:noFill/>
        </p:spPr>
        <p:txBody>
          <a:bodyPr wrap="square" rtlCol="1">
            <a:spAutoFit/>
          </a:bodyPr>
          <a:lstStyle/>
          <a:p>
            <a:pPr algn="r" rtl="1"/>
            <a:r>
              <a:rPr lang="fa-IR" sz="2800" smtClean="0"/>
              <a:t>-توجه:روش حاضر زمانی می تواند مورد استفاده قرار گیرد،که سه شرط زیر برقرار باشد:</a:t>
            </a:r>
            <a:endParaRPr lang="fa-IR" sz="2800"/>
          </a:p>
        </p:txBody>
      </p:sp>
      <p:sp>
        <p:nvSpPr>
          <p:cNvPr id="8" name="Rounded Rectangle 7"/>
          <p:cNvSpPr/>
          <p:nvPr/>
        </p:nvSpPr>
        <p:spPr>
          <a:xfrm>
            <a:off x="2698822" y="4460574"/>
            <a:ext cx="10074729" cy="809831"/>
          </a:xfrm>
          <a:prstGeom prst="roundRect">
            <a:avLst>
              <a:gd name="adj" fmla="val 50000"/>
            </a:avLst>
          </a:prstGeom>
          <a:solidFill>
            <a:srgbClr val="F7D53D"/>
          </a:solidFill>
          <a:ln>
            <a:solidFill>
              <a:srgbClr val="16402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rPr>
              <a:t>1) در هنگام مدلسازی و تحلیل سازه از فرض تکیه گاه ثابت استفاده شده باشد.</a:t>
            </a:r>
            <a:endParaRPr lang="fa-IR" sz="2800">
              <a:solidFill>
                <a:schemeClr val="tx1">
                  <a:lumMod val="95000"/>
                  <a:lumOff val="5000"/>
                </a:schemeClr>
              </a:solidFill>
            </a:endParaRPr>
          </a:p>
        </p:txBody>
      </p:sp>
      <p:sp>
        <p:nvSpPr>
          <p:cNvPr id="12" name="Rounded Rectangle 11"/>
          <p:cNvSpPr/>
          <p:nvPr/>
        </p:nvSpPr>
        <p:spPr>
          <a:xfrm>
            <a:off x="2698823" y="5508107"/>
            <a:ext cx="10074729" cy="809831"/>
          </a:xfrm>
          <a:prstGeom prst="roundRect">
            <a:avLst>
              <a:gd name="adj" fmla="val 50000"/>
            </a:avLst>
          </a:prstGeom>
          <a:solidFill>
            <a:srgbClr val="F7D53D"/>
          </a:solidFill>
          <a:ln>
            <a:solidFill>
              <a:srgbClr val="16402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smtClean="0">
                <a:solidFill>
                  <a:schemeClr val="tx1">
                    <a:lumMod val="95000"/>
                    <a:lumOff val="5000"/>
                  </a:schemeClr>
                </a:solidFill>
              </a:rPr>
              <a:t>2) سازه بر روی خاک های نوع ،</a:t>
            </a:r>
            <a:r>
              <a:rPr lang="en-US" sz="2800" smtClean="0">
                <a:solidFill>
                  <a:schemeClr val="tx1">
                    <a:lumMod val="95000"/>
                    <a:lumOff val="5000"/>
                  </a:schemeClr>
                </a:solidFill>
              </a:rPr>
              <a:t>I </a:t>
            </a:r>
            <a:r>
              <a:rPr lang="fa-IR" sz="2800" smtClean="0">
                <a:solidFill>
                  <a:schemeClr val="tx1">
                    <a:lumMod val="95000"/>
                    <a:lumOff val="5000"/>
                  </a:schemeClr>
                </a:solidFill>
              </a:rPr>
              <a:t> و </a:t>
            </a:r>
            <a:r>
              <a:rPr lang="en-US" sz="2800" smtClean="0">
                <a:solidFill>
                  <a:schemeClr val="tx1">
                    <a:lumMod val="95000"/>
                    <a:lumOff val="5000"/>
                  </a:schemeClr>
                </a:solidFill>
              </a:rPr>
              <a:t>II</a:t>
            </a:r>
            <a:r>
              <a:rPr lang="fa-IR" sz="2800" smtClean="0">
                <a:solidFill>
                  <a:schemeClr val="tx1">
                    <a:lumMod val="95000"/>
                    <a:lumOff val="5000"/>
                  </a:schemeClr>
                </a:solidFill>
              </a:rPr>
              <a:t> و </a:t>
            </a:r>
            <a:r>
              <a:rPr lang="en-US" sz="2800" smtClean="0">
                <a:solidFill>
                  <a:schemeClr val="tx1">
                    <a:lumMod val="95000"/>
                    <a:lumOff val="5000"/>
                  </a:schemeClr>
                </a:solidFill>
              </a:rPr>
              <a:t>III</a:t>
            </a:r>
            <a:r>
              <a:rPr lang="fa-IR" sz="2800" smtClean="0">
                <a:solidFill>
                  <a:schemeClr val="tx1">
                    <a:lumMod val="95000"/>
                    <a:lumOff val="5000"/>
                  </a:schemeClr>
                </a:solidFill>
              </a:rPr>
              <a:t> قرار گرفته باشد.</a:t>
            </a:r>
            <a:endParaRPr lang="fa-IR" sz="2800">
              <a:solidFill>
                <a:schemeClr val="tx1">
                  <a:lumMod val="95000"/>
                  <a:lumOff val="5000"/>
                </a:schemeClr>
              </a:solidFill>
            </a:endParaRPr>
          </a:p>
        </p:txBody>
      </p:sp>
      <p:sp>
        <p:nvSpPr>
          <p:cNvPr id="13" name="Rounded Rectangle 12"/>
          <p:cNvSpPr/>
          <p:nvPr/>
        </p:nvSpPr>
        <p:spPr>
          <a:xfrm>
            <a:off x="10444465" y="1350348"/>
            <a:ext cx="3423935" cy="628898"/>
          </a:xfrm>
          <a:prstGeom prst="roundRect">
            <a:avLst>
              <a:gd name="adj" fmla="val 25178"/>
            </a:avLst>
          </a:prstGeom>
          <a:solidFill>
            <a:srgbClr val="F7D53D"/>
          </a:solidFill>
          <a:ln>
            <a:solidFill>
              <a:srgbClr val="16402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1-کلیات</a:t>
            </a:r>
            <a:endParaRPr lang="fa-IR" sz="2400" dirty="0">
              <a:solidFill>
                <a:schemeClr val="tx1">
                  <a:lumMod val="95000"/>
                  <a:lumOff val="5000"/>
                </a:schemeClr>
              </a:solidFill>
              <a:cs typeface="B Nazanin" panose="00000400000000000000" pitchFamily="2" charset="-78"/>
            </a:endParaRPr>
          </a:p>
        </p:txBody>
      </p:sp>
      <p:sp>
        <p:nvSpPr>
          <p:cNvPr id="15" name="Cloud Callout 14"/>
          <p:cNvSpPr/>
          <p:nvPr/>
        </p:nvSpPr>
        <p:spPr>
          <a:xfrm rot="20241549">
            <a:off x="1363180" y="330374"/>
            <a:ext cx="1759707" cy="635772"/>
          </a:xfrm>
          <a:prstGeom prst="cloudCallout">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lumMod val="95000"/>
                    <a:lumOff val="5000"/>
                  </a:schemeClr>
                </a:solidFill>
                <a:cs typeface="B Nazanin" panose="00000400000000000000" pitchFamily="2" charset="-78"/>
              </a:rPr>
              <a:t>پیوست پنجم</a:t>
            </a:r>
            <a:endParaRPr lang="fa-IR" dirty="0">
              <a:solidFill>
                <a:schemeClr val="tx1">
                  <a:lumMod val="95000"/>
                  <a:lumOff val="5000"/>
                </a:schemeClr>
              </a:solidFill>
              <a:cs typeface="B Nazanin" panose="00000400000000000000" pitchFamily="2" charset="-78"/>
            </a:endParaRPr>
          </a:p>
        </p:txBody>
      </p:sp>
      <p:sp>
        <p:nvSpPr>
          <p:cNvPr id="14" name="TextBox 13"/>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6" name="Rounded Rectangle 15"/>
          <p:cNvSpPr/>
          <p:nvPr/>
        </p:nvSpPr>
        <p:spPr>
          <a:xfrm>
            <a:off x="2698824" y="6530977"/>
            <a:ext cx="10074729" cy="809831"/>
          </a:xfrm>
          <a:prstGeom prst="roundRect">
            <a:avLst>
              <a:gd name="adj" fmla="val 50000"/>
            </a:avLst>
          </a:prstGeom>
          <a:solidFill>
            <a:srgbClr val="F7D53D"/>
          </a:solidFill>
          <a:ln>
            <a:solidFill>
              <a:srgbClr val="16402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smtClean="0">
                <a:solidFill>
                  <a:schemeClr val="tx1">
                    <a:lumMod val="95000"/>
                    <a:lumOff val="5000"/>
                  </a:schemeClr>
                </a:solidFill>
              </a:rPr>
              <a:t>3) در مدلسازی اثر انعطاف پذیری پی لحاظ نشده باشد.</a:t>
            </a:r>
            <a:endParaRPr lang="fa-IR" sz="2800">
              <a:solidFill>
                <a:schemeClr val="tx1">
                  <a:lumMod val="95000"/>
                  <a:lumOff val="5000"/>
                </a:schemeClr>
              </a:solidFill>
            </a:endParaRPr>
          </a:p>
        </p:txBody>
      </p:sp>
      <p:sp>
        <p:nvSpPr>
          <p:cNvPr id="5" name="Slide Number Placeholder 4"/>
          <p:cNvSpPr>
            <a:spLocks noGrp="1"/>
          </p:cNvSpPr>
          <p:nvPr>
            <p:ph type="sldNum" sz="quarter" idx="12"/>
          </p:nvPr>
        </p:nvSpPr>
        <p:spPr/>
        <p:txBody>
          <a:bodyPr/>
          <a:lstStyle/>
          <a:p>
            <a:fld id="{09D84461-DD0A-440A-AEC5-A4A968A8725A}" type="slidenum">
              <a:rPr lang="en-US" smtClean="0"/>
              <a:t>46</a:t>
            </a:fld>
            <a:endParaRPr lang="en-US" dirty="0"/>
          </a:p>
        </p:txBody>
      </p:sp>
    </p:spTree>
    <p:extLst>
      <p:ext uri="{BB962C8B-B14F-4D97-AF65-F5344CB8AC3E}">
        <p14:creationId xmlns:p14="http://schemas.microsoft.com/office/powerpoint/2010/main" val="3946283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1000"/>
                                        <p:tgtEl>
                                          <p:spTgt spid="1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1000"/>
                                        <p:tgtEl>
                                          <p:spTgt spid="15"/>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1000"/>
                                        <p:tgtEl>
                                          <p:spTgt spid="2"/>
                                        </p:tgtEl>
                                      </p:cBhvr>
                                    </p:animEffect>
                                  </p:childTnLst>
                                </p:cTn>
                              </p:par>
                            </p:childTnLst>
                          </p:cTn>
                        </p:par>
                        <p:par>
                          <p:cTn id="18" fill="hold">
                            <p:stCondLst>
                              <p:cond delay="2000"/>
                            </p:stCondLst>
                            <p:childTnLst>
                              <p:par>
                                <p:cTn id="19" presetID="22" presetClass="entr" presetSubtype="2"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1000"/>
                                        <p:tgtEl>
                                          <p:spTgt spid="3"/>
                                        </p:tgtEl>
                                      </p:cBhvr>
                                    </p:animEffect>
                                  </p:childTnLst>
                                </p:cTn>
                              </p:par>
                            </p:childTnLst>
                          </p:cTn>
                        </p:par>
                        <p:par>
                          <p:cTn id="22" fill="hold">
                            <p:stCondLst>
                              <p:cond delay="3000"/>
                            </p:stCondLst>
                            <p:childTnLst>
                              <p:par>
                                <p:cTn id="23" presetID="22" presetClass="entr" presetSubtype="2"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1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125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right)">
                                      <p:cBhvr>
                                        <p:cTn id="35" dur="125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right)">
                                      <p:cBhvr>
                                        <p:cTn id="40" dur="125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right)">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3" grpId="0" animBg="1"/>
      <p:bldP spid="11" grpId="0" animBg="1"/>
      <p:bldP spid="7" grpId="0"/>
      <p:bldP spid="8" grpId="0" animBg="1"/>
      <p:bldP spid="12" grpId="0" animBg="1"/>
      <p:bldP spid="13" grpId="0" animBg="1"/>
      <p:bldP spid="15" grpId="0" animBg="1"/>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D5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tx1">
                    <a:lumMod val="95000"/>
                    <a:lumOff val="5000"/>
                  </a:schemeClr>
                </a:solidFill>
                <a:cs typeface="B Nazanin" panose="00000400000000000000" pitchFamily="2" charset="-78"/>
              </a:rPr>
              <a:t>اندرکنش در آیین نامه 2800	</a:t>
            </a:r>
            <a:endParaRPr lang="en-US" sz="2800"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0444465" y="1350348"/>
            <a:ext cx="3423935" cy="628898"/>
          </a:xfrm>
          <a:prstGeom prst="roundRect">
            <a:avLst>
              <a:gd name="adj" fmla="val 25178"/>
            </a:avLst>
          </a:prstGeom>
          <a:solidFill>
            <a:srgbClr val="F7D53D"/>
          </a:solidFill>
          <a:ln>
            <a:solidFill>
              <a:srgbClr val="16402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2-روش تحلیل استاتیکی معادل</a:t>
            </a:r>
            <a:endParaRPr lang="fa-IR" sz="2400" dirty="0">
              <a:solidFill>
                <a:schemeClr val="tx1">
                  <a:lumMod val="95000"/>
                  <a:lumOff val="5000"/>
                </a:schemeClr>
              </a:solidFill>
              <a:cs typeface="B Nazanin" panose="00000400000000000000" pitchFamily="2" charset="-78"/>
            </a:endParaRPr>
          </a:p>
        </p:txBody>
      </p:sp>
      <p:sp>
        <p:nvSpPr>
          <p:cNvPr id="11" name="Rounded Rectangle 10"/>
          <p:cNvSpPr/>
          <p:nvPr/>
        </p:nvSpPr>
        <p:spPr>
          <a:xfrm>
            <a:off x="11527971" y="2137268"/>
            <a:ext cx="2395181" cy="619362"/>
          </a:xfrm>
          <a:prstGeom prst="roundRect">
            <a:avLst>
              <a:gd name="adj" fmla="val 25178"/>
            </a:avLst>
          </a:prstGeom>
          <a:solidFill>
            <a:srgbClr val="F7D53D"/>
          </a:solidFill>
          <a:ln>
            <a:solidFill>
              <a:srgbClr val="16402A"/>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2-1نیروی برش پایه </a:t>
            </a:r>
            <a:endParaRPr lang="fa-IR" sz="2400" dirty="0">
              <a:solidFill>
                <a:schemeClr val="tx1">
                  <a:lumMod val="95000"/>
                  <a:lumOff val="5000"/>
                </a:schemeClr>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7" name="TextBox 6"/>
              <p:cNvSpPr txBox="1"/>
              <p:nvPr/>
            </p:nvSpPr>
            <p:spPr>
              <a:xfrm>
                <a:off x="514350" y="4388659"/>
                <a:ext cx="10295164" cy="523220"/>
              </a:xfrm>
              <a:prstGeom prst="rect">
                <a:avLst/>
              </a:prstGeom>
              <a:noFill/>
            </p:spPr>
            <p:txBody>
              <a:bodyPr wrap="square" rtlCol="1">
                <a:spAutoFit/>
              </a:bodyPr>
              <a:lstStyle/>
              <a:p>
                <a:pPr algn="r" rtl="1"/>
                <a14:m>
                  <m:oMathPara xmlns:m="http://schemas.openxmlformats.org/officeDocument/2006/math">
                    <m:oMathParaPr>
                      <m:jc m:val="centerGroup"/>
                    </m:oMathParaPr>
                    <m:oMath xmlns:m="http://schemas.openxmlformats.org/officeDocument/2006/math">
                      <m:sSub>
                        <m:sSubPr>
                          <m:ctrlPr>
                            <a:rPr lang="fa-IR" sz="2800" i="1" smtClean="0">
                              <a:latin typeface="Cambria Math" panose="02040503050406030204" pitchFamily="18" charset="0"/>
                            </a:rPr>
                          </m:ctrlPr>
                        </m:sSubPr>
                        <m:e>
                          <m:r>
                            <a:rPr lang="en-US" sz="2800" i="1">
                              <a:latin typeface="Cambria Math" panose="02040503050406030204" pitchFamily="18" charset="0"/>
                            </a:rPr>
                            <m:t>𝑉</m:t>
                          </m:r>
                        </m:e>
                        <m:sub>
                          <m:r>
                            <a:rPr lang="en-US" sz="2800" i="1">
                              <a:latin typeface="Cambria Math" panose="02040503050406030204" pitchFamily="18" charset="0"/>
                            </a:rPr>
                            <m:t>𝑒𝑢</m:t>
                          </m:r>
                        </m:sub>
                      </m:sSub>
                      <m:r>
                        <a:rPr lang="en-US" sz="2800" b="0" i="0" smtClean="0">
                          <a:latin typeface="Cambria Math" panose="02040503050406030204" pitchFamily="18" charset="0"/>
                        </a:rPr>
                        <m:t>=</m:t>
                      </m:r>
                      <m:sSub>
                        <m:sSubPr>
                          <m:ctrlPr>
                            <a:rPr lang="fa-IR" sz="2800" i="1">
                              <a:latin typeface="Cambria Math" panose="02040503050406030204" pitchFamily="18" charset="0"/>
                            </a:rPr>
                          </m:ctrlPr>
                        </m:sSubPr>
                        <m:e>
                          <m:r>
                            <a:rPr lang="en-US" sz="2800" i="1">
                              <a:latin typeface="Cambria Math" panose="02040503050406030204" pitchFamily="18" charset="0"/>
                            </a:rPr>
                            <m:t>𝑉</m:t>
                          </m:r>
                        </m:e>
                        <m:sub>
                          <m:r>
                            <a:rPr lang="en-US" sz="2800" i="1">
                              <a:latin typeface="Cambria Math" panose="02040503050406030204" pitchFamily="18" charset="0"/>
                            </a:rPr>
                            <m:t>𝑢</m:t>
                          </m:r>
                        </m:sub>
                      </m:sSub>
                      <m:r>
                        <a:rPr lang="en-US" sz="2800" b="0" i="1" smtClean="0">
                          <a:latin typeface="Cambria Math" panose="02040503050406030204" pitchFamily="18" charset="0"/>
                        </a:rPr>
                        <m:t>−</m:t>
                      </m:r>
                      <m:sSub>
                        <m:sSubPr>
                          <m:ctrlPr>
                            <a:rPr lang="fa-IR" sz="2800" i="1">
                              <a:latin typeface="Cambria Math" panose="02040503050406030204" pitchFamily="18" charset="0"/>
                            </a:rPr>
                          </m:ctrlPr>
                        </m:sSubPr>
                        <m:e>
                          <m:r>
                            <a:rPr lang="fa-IR" sz="280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𝑉</m:t>
                          </m:r>
                        </m:e>
                        <m:sub>
                          <m:r>
                            <a:rPr lang="en-US" sz="2800" i="1">
                              <a:latin typeface="Cambria Math" panose="02040503050406030204" pitchFamily="18" charset="0"/>
                            </a:rPr>
                            <m:t>𝑢</m:t>
                          </m:r>
                        </m:sub>
                      </m:sSub>
                      <m:r>
                        <a:rPr lang="en-US" sz="2800" b="0" i="1">
                          <a:latin typeface="Cambria Math" panose="02040503050406030204" pitchFamily="18" charset="0"/>
                        </a:rPr>
                        <m:t>                                         </m:t>
                      </m:r>
                      <m:r>
                        <a:rPr lang="en-US" sz="2800" b="0" i="1" smtClean="0">
                          <a:latin typeface="Cambria Math" panose="02040503050406030204" pitchFamily="18" charset="0"/>
                        </a:rPr>
                        <m:t>                            (</m:t>
                      </m:r>
                      <m:r>
                        <a:rPr lang="en-US" sz="2800" b="0" i="1" smtClean="0">
                          <a:latin typeface="Cambria Math" panose="02040503050406030204" pitchFamily="18" charset="0"/>
                        </a:rPr>
                        <m:t>1</m:t>
                      </m:r>
                      <m:r>
                        <a:rPr lang="en-US" sz="2800" b="0" i="1" smtClean="0">
                          <a:latin typeface="Cambria Math" panose="02040503050406030204" pitchFamily="18" charset="0"/>
                        </a:rPr>
                        <m:t>)</m:t>
                      </m:r>
                    </m:oMath>
                  </m:oMathPara>
                </a14:m>
                <a:endParaRPr lang="fa-IR" sz="2800"/>
              </a:p>
            </p:txBody>
          </p:sp>
        </mc:Choice>
        <mc:Fallback xmlns="">
          <p:sp>
            <p:nvSpPr>
              <p:cNvPr id="7" name="TextBox 6"/>
              <p:cNvSpPr txBox="1">
                <a:spLocks noRot="1" noChangeAspect="1" noMove="1" noResize="1" noEditPoints="1" noAdjustHandles="1" noChangeArrowheads="1" noChangeShapeType="1" noTextEdit="1"/>
              </p:cNvSpPr>
              <p:nvPr/>
            </p:nvSpPr>
            <p:spPr>
              <a:xfrm>
                <a:off x="514350" y="4388659"/>
                <a:ext cx="10295164" cy="523220"/>
              </a:xfrm>
              <a:prstGeom prst="rect">
                <a:avLst/>
              </a:prstGeom>
              <a:blipFill>
                <a:blip r:embed="rId2"/>
                <a:stretch>
                  <a:fillRect b="-12791"/>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932214" y="2968509"/>
                <a:ext cx="11936186" cy="954107"/>
              </a:xfrm>
              <a:prstGeom prst="rect">
                <a:avLst/>
              </a:prstGeom>
              <a:noFill/>
            </p:spPr>
            <p:txBody>
              <a:bodyPr wrap="square" rtlCol="1">
                <a:spAutoFit/>
              </a:bodyPr>
              <a:lstStyle/>
              <a:p>
                <a:pPr algn="r" rtl="1"/>
                <a:r>
                  <a:rPr lang="fa-IR" sz="2800" b="1" smtClean="0"/>
                  <a:t>-</a:t>
                </a:r>
                <a:r>
                  <a:rPr lang="fa-IR" sz="2800" smtClean="0"/>
                  <a:t>نیروی برش پایه</a:t>
                </a:r>
                <a14:m>
                  <m:oMath xmlns:m="http://schemas.openxmlformats.org/officeDocument/2006/math">
                    <m:sSub>
                      <m:sSubPr>
                        <m:ctrlPr>
                          <a:rPr lang="fa-IR" sz="280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𝑢</m:t>
                        </m:r>
                      </m:sub>
                    </m:sSub>
                  </m:oMath>
                </a14:m>
                <a:r>
                  <a:rPr lang="fa-IR" sz="2800" smtClean="0"/>
                  <a:t>،  محاسبه شده بر طبق بند 3-3-1 آیین نامه در این روش تحلیل می تواند بر طبق رابطه زیر کاهش پیدا کند، و برابر </a:t>
                </a:r>
                <a14:m>
                  <m:oMath xmlns:m="http://schemas.openxmlformats.org/officeDocument/2006/math">
                    <m:sSub>
                      <m:sSubPr>
                        <m:ctrlPr>
                          <a:rPr lang="fa-IR" sz="2800" i="1">
                            <a:latin typeface="Cambria Math" panose="02040503050406030204" pitchFamily="18" charset="0"/>
                          </a:rPr>
                        </m:ctrlPr>
                      </m:sSubPr>
                      <m:e>
                        <m:r>
                          <a:rPr lang="en-US" sz="2800" i="1">
                            <a:latin typeface="Cambria Math" panose="02040503050406030204" pitchFamily="18" charset="0"/>
                          </a:rPr>
                          <m:t>𝑉</m:t>
                        </m:r>
                      </m:e>
                      <m:sub>
                        <m:r>
                          <a:rPr lang="en-US" sz="2800" b="0" i="1" smtClean="0">
                            <a:latin typeface="Cambria Math" panose="02040503050406030204" pitchFamily="18" charset="0"/>
                          </a:rPr>
                          <m:t>𝑒</m:t>
                        </m:r>
                        <m:r>
                          <a:rPr lang="en-US" sz="2800" i="1">
                            <a:latin typeface="Cambria Math" panose="02040503050406030204" pitchFamily="18" charset="0"/>
                          </a:rPr>
                          <m:t>𝑢</m:t>
                        </m:r>
                      </m:sub>
                    </m:sSub>
                  </m:oMath>
                </a14:m>
                <a:r>
                  <a:rPr lang="fa-IR" sz="2800" smtClean="0"/>
                  <a:t> اختیار گردد.</a:t>
                </a:r>
                <a:endParaRPr lang="fa-IR" sz="2800"/>
              </a:p>
            </p:txBody>
          </p:sp>
        </mc:Choice>
        <mc:Fallback xmlns="">
          <p:sp>
            <p:nvSpPr>
              <p:cNvPr id="4" name="TextBox 3"/>
              <p:cNvSpPr txBox="1">
                <a:spLocks noRot="1" noChangeAspect="1" noMove="1" noResize="1" noEditPoints="1" noAdjustHandles="1" noChangeArrowheads="1" noChangeShapeType="1" noTextEdit="1"/>
              </p:cNvSpPr>
              <p:nvPr/>
            </p:nvSpPr>
            <p:spPr>
              <a:xfrm>
                <a:off x="1932214" y="2968509"/>
                <a:ext cx="11936186" cy="954107"/>
              </a:xfrm>
              <a:prstGeom prst="rect">
                <a:avLst/>
              </a:prstGeom>
              <a:blipFill>
                <a:blip r:embed="rId3"/>
                <a:stretch>
                  <a:fillRect l="-1583" t="-5128" r="-1021" b="-19231"/>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694620" y="5070302"/>
                <a:ext cx="10158715" cy="523220"/>
              </a:xfrm>
              <a:prstGeom prst="rect">
                <a:avLst/>
              </a:prstGeom>
              <a:noFill/>
            </p:spPr>
            <p:txBody>
              <a:bodyPr wrap="square" rtlCol="1">
                <a:spAutoFit/>
              </a:bodyPr>
              <a:lstStyle/>
              <a:p>
                <a:pPr algn="r" rtl="1"/>
                <a:r>
                  <a:rPr lang="fa-IR" sz="2800" smtClean="0"/>
                  <a:t>در این رابطه مقدار کاهش نیروی برشی (</a:t>
                </a:r>
                <a14:m>
                  <m:oMath xmlns:m="http://schemas.openxmlformats.org/officeDocument/2006/math">
                    <m:sSub>
                      <m:sSubPr>
                        <m:ctrlPr>
                          <a:rPr lang="fa-IR" sz="2800" i="1">
                            <a:latin typeface="Cambria Math" panose="02040503050406030204" pitchFamily="18" charset="0"/>
                          </a:rPr>
                        </m:ctrlPr>
                      </m:sSubPr>
                      <m:e>
                        <m:r>
                          <a:rPr lang="fa-IR"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𝑉</m:t>
                        </m:r>
                      </m:e>
                      <m:sub>
                        <m:r>
                          <a:rPr lang="en-US" sz="2800" i="1">
                            <a:latin typeface="Cambria Math" panose="02040503050406030204" pitchFamily="18" charset="0"/>
                          </a:rPr>
                          <m:t>𝑢</m:t>
                        </m:r>
                      </m:sub>
                    </m:sSub>
                  </m:oMath>
                </a14:m>
                <a:r>
                  <a:rPr lang="fa-IR" sz="2800" smtClean="0"/>
                  <a:t>) از رابطه زیر محاسبه می شود:</a:t>
                </a:r>
                <a:endParaRPr lang="fa-IR" sz="2800"/>
              </a:p>
            </p:txBody>
          </p:sp>
        </mc:Choice>
        <mc:Fallback xmlns="">
          <p:sp>
            <p:nvSpPr>
              <p:cNvPr id="5" name="TextBox 4"/>
              <p:cNvSpPr txBox="1">
                <a:spLocks noRot="1" noChangeAspect="1" noMove="1" noResize="1" noEditPoints="1" noAdjustHandles="1" noChangeArrowheads="1" noChangeShapeType="1" noTextEdit="1"/>
              </p:cNvSpPr>
              <p:nvPr/>
            </p:nvSpPr>
            <p:spPr>
              <a:xfrm>
                <a:off x="3694620" y="5070302"/>
                <a:ext cx="10158715" cy="523220"/>
              </a:xfrm>
              <a:prstGeom prst="rect">
                <a:avLst/>
              </a:prstGeom>
              <a:blipFill>
                <a:blip r:embed="rId4"/>
                <a:stretch>
                  <a:fillRect t="-9302" r="-1200" b="-34884"/>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618494" y="6051040"/>
                <a:ext cx="10725906" cy="883255"/>
              </a:xfrm>
              <a:prstGeom prst="rect">
                <a:avLst/>
              </a:prstGeom>
            </p:spPr>
            <p:txBody>
              <a:bodyPr wrap="square">
                <a:spAutoFit/>
              </a:bodyPr>
              <a:lstStyle/>
              <a:p>
                <a14:m>
                  <m:oMath xmlns:m="http://schemas.openxmlformats.org/officeDocument/2006/math">
                    <m:sSub>
                      <m:sSubPr>
                        <m:ctrlPr>
                          <a:rPr lang="fa-IR" sz="2800" i="1" smtClean="0">
                            <a:latin typeface="Cambria Math" panose="02040503050406030204" pitchFamily="18" charset="0"/>
                          </a:rPr>
                        </m:ctrlPr>
                      </m:sSubPr>
                      <m:e>
                        <m:r>
                          <a:rPr lang="fa-IR"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𝑉</m:t>
                        </m:r>
                      </m:e>
                      <m:sub>
                        <m:r>
                          <a:rPr lang="en-US" sz="2800" i="1">
                            <a:latin typeface="Cambria Math" panose="02040503050406030204" pitchFamily="18" charset="0"/>
                          </a:rPr>
                          <m:t>𝑢</m:t>
                        </m:r>
                      </m:sub>
                    </m:sSub>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𝐶</m:t>
                        </m:r>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𝐶</m:t>
                            </m:r>
                          </m:e>
                        </m:acc>
                        <m:sSup>
                          <m:sSupPr>
                            <m:ctrlPr>
                              <a:rPr lang="fa-IR" sz="2800" i="1" smtClean="0">
                                <a:latin typeface="Cambria Math" panose="02040503050406030204" pitchFamily="18" charset="0"/>
                              </a:rPr>
                            </m:ctrlPr>
                          </m:sSupPr>
                          <m:e>
                            <m:d>
                              <m:dPr>
                                <m:ctrlPr>
                                  <a:rPr lang="fa-IR" sz="2800" i="1">
                                    <a:latin typeface="Cambria Math" panose="02040503050406030204" pitchFamily="18" charset="0"/>
                                  </a:rPr>
                                </m:ctrlPr>
                              </m:dPr>
                              <m:e>
                                <m:f>
                                  <m:fPr>
                                    <m:ctrlPr>
                                      <a:rPr lang="fa-IR" sz="2800" i="1">
                                        <a:latin typeface="Cambria Math" panose="02040503050406030204" pitchFamily="18" charset="0"/>
                                      </a:rPr>
                                    </m:ctrlPr>
                                  </m:fPr>
                                  <m:num>
                                    <m:r>
                                      <a:rPr lang="fa-IR" sz="2800" i="1">
                                        <a:latin typeface="Cambria Math" panose="02040503050406030204" pitchFamily="18" charset="0"/>
                                      </a:rPr>
                                      <m:t>0</m:t>
                                    </m:r>
                                    <m:r>
                                      <a:rPr lang="fa-IR" sz="2800" i="1">
                                        <a:latin typeface="Cambria Math" panose="02040503050406030204" pitchFamily="18" charset="0"/>
                                      </a:rPr>
                                      <m:t>.</m:t>
                                    </m:r>
                                    <m:r>
                                      <a:rPr lang="fa-IR" sz="2800" i="1">
                                        <a:latin typeface="Cambria Math" panose="02040503050406030204" pitchFamily="18" charset="0"/>
                                      </a:rPr>
                                      <m:t>05</m:t>
                                    </m:r>
                                  </m:num>
                                  <m:den>
                                    <m:sSub>
                                      <m:sSubPr>
                                        <m:ctrlPr>
                                          <a:rPr lang="fa-IR" sz="2800" i="1">
                                            <a:latin typeface="Cambria Math" panose="02040503050406030204" pitchFamily="18" charset="0"/>
                                          </a:rPr>
                                        </m:ctrlPr>
                                      </m:sSubPr>
                                      <m:e>
                                        <m:r>
                                          <a:rPr lang="fa-IR" sz="2800" i="1">
                                            <a:latin typeface="Cambria Math" panose="02040503050406030204" pitchFamily="18" charset="0"/>
                                            <a:ea typeface="Cambria Math" panose="02040503050406030204" pitchFamily="18" charset="0"/>
                                          </a:rPr>
                                          <m:t>𝛽</m:t>
                                        </m:r>
                                      </m:e>
                                      <m:sub>
                                        <m:r>
                                          <a:rPr lang="en-US" sz="2800" i="1">
                                            <a:latin typeface="Cambria Math" panose="02040503050406030204" pitchFamily="18" charset="0"/>
                                          </a:rPr>
                                          <m:t>𝑒</m:t>
                                        </m:r>
                                      </m:sub>
                                    </m:sSub>
                                  </m:den>
                                </m:f>
                              </m:e>
                            </m:d>
                          </m:e>
                          <m:sup>
                            <m:r>
                              <a:rPr lang="fa-IR" sz="2800" b="0" i="1" smtClean="0">
                                <a:latin typeface="Cambria Math" panose="02040503050406030204" pitchFamily="18" charset="0"/>
                              </a:rPr>
                              <m:t>0</m:t>
                            </m:r>
                            <m:r>
                              <a:rPr lang="fa-IR" sz="2800" b="0" i="1" smtClean="0">
                                <a:latin typeface="Cambria Math" panose="02040503050406030204" pitchFamily="18" charset="0"/>
                              </a:rPr>
                              <m:t>.</m:t>
                            </m:r>
                            <m:r>
                              <a:rPr lang="fa-IR" sz="2800" b="0" i="1" smtClean="0">
                                <a:latin typeface="Cambria Math" panose="02040503050406030204" pitchFamily="18" charset="0"/>
                              </a:rPr>
                              <m:t>4</m:t>
                            </m:r>
                          </m:sup>
                        </m:sSup>
                      </m:e>
                    </m:d>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𝑊</m:t>
                        </m:r>
                      </m:e>
                    </m:acc>
                    <m:r>
                      <a:rPr lang="fa-IR" sz="2800" i="1" smtClean="0">
                        <a:latin typeface="Cambria Math" panose="02040503050406030204" pitchFamily="18" charset="0"/>
                        <a:ea typeface="Cambria Math" panose="02040503050406030204" pitchFamily="18" charset="0"/>
                      </a:rPr>
                      <m:t>≤</m:t>
                    </m:r>
                    <m:r>
                      <a:rPr lang="fa-IR" sz="2800" b="0" i="1" smtClean="0">
                        <a:latin typeface="Cambria Math" panose="02040503050406030204" pitchFamily="18" charset="0"/>
                        <a:ea typeface="Cambria Math" panose="02040503050406030204" pitchFamily="18" charset="0"/>
                      </a:rPr>
                      <m:t>0</m:t>
                    </m:r>
                    <m:r>
                      <a:rPr lang="fa-IR" sz="2800" b="0" i="1" smtClean="0">
                        <a:latin typeface="Cambria Math" panose="02040503050406030204" pitchFamily="18" charset="0"/>
                        <a:ea typeface="Cambria Math" panose="02040503050406030204" pitchFamily="18" charset="0"/>
                      </a:rPr>
                      <m:t>.</m:t>
                    </m:r>
                    <m:r>
                      <a:rPr lang="fa-IR" sz="2800" b="0" i="1" smtClean="0">
                        <a:latin typeface="Cambria Math" panose="02040503050406030204" pitchFamily="18" charset="0"/>
                        <a:ea typeface="Cambria Math" panose="02040503050406030204" pitchFamily="18" charset="0"/>
                      </a:rPr>
                      <m:t>15</m:t>
                    </m:r>
                    <m:sSub>
                      <m:sSubPr>
                        <m:ctrlPr>
                          <a:rPr lang="fa-IR"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𝑉</m:t>
                        </m:r>
                      </m:e>
                      <m:sub>
                        <m:r>
                          <a:rPr lang="en-US" sz="2800" b="0" i="1" smtClean="0">
                            <a:latin typeface="Cambria Math" panose="02040503050406030204" pitchFamily="18" charset="0"/>
                            <a:ea typeface="Cambria Math" panose="02040503050406030204" pitchFamily="18" charset="0"/>
                          </a:rPr>
                          <m:t>𝑢</m:t>
                        </m:r>
                        <m:r>
                          <a:rPr lang="fa-IR" sz="2800" b="0" i="1" smtClean="0">
                            <a:latin typeface="Cambria Math" panose="02040503050406030204" pitchFamily="18" charset="0"/>
                            <a:ea typeface="Cambria Math" panose="02040503050406030204" pitchFamily="18" charset="0"/>
                          </a:rPr>
                          <m:t> </m:t>
                        </m:r>
                      </m:sub>
                    </m:sSub>
                    <m:r>
                      <a:rPr lang="fa-IR" sz="2800" b="0" i="1" smtClean="0">
                        <a:latin typeface="Cambria Math" panose="02040503050406030204" pitchFamily="18" charset="0"/>
                        <a:ea typeface="Cambria Math" panose="02040503050406030204" pitchFamily="18" charset="0"/>
                      </a:rPr>
                      <m:t>                              (</m:t>
                    </m:r>
                    <m:r>
                      <a:rPr lang="fa-IR" sz="2800" b="0" i="1" smtClean="0">
                        <a:latin typeface="Cambria Math" panose="02040503050406030204" pitchFamily="18" charset="0"/>
                        <a:ea typeface="Cambria Math" panose="02040503050406030204" pitchFamily="18" charset="0"/>
                      </a:rPr>
                      <m:t>2</m:t>
                    </m:r>
                    <m:r>
                      <a:rPr lang="fa-IR" sz="2800" b="0" i="1" smtClean="0">
                        <a:latin typeface="Cambria Math" panose="02040503050406030204" pitchFamily="18" charset="0"/>
                        <a:ea typeface="Cambria Math" panose="02040503050406030204" pitchFamily="18" charset="0"/>
                      </a:rPr>
                      <m:t>)</m:t>
                    </m:r>
                  </m:oMath>
                </a14:m>
                <a:r>
                  <a:rPr lang="fa-IR" sz="2800" smtClean="0"/>
                  <a:t>        </a:t>
                </a:r>
                <a:endParaRPr lang="fa-IR" sz="2800"/>
              </a:p>
            </p:txBody>
          </p:sp>
        </mc:Choice>
        <mc:Fallback xmlns="">
          <p:sp>
            <p:nvSpPr>
              <p:cNvPr id="6" name="Rectangle 5"/>
              <p:cNvSpPr>
                <a:spLocks noRot="1" noChangeAspect="1" noMove="1" noResize="1" noEditPoints="1" noAdjustHandles="1" noChangeArrowheads="1" noChangeShapeType="1" noTextEdit="1"/>
              </p:cNvSpPr>
              <p:nvPr/>
            </p:nvSpPr>
            <p:spPr>
              <a:xfrm>
                <a:off x="1618494" y="6051040"/>
                <a:ext cx="10725906" cy="883255"/>
              </a:xfrm>
              <a:prstGeom prst="rect">
                <a:avLst/>
              </a:prstGeom>
              <a:blipFill>
                <a:blip r:embed="rId5"/>
                <a:stretch>
                  <a:fillRect b="-6207"/>
                </a:stretch>
              </a:blipFill>
            </p:spPr>
            <p:txBody>
              <a:bodyPr/>
              <a:lstStyle/>
              <a:p>
                <a:r>
                  <a:rPr lang="fa-IR">
                    <a:noFill/>
                  </a:rPr>
                  <a:t> </a:t>
                </a:r>
              </a:p>
            </p:txBody>
          </p:sp>
        </mc:Fallback>
      </mc:AlternateContent>
      <p:sp>
        <p:nvSpPr>
          <p:cNvPr id="14" name="Cloud Callout 13"/>
          <p:cNvSpPr/>
          <p:nvPr/>
        </p:nvSpPr>
        <p:spPr>
          <a:xfrm rot="20241549">
            <a:off x="1363180" y="330374"/>
            <a:ext cx="1759707" cy="635772"/>
          </a:xfrm>
          <a:prstGeom prst="cloudCallout">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lumMod val="95000"/>
                    <a:lumOff val="5000"/>
                  </a:schemeClr>
                </a:solidFill>
                <a:cs typeface="B Nazanin" panose="00000400000000000000" pitchFamily="2" charset="-78"/>
              </a:rPr>
              <a:t>پیوست پنجم</a:t>
            </a:r>
            <a:endParaRPr lang="fa-IR" dirty="0">
              <a:solidFill>
                <a:schemeClr val="tx1">
                  <a:lumMod val="95000"/>
                  <a:lumOff val="5000"/>
                </a:schemeClr>
              </a:solidFill>
              <a:cs typeface="B Nazanin" panose="00000400000000000000" pitchFamily="2" charset="-78"/>
            </a:endParaRPr>
          </a:p>
        </p:txBody>
      </p:sp>
      <p:sp>
        <p:nvSpPr>
          <p:cNvPr id="12" name="TextBox 11"/>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8" name="Slide Number Placeholder 7"/>
          <p:cNvSpPr>
            <a:spLocks noGrp="1"/>
          </p:cNvSpPr>
          <p:nvPr>
            <p:ph type="sldNum" sz="quarter" idx="12"/>
          </p:nvPr>
        </p:nvSpPr>
        <p:spPr/>
        <p:txBody>
          <a:bodyPr/>
          <a:lstStyle/>
          <a:p>
            <a:fld id="{09D84461-DD0A-440A-AEC5-A4A968A8725A}" type="slidenum">
              <a:rPr lang="en-US" smtClean="0"/>
              <a:t>47</a:t>
            </a:fld>
            <a:endParaRPr lang="en-US" dirty="0"/>
          </a:p>
        </p:txBody>
      </p:sp>
    </p:spTree>
    <p:extLst>
      <p:ext uri="{BB962C8B-B14F-4D97-AF65-F5344CB8AC3E}">
        <p14:creationId xmlns:p14="http://schemas.microsoft.com/office/powerpoint/2010/main" val="23305768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1000"/>
                                        <p:tgtEl>
                                          <p:spTgt spid="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1000"/>
                                        <p:tgtEl>
                                          <p:spTgt spid="14"/>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1000"/>
                                        <p:tgtEl>
                                          <p:spTgt spid="11"/>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1000"/>
                                        <p:tgtEl>
                                          <p:spTgt spid="4"/>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1000"/>
                                        <p:tgtEl>
                                          <p:spTgt spid="7"/>
                                        </p:tgtEl>
                                      </p:cBhvr>
                                    </p:animEffect>
                                  </p:childTnLst>
                                </p:cTn>
                              </p:par>
                            </p:childTnLst>
                          </p:cTn>
                        </p:par>
                        <p:par>
                          <p:cTn id="25" fill="hold">
                            <p:stCondLst>
                              <p:cond delay="3000"/>
                            </p:stCondLst>
                            <p:childTnLst>
                              <p:par>
                                <p:cTn id="26" presetID="22" presetClass="entr" presetSubtype="2"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right)">
                                      <p:cBhvr>
                                        <p:cTn id="28" dur="1000"/>
                                        <p:tgtEl>
                                          <p:spTgt spid="5"/>
                                        </p:tgtEl>
                                      </p:cBhvr>
                                    </p:animEffect>
                                  </p:childTnLst>
                                </p:cTn>
                              </p:par>
                            </p:childTnLst>
                          </p:cTn>
                        </p:par>
                        <p:par>
                          <p:cTn id="29" fill="hold">
                            <p:stCondLst>
                              <p:cond delay="4000"/>
                            </p:stCondLst>
                            <p:childTnLst>
                              <p:par>
                                <p:cTn id="30" presetID="14" presetClass="entr" presetSubtype="1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1" grpId="0" animBg="1"/>
      <p:bldP spid="7" grpId="0"/>
      <p:bldP spid="4" grpId="0"/>
      <p:bldP spid="5" grpId="0"/>
      <p:bldP spid="6" grpId="0"/>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D5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tx1">
                    <a:lumMod val="95000"/>
                    <a:lumOff val="5000"/>
                  </a:schemeClr>
                </a:solidFill>
                <a:cs typeface="B Nazanin" panose="00000400000000000000" pitchFamily="2" charset="-78"/>
              </a:rPr>
              <a:t>اندرکنش در آیین نامه 2800	</a:t>
            </a:r>
            <a:endParaRPr lang="en-US" sz="2800"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0444465" y="1350348"/>
            <a:ext cx="3423935" cy="628898"/>
          </a:xfrm>
          <a:prstGeom prst="roundRect">
            <a:avLst>
              <a:gd name="adj" fmla="val 25178"/>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2-روش تحلیل استاتیکی معادل</a:t>
            </a:r>
            <a:endParaRPr lang="fa-IR" sz="2400" dirty="0">
              <a:solidFill>
                <a:schemeClr val="tx1">
                  <a:lumMod val="95000"/>
                  <a:lumOff val="5000"/>
                </a:schemeClr>
              </a:solidFill>
              <a:cs typeface="B Nazanin" panose="00000400000000000000" pitchFamily="2" charset="-78"/>
            </a:endParaRPr>
          </a:p>
        </p:txBody>
      </p:sp>
      <p:sp>
        <p:nvSpPr>
          <p:cNvPr id="11" name="Rounded Rectangle 10"/>
          <p:cNvSpPr/>
          <p:nvPr/>
        </p:nvSpPr>
        <p:spPr>
          <a:xfrm>
            <a:off x="11473219" y="2155583"/>
            <a:ext cx="2395181" cy="619362"/>
          </a:xfrm>
          <a:prstGeom prst="roundRect">
            <a:avLst>
              <a:gd name="adj" fmla="val 25178"/>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2-1نیروی برش پایه </a:t>
            </a:r>
            <a:endParaRPr lang="fa-IR" sz="2400" dirty="0">
              <a:solidFill>
                <a:schemeClr val="tx1">
                  <a:lumMod val="95000"/>
                  <a:lumOff val="5000"/>
                </a:schemeClr>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10" name="Rectangle 9"/>
              <p:cNvSpPr/>
              <p:nvPr/>
            </p:nvSpPr>
            <p:spPr>
              <a:xfrm>
                <a:off x="1430525" y="1822819"/>
                <a:ext cx="10725906" cy="883255"/>
              </a:xfrm>
              <a:prstGeom prst="rect">
                <a:avLst/>
              </a:prstGeom>
            </p:spPr>
            <p:txBody>
              <a:bodyPr wrap="square">
                <a:spAutoFit/>
              </a:bodyPr>
              <a:lstStyle/>
              <a:p>
                <a14:m>
                  <m:oMath xmlns:m="http://schemas.openxmlformats.org/officeDocument/2006/math">
                    <m:sSub>
                      <m:sSubPr>
                        <m:ctrlPr>
                          <a:rPr lang="fa-IR" sz="2800" i="1" smtClean="0">
                            <a:latin typeface="Cambria Math" panose="02040503050406030204" pitchFamily="18" charset="0"/>
                          </a:rPr>
                        </m:ctrlPr>
                      </m:sSubPr>
                      <m:e>
                        <m:r>
                          <a:rPr lang="fa-IR"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𝑉</m:t>
                        </m:r>
                      </m:e>
                      <m:sub>
                        <m:r>
                          <a:rPr lang="en-US" sz="2800" i="1">
                            <a:latin typeface="Cambria Math" panose="02040503050406030204" pitchFamily="18" charset="0"/>
                          </a:rPr>
                          <m:t>𝑢</m:t>
                        </m:r>
                      </m:sub>
                    </m:sSub>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𝐶</m:t>
                        </m:r>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𝐶</m:t>
                            </m:r>
                          </m:e>
                        </m:acc>
                        <m:sSup>
                          <m:sSupPr>
                            <m:ctrlPr>
                              <a:rPr lang="fa-IR" sz="2800" i="1" smtClean="0">
                                <a:latin typeface="Cambria Math" panose="02040503050406030204" pitchFamily="18" charset="0"/>
                              </a:rPr>
                            </m:ctrlPr>
                          </m:sSupPr>
                          <m:e>
                            <m:d>
                              <m:dPr>
                                <m:ctrlPr>
                                  <a:rPr lang="fa-IR" sz="2800" i="1">
                                    <a:latin typeface="Cambria Math" panose="02040503050406030204" pitchFamily="18" charset="0"/>
                                  </a:rPr>
                                </m:ctrlPr>
                              </m:dPr>
                              <m:e>
                                <m:f>
                                  <m:fPr>
                                    <m:ctrlPr>
                                      <a:rPr lang="fa-IR" sz="2800" i="1">
                                        <a:latin typeface="Cambria Math" panose="02040503050406030204" pitchFamily="18" charset="0"/>
                                      </a:rPr>
                                    </m:ctrlPr>
                                  </m:fPr>
                                  <m:num>
                                    <m:r>
                                      <a:rPr lang="fa-IR" sz="2800" i="1">
                                        <a:latin typeface="Cambria Math" panose="02040503050406030204" pitchFamily="18" charset="0"/>
                                      </a:rPr>
                                      <m:t>0</m:t>
                                    </m:r>
                                    <m:r>
                                      <a:rPr lang="fa-IR" sz="2800" i="1">
                                        <a:latin typeface="Cambria Math" panose="02040503050406030204" pitchFamily="18" charset="0"/>
                                      </a:rPr>
                                      <m:t>.</m:t>
                                    </m:r>
                                    <m:r>
                                      <a:rPr lang="fa-IR" sz="2800" i="1">
                                        <a:latin typeface="Cambria Math" panose="02040503050406030204" pitchFamily="18" charset="0"/>
                                      </a:rPr>
                                      <m:t>05</m:t>
                                    </m:r>
                                  </m:num>
                                  <m:den>
                                    <m:sSub>
                                      <m:sSubPr>
                                        <m:ctrlPr>
                                          <a:rPr lang="fa-IR" sz="2800" i="1">
                                            <a:latin typeface="Cambria Math" panose="02040503050406030204" pitchFamily="18" charset="0"/>
                                          </a:rPr>
                                        </m:ctrlPr>
                                      </m:sSubPr>
                                      <m:e>
                                        <m:r>
                                          <a:rPr lang="fa-IR" sz="2800" i="1">
                                            <a:latin typeface="Cambria Math" panose="02040503050406030204" pitchFamily="18" charset="0"/>
                                            <a:ea typeface="Cambria Math" panose="02040503050406030204" pitchFamily="18" charset="0"/>
                                          </a:rPr>
                                          <m:t>𝛽</m:t>
                                        </m:r>
                                      </m:e>
                                      <m:sub>
                                        <m:r>
                                          <a:rPr lang="en-US" sz="2800" i="1">
                                            <a:latin typeface="Cambria Math" panose="02040503050406030204" pitchFamily="18" charset="0"/>
                                          </a:rPr>
                                          <m:t>𝑒</m:t>
                                        </m:r>
                                      </m:sub>
                                    </m:sSub>
                                  </m:den>
                                </m:f>
                              </m:e>
                            </m:d>
                          </m:e>
                          <m:sup>
                            <m:r>
                              <a:rPr lang="fa-IR" sz="2800" b="0" i="1" smtClean="0">
                                <a:latin typeface="Cambria Math" panose="02040503050406030204" pitchFamily="18" charset="0"/>
                              </a:rPr>
                              <m:t>0</m:t>
                            </m:r>
                            <m:r>
                              <a:rPr lang="fa-IR" sz="2800" b="0" i="1" smtClean="0">
                                <a:latin typeface="Cambria Math" panose="02040503050406030204" pitchFamily="18" charset="0"/>
                              </a:rPr>
                              <m:t>.</m:t>
                            </m:r>
                            <m:r>
                              <a:rPr lang="fa-IR" sz="2800" b="0" i="1" smtClean="0">
                                <a:latin typeface="Cambria Math" panose="02040503050406030204" pitchFamily="18" charset="0"/>
                              </a:rPr>
                              <m:t>4</m:t>
                            </m:r>
                          </m:sup>
                        </m:sSup>
                      </m:e>
                    </m:d>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𝑊</m:t>
                        </m:r>
                      </m:e>
                    </m:acc>
                    <m:r>
                      <a:rPr lang="fa-IR" sz="2800" i="1" smtClean="0">
                        <a:latin typeface="Cambria Math" panose="02040503050406030204" pitchFamily="18" charset="0"/>
                        <a:ea typeface="Cambria Math" panose="02040503050406030204" pitchFamily="18" charset="0"/>
                      </a:rPr>
                      <m:t>≤</m:t>
                    </m:r>
                    <m:r>
                      <a:rPr lang="fa-IR" sz="2800" b="0" i="1" smtClean="0">
                        <a:latin typeface="Cambria Math" panose="02040503050406030204" pitchFamily="18" charset="0"/>
                        <a:ea typeface="Cambria Math" panose="02040503050406030204" pitchFamily="18" charset="0"/>
                      </a:rPr>
                      <m:t>0</m:t>
                    </m:r>
                    <m:r>
                      <a:rPr lang="fa-IR" sz="2800" b="0" i="1" smtClean="0">
                        <a:latin typeface="Cambria Math" panose="02040503050406030204" pitchFamily="18" charset="0"/>
                        <a:ea typeface="Cambria Math" panose="02040503050406030204" pitchFamily="18" charset="0"/>
                      </a:rPr>
                      <m:t>.</m:t>
                    </m:r>
                    <m:r>
                      <a:rPr lang="fa-IR" sz="2800" b="0" i="1" smtClean="0">
                        <a:latin typeface="Cambria Math" panose="02040503050406030204" pitchFamily="18" charset="0"/>
                        <a:ea typeface="Cambria Math" panose="02040503050406030204" pitchFamily="18" charset="0"/>
                      </a:rPr>
                      <m:t>15</m:t>
                    </m:r>
                    <m:sSub>
                      <m:sSubPr>
                        <m:ctrlPr>
                          <a:rPr lang="fa-IR"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𝑉</m:t>
                        </m:r>
                      </m:e>
                      <m:sub>
                        <m:r>
                          <a:rPr lang="en-US" sz="2800" b="0" i="1" smtClean="0">
                            <a:latin typeface="Cambria Math" panose="02040503050406030204" pitchFamily="18" charset="0"/>
                            <a:ea typeface="Cambria Math" panose="02040503050406030204" pitchFamily="18" charset="0"/>
                          </a:rPr>
                          <m:t>𝑢</m:t>
                        </m:r>
                        <m:r>
                          <a:rPr lang="fa-IR" sz="2800" b="0" i="1" smtClean="0">
                            <a:latin typeface="Cambria Math" panose="02040503050406030204" pitchFamily="18" charset="0"/>
                            <a:ea typeface="Cambria Math" panose="02040503050406030204" pitchFamily="18" charset="0"/>
                          </a:rPr>
                          <m:t> </m:t>
                        </m:r>
                      </m:sub>
                    </m:sSub>
                    <m:r>
                      <a:rPr lang="fa-IR" sz="2800" b="0" i="1" smtClean="0">
                        <a:latin typeface="Cambria Math" panose="02040503050406030204" pitchFamily="18" charset="0"/>
                        <a:ea typeface="Cambria Math" panose="02040503050406030204" pitchFamily="18" charset="0"/>
                      </a:rPr>
                      <m:t>         (</m:t>
                    </m:r>
                    <m:r>
                      <a:rPr lang="fa-IR" sz="2800" b="0" i="1" smtClean="0">
                        <a:latin typeface="Cambria Math" panose="02040503050406030204" pitchFamily="18" charset="0"/>
                        <a:ea typeface="Cambria Math" panose="02040503050406030204" pitchFamily="18" charset="0"/>
                      </a:rPr>
                      <m:t>2</m:t>
                    </m:r>
                    <m:r>
                      <a:rPr lang="fa-IR" sz="2800" b="0" i="1" smtClean="0">
                        <a:latin typeface="Cambria Math" panose="02040503050406030204" pitchFamily="18" charset="0"/>
                        <a:ea typeface="Cambria Math" panose="02040503050406030204" pitchFamily="18" charset="0"/>
                      </a:rPr>
                      <m:t>)</m:t>
                    </m:r>
                  </m:oMath>
                </a14:m>
                <a:r>
                  <a:rPr lang="fa-IR" sz="2800" smtClean="0"/>
                  <a:t>        </a:t>
                </a:r>
                <a:endParaRPr lang="fa-IR" sz="2800"/>
              </a:p>
            </p:txBody>
          </p:sp>
        </mc:Choice>
        <mc:Fallback xmlns="">
          <p:sp>
            <p:nvSpPr>
              <p:cNvPr id="10" name="Rectangle 9"/>
              <p:cNvSpPr>
                <a:spLocks noRot="1" noChangeAspect="1" noMove="1" noResize="1" noEditPoints="1" noAdjustHandles="1" noChangeArrowheads="1" noChangeShapeType="1" noTextEdit="1"/>
              </p:cNvSpPr>
              <p:nvPr/>
            </p:nvSpPr>
            <p:spPr>
              <a:xfrm>
                <a:off x="1430525" y="1822819"/>
                <a:ext cx="10725906" cy="883255"/>
              </a:xfrm>
              <a:prstGeom prst="rect">
                <a:avLst/>
              </a:prstGeom>
              <a:blipFill>
                <a:blip r:embed="rId2"/>
                <a:stretch>
                  <a:fillRect b="-6207"/>
                </a:stretch>
              </a:blipFill>
            </p:spPr>
            <p:txBody>
              <a:bodyPr/>
              <a:lstStyle/>
              <a:p>
                <a:r>
                  <a:rPr lang="fa-IR">
                    <a:noFill/>
                  </a:rPr>
                  <a:t> </a:t>
                </a:r>
              </a:p>
            </p:txBody>
          </p:sp>
        </mc:Fallback>
      </mc:AlternateContent>
      <p:sp>
        <p:nvSpPr>
          <p:cNvPr id="8" name="TextBox 7"/>
          <p:cNvSpPr txBox="1"/>
          <p:nvPr/>
        </p:nvSpPr>
        <p:spPr>
          <a:xfrm>
            <a:off x="1430525" y="3154125"/>
            <a:ext cx="11926245" cy="954107"/>
          </a:xfrm>
          <a:prstGeom prst="rect">
            <a:avLst/>
          </a:prstGeom>
          <a:noFill/>
        </p:spPr>
        <p:txBody>
          <a:bodyPr wrap="square" rtlCol="1">
            <a:spAutoFit/>
          </a:bodyPr>
          <a:lstStyle/>
          <a:p>
            <a:pPr algn="r" rtl="1"/>
            <a:r>
              <a:rPr lang="en-US" sz="2800"/>
              <a:t>C</a:t>
            </a:r>
            <a:r>
              <a:rPr lang="fa-IR" sz="2800"/>
              <a:t>=ضریب زلزله است که با استفاده از رابطه (</a:t>
            </a:r>
            <a:r>
              <a:rPr lang="fa-IR" sz="2800" smtClean="0"/>
              <a:t>3-2) </a:t>
            </a:r>
            <a:r>
              <a:rPr lang="fa-IR" sz="2800"/>
              <a:t>آیین نامه و با فرض زمان تناوب </a:t>
            </a:r>
            <a:r>
              <a:rPr lang="en-US" sz="2800"/>
              <a:t>T</a:t>
            </a:r>
            <a:r>
              <a:rPr lang="fa-IR" sz="2800"/>
              <a:t> در حالت سازه دارای تکیه گاه ثابت محاسبه می شود.</a:t>
            </a:r>
          </a:p>
        </p:txBody>
      </p:sp>
      <mc:AlternateContent xmlns:mc="http://schemas.openxmlformats.org/markup-compatibility/2006" xmlns:a14="http://schemas.microsoft.com/office/drawing/2010/main">
        <mc:Choice Requires="a14">
          <p:sp>
            <p:nvSpPr>
              <p:cNvPr id="13" name="TextBox 12"/>
              <p:cNvSpPr txBox="1"/>
              <p:nvPr/>
            </p:nvSpPr>
            <p:spPr>
              <a:xfrm>
                <a:off x="1430525" y="4108844"/>
                <a:ext cx="11926245" cy="992195"/>
              </a:xfrm>
              <a:prstGeom prst="rect">
                <a:avLst/>
              </a:prstGeom>
              <a:noFill/>
            </p:spPr>
            <p:txBody>
              <a:bodyPr wrap="square" rtlCol="1">
                <a:spAutoFit/>
              </a:bodyPr>
              <a:lstStyle/>
              <a:p>
                <a:pPr algn="r" rtl="1"/>
                <a:r>
                  <a:rPr lang="en-US" sz="2800" smtClean="0"/>
                  <a: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𝐶</m:t>
                        </m:r>
                      </m:e>
                    </m:acc>
                  </m:oMath>
                </a14:m>
                <a:r>
                  <a:rPr lang="fa-IR" sz="2800" smtClean="0"/>
                  <a:t>=</a:t>
                </a:r>
                <a:r>
                  <a:rPr lang="fa-IR" sz="2800"/>
                  <a:t>ضریب زلزله است که با استفاده از رابطه (</a:t>
                </a:r>
                <a:r>
                  <a:rPr lang="fa-IR" sz="2800" smtClean="0"/>
                  <a:t>3-2) </a:t>
                </a:r>
                <a:r>
                  <a:rPr lang="fa-IR" sz="2800"/>
                  <a:t>آیین نامه و با فرض زمان </a:t>
                </a:r>
                <a:r>
                  <a:rPr lang="fa-IR" sz="2800" smtClean="0"/>
                  <a:t>تناوب موثر </a:t>
                </a:r>
                <a:r>
                  <a:rPr lang="en-US" sz="2800" smtClean="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𝑒</m:t>
                        </m:r>
                      </m:sub>
                    </m:sSub>
                  </m:oMath>
                </a14:m>
                <a:r>
                  <a:rPr lang="fa-IR" sz="2800" smtClean="0"/>
                  <a:t> محاسبه </a:t>
                </a:r>
                <a:r>
                  <a:rPr lang="fa-IR" sz="2800"/>
                  <a:t>می شود.</a:t>
                </a: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𝑇</m:t>
                        </m:r>
                      </m:e>
                      <m:sub>
                        <m:r>
                          <a:rPr lang="en-US" sz="2800" i="1">
                            <a:latin typeface="Cambria Math" panose="02040503050406030204" pitchFamily="18" charset="0"/>
                          </a:rPr>
                          <m:t>𝑒</m:t>
                        </m:r>
                      </m:sub>
                    </m:sSub>
                  </m:oMath>
                </a14:m>
                <a:r>
                  <a:rPr lang="fa-IR" sz="2800" smtClean="0"/>
                  <a:t>بر طبق ضوابط بند (2-2) این پیوست محاسبه میکنیم.</a:t>
                </a:r>
                <a:endParaRPr lang="fa-IR" sz="2800"/>
              </a:p>
            </p:txBody>
          </p:sp>
        </mc:Choice>
        <mc:Fallback xmlns="">
          <p:sp>
            <p:nvSpPr>
              <p:cNvPr id="13" name="TextBox 12"/>
              <p:cNvSpPr txBox="1">
                <a:spLocks noRot="1" noChangeAspect="1" noMove="1" noResize="1" noEditPoints="1" noAdjustHandles="1" noChangeArrowheads="1" noChangeShapeType="1" noTextEdit="1"/>
              </p:cNvSpPr>
              <p:nvPr/>
            </p:nvSpPr>
            <p:spPr>
              <a:xfrm>
                <a:off x="1430525" y="4108844"/>
                <a:ext cx="11926245" cy="992195"/>
              </a:xfrm>
              <a:prstGeom prst="rect">
                <a:avLst/>
              </a:prstGeom>
              <a:blipFill>
                <a:blip r:embed="rId3"/>
                <a:stretch>
                  <a:fillRect t="-4294" r="-3732" b="-1411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430525" y="5101039"/>
                <a:ext cx="11926245" cy="954107"/>
              </a:xfrm>
              <a:prstGeom prst="rect">
                <a:avLst/>
              </a:prstGeom>
              <a:noFill/>
            </p:spPr>
            <p:txBody>
              <a:bodyPr wrap="square" rtlCol="1">
                <a:spAutoFit/>
              </a:bodyPr>
              <a:lstStyle/>
              <a:p>
                <a:pPr algn="r" rtl="1"/>
                <a14:m>
                  <m:oMath xmlns:m="http://schemas.openxmlformats.org/officeDocument/2006/math">
                    <m:sSub>
                      <m:sSubPr>
                        <m:ctrlPr>
                          <a:rPr lang="fa-IR" sz="2800" i="1" smtClean="0">
                            <a:latin typeface="Cambria Math" panose="02040503050406030204" pitchFamily="18" charset="0"/>
                          </a:rPr>
                        </m:ctrlPr>
                      </m:sSubPr>
                      <m:e>
                        <m:r>
                          <a:rPr lang="fa-IR" sz="2800" i="1">
                            <a:latin typeface="Cambria Math" panose="02040503050406030204" pitchFamily="18" charset="0"/>
                            <a:ea typeface="Cambria Math" panose="02040503050406030204" pitchFamily="18" charset="0"/>
                          </a:rPr>
                          <m:t>𝛽</m:t>
                        </m:r>
                      </m:e>
                      <m:sub>
                        <m:r>
                          <a:rPr lang="en-US" sz="2800" i="1">
                            <a:latin typeface="Cambria Math" panose="02040503050406030204" pitchFamily="18" charset="0"/>
                          </a:rPr>
                          <m:t>𝑒</m:t>
                        </m:r>
                      </m:sub>
                    </m:sSub>
                  </m:oMath>
                </a14:m>
                <a:r>
                  <a:rPr lang="fa-IR" sz="2800" smtClean="0"/>
                  <a:t>=درصد میرایی بحرانی موثر برای سیستم برای سیستم سازه و پی که بر طبق ضوابط بند (3-2) این پیوست محاسبه </a:t>
                </a:r>
                <a:r>
                  <a:rPr lang="fa-IR" sz="2800"/>
                  <a:t>می شود</a:t>
                </a:r>
                <a:r>
                  <a:rPr lang="fa-IR" sz="2800" smtClean="0"/>
                  <a:t>.</a:t>
                </a:r>
                <a:endParaRPr lang="fa-IR" sz="2800"/>
              </a:p>
            </p:txBody>
          </p:sp>
        </mc:Choice>
        <mc:Fallback xmlns="">
          <p:sp>
            <p:nvSpPr>
              <p:cNvPr id="14" name="TextBox 13"/>
              <p:cNvSpPr txBox="1">
                <a:spLocks noRot="1" noChangeAspect="1" noMove="1" noResize="1" noEditPoints="1" noAdjustHandles="1" noChangeArrowheads="1" noChangeShapeType="1" noTextEdit="1"/>
              </p:cNvSpPr>
              <p:nvPr/>
            </p:nvSpPr>
            <p:spPr>
              <a:xfrm>
                <a:off x="1430525" y="5101039"/>
                <a:ext cx="11926245" cy="954107"/>
              </a:xfrm>
              <a:prstGeom prst="rect">
                <a:avLst/>
              </a:prstGeom>
              <a:blipFill>
                <a:blip r:embed="rId4"/>
                <a:stretch>
                  <a:fillRect t="-5128" r="-1022" b="-17308"/>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430524" y="6055146"/>
                <a:ext cx="11926245" cy="523220"/>
              </a:xfrm>
              <a:prstGeom prst="rect">
                <a:avLst/>
              </a:prstGeom>
              <a:noFill/>
            </p:spPr>
            <p:txBody>
              <a:bodyPr wrap="square" rtlCol="1">
                <a:spAutoFit/>
              </a:bodyPr>
              <a:lstStyle/>
              <a:p>
                <a:pPr algn="r" rtl="1"/>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𝑊</m:t>
                        </m:r>
                      </m:e>
                    </m:acc>
                  </m:oMath>
                </a14:m>
                <a:r>
                  <a:rPr lang="fa-IR" sz="2800" smtClean="0"/>
                  <a:t>=وزن موثر لرزه ای در محاسبات اندرکنش که برابر </a:t>
                </a:r>
                <a:r>
                  <a:rPr lang="en-US" sz="2800" smtClean="0"/>
                  <a:t>0.7 W</a:t>
                </a:r>
                <a:r>
                  <a:rPr lang="fa-IR" sz="2800" smtClean="0"/>
                  <a:t> در نظر گرفته می شود.</a:t>
                </a:r>
                <a:endParaRPr lang="fa-IR" sz="2800"/>
              </a:p>
            </p:txBody>
          </p:sp>
        </mc:Choice>
        <mc:Fallback xmlns="">
          <p:sp>
            <p:nvSpPr>
              <p:cNvPr id="15" name="TextBox 14"/>
              <p:cNvSpPr txBox="1">
                <a:spLocks noRot="1" noChangeAspect="1" noMove="1" noResize="1" noEditPoints="1" noAdjustHandles="1" noChangeArrowheads="1" noChangeShapeType="1" noTextEdit="1"/>
              </p:cNvSpPr>
              <p:nvPr/>
            </p:nvSpPr>
            <p:spPr>
              <a:xfrm>
                <a:off x="1430524" y="6055146"/>
                <a:ext cx="11926245" cy="523220"/>
              </a:xfrm>
              <a:prstGeom prst="rect">
                <a:avLst/>
              </a:prstGeom>
              <a:blipFill>
                <a:blip r:embed="rId5"/>
                <a:stretch>
                  <a:fillRect t="-19767" r="-4090" b="-34884"/>
                </a:stretch>
              </a:blipFill>
            </p:spPr>
            <p:txBody>
              <a:bodyPr/>
              <a:lstStyle/>
              <a:p>
                <a:r>
                  <a:rPr lang="fa-IR">
                    <a:noFill/>
                  </a:rPr>
                  <a:t> </a:t>
                </a:r>
              </a:p>
            </p:txBody>
          </p:sp>
        </mc:Fallback>
      </mc:AlternateContent>
      <p:sp>
        <p:nvSpPr>
          <p:cNvPr id="16" name="Cloud Callout 15"/>
          <p:cNvSpPr/>
          <p:nvPr/>
        </p:nvSpPr>
        <p:spPr>
          <a:xfrm rot="20241549">
            <a:off x="1363180" y="330374"/>
            <a:ext cx="1759707" cy="635772"/>
          </a:xfrm>
          <a:prstGeom prst="cloudCallout">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lumMod val="95000"/>
                    <a:lumOff val="5000"/>
                  </a:schemeClr>
                </a:solidFill>
                <a:cs typeface="B Nazanin" panose="00000400000000000000" pitchFamily="2" charset="-78"/>
              </a:rPr>
              <a:t>پیوست پنجم</a:t>
            </a:r>
            <a:endParaRPr lang="fa-IR" dirty="0">
              <a:solidFill>
                <a:schemeClr val="tx1">
                  <a:lumMod val="95000"/>
                  <a:lumOff val="5000"/>
                </a:schemeClr>
              </a:solidFill>
              <a:cs typeface="B Nazanin" panose="00000400000000000000" pitchFamily="2" charset="-78"/>
            </a:endParaRPr>
          </a:p>
        </p:txBody>
      </p:sp>
      <p:sp>
        <p:nvSpPr>
          <p:cNvPr id="12" name="TextBox 11"/>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4" name="Slide Number Placeholder 3"/>
          <p:cNvSpPr>
            <a:spLocks noGrp="1"/>
          </p:cNvSpPr>
          <p:nvPr>
            <p:ph type="sldNum" sz="quarter" idx="12"/>
          </p:nvPr>
        </p:nvSpPr>
        <p:spPr/>
        <p:txBody>
          <a:bodyPr/>
          <a:lstStyle/>
          <a:p>
            <a:fld id="{09D84461-DD0A-440A-AEC5-A4A968A8725A}" type="slidenum">
              <a:rPr lang="en-US" smtClean="0"/>
              <a:t>48</a:t>
            </a:fld>
            <a:endParaRPr lang="en-US" dirty="0"/>
          </a:p>
        </p:txBody>
      </p:sp>
    </p:spTree>
    <p:extLst>
      <p:ext uri="{BB962C8B-B14F-4D97-AF65-F5344CB8AC3E}">
        <p14:creationId xmlns:p14="http://schemas.microsoft.com/office/powerpoint/2010/main" val="4138328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1000"/>
                                        <p:tgtEl>
                                          <p:spTgt spid="8"/>
                                        </p:tgtEl>
                                      </p:cBhvr>
                                    </p:animEffect>
                                  </p:childTnLst>
                                </p:cTn>
                              </p:par>
                            </p:childTnLst>
                          </p:cTn>
                        </p:par>
                        <p:par>
                          <p:cTn id="25" fill="hold">
                            <p:stCondLst>
                              <p:cond delay="2500"/>
                            </p:stCondLst>
                            <p:childTnLst>
                              <p:par>
                                <p:cTn id="26" presetID="22" presetClass="entr" presetSubtype="2"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1000"/>
                                        <p:tgtEl>
                                          <p:spTgt spid="13"/>
                                        </p:tgtEl>
                                      </p:cBhvr>
                                    </p:animEffect>
                                  </p:childTnLst>
                                </p:cTn>
                              </p:par>
                            </p:childTnLst>
                          </p:cTn>
                        </p:par>
                        <p:par>
                          <p:cTn id="29" fill="hold">
                            <p:stCondLst>
                              <p:cond delay="3500"/>
                            </p:stCondLst>
                            <p:childTnLst>
                              <p:par>
                                <p:cTn id="30" presetID="22" presetClass="entr" presetSubtype="2"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1000"/>
                                        <p:tgtEl>
                                          <p:spTgt spid="14"/>
                                        </p:tgtEl>
                                      </p:cBhvr>
                                    </p:animEffect>
                                  </p:childTnLst>
                                </p:cTn>
                              </p:par>
                            </p:childTnLst>
                          </p:cTn>
                        </p:par>
                        <p:par>
                          <p:cTn id="33" fill="hold">
                            <p:stCondLst>
                              <p:cond delay="4500"/>
                            </p:stCondLst>
                            <p:childTnLst>
                              <p:par>
                                <p:cTn id="34" presetID="22" presetClass="entr" presetSubtype="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right)">
                                      <p:cBhvr>
                                        <p:cTn id="3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1" grpId="0" animBg="1"/>
      <p:bldP spid="10" grpId="0"/>
      <p:bldP spid="8" grpId="0"/>
      <p:bldP spid="13" grpId="0"/>
      <p:bldP spid="14" grpId="0"/>
      <p:bldP spid="15" grpId="0"/>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D5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tx1">
                    <a:lumMod val="95000"/>
                    <a:lumOff val="5000"/>
                  </a:schemeClr>
                </a:solidFill>
                <a:cs typeface="B Nazanin" panose="00000400000000000000" pitchFamily="2" charset="-78"/>
              </a:rPr>
              <a:t>اندرکنش در آیین نامه 2800	</a:t>
            </a:r>
            <a:endParaRPr lang="en-US" sz="2800" dirty="0">
              <a:solidFill>
                <a:schemeClr val="tx1">
                  <a:lumMod val="95000"/>
                  <a:lumOff val="5000"/>
                </a:schemeClr>
              </a:solidFill>
              <a:cs typeface="B Nazanin" panose="00000400000000000000" pitchFamily="2" charset="-78"/>
            </a:endParaRPr>
          </a:p>
        </p:txBody>
      </p:sp>
      <p:sp>
        <p:nvSpPr>
          <p:cNvPr id="27" name="Cloud Callout 26"/>
          <p:cNvSpPr/>
          <p:nvPr/>
        </p:nvSpPr>
        <p:spPr>
          <a:xfrm rot="20241549">
            <a:off x="1363180" y="330374"/>
            <a:ext cx="1759707" cy="635772"/>
          </a:xfrm>
          <a:prstGeom prst="cloudCallout">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lumMod val="95000"/>
                    <a:lumOff val="5000"/>
                  </a:schemeClr>
                </a:solidFill>
                <a:cs typeface="B Nazanin" panose="00000400000000000000" pitchFamily="2" charset="-78"/>
              </a:rPr>
              <a:t>پیوست پنجم</a:t>
            </a:r>
            <a:endParaRPr lang="fa-IR"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0444465" y="1350348"/>
            <a:ext cx="3423935" cy="628898"/>
          </a:xfrm>
          <a:prstGeom prst="roundRect">
            <a:avLst>
              <a:gd name="adj" fmla="val 25178"/>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2-روش تحلیل استاتیکی معادل</a:t>
            </a:r>
            <a:endParaRPr lang="fa-IR" sz="2400" dirty="0">
              <a:solidFill>
                <a:schemeClr val="tx1">
                  <a:lumMod val="95000"/>
                  <a:lumOff val="5000"/>
                </a:schemeClr>
              </a:solidFill>
              <a:cs typeface="B Nazanin" panose="00000400000000000000" pitchFamily="2" charset="-78"/>
            </a:endParaRPr>
          </a:p>
        </p:txBody>
      </p:sp>
      <p:sp>
        <p:nvSpPr>
          <p:cNvPr id="11" name="Rounded Rectangle 10"/>
          <p:cNvSpPr/>
          <p:nvPr/>
        </p:nvSpPr>
        <p:spPr>
          <a:xfrm>
            <a:off x="10972801" y="2155583"/>
            <a:ext cx="2895600" cy="619362"/>
          </a:xfrm>
          <a:prstGeom prst="roundRect">
            <a:avLst>
              <a:gd name="adj" fmla="val 25178"/>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2-2 زمان تناوب موثر سازه</a:t>
            </a:r>
            <a:endParaRPr lang="fa-IR" sz="2400" dirty="0">
              <a:solidFill>
                <a:schemeClr val="tx1">
                  <a:lumMod val="95000"/>
                  <a:lumOff val="5000"/>
                </a:schemeClr>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10" name="Rectangle 9"/>
              <p:cNvSpPr/>
              <p:nvPr/>
            </p:nvSpPr>
            <p:spPr>
              <a:xfrm>
                <a:off x="1096342" y="1342605"/>
                <a:ext cx="8079227" cy="13653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a-IR" sz="280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𝑒</m:t>
                          </m:r>
                        </m:sub>
                      </m:sSub>
                      <m:r>
                        <a:rPr lang="fa-IR" sz="2800" b="0" i="1" smtClean="0">
                          <a:latin typeface="Cambria Math" panose="02040503050406030204" pitchFamily="18" charset="0"/>
                        </a:rPr>
                        <m:t>=</m:t>
                      </m:r>
                      <m:r>
                        <a:rPr lang="en-US" sz="2800" b="0" i="1" smtClean="0">
                          <a:latin typeface="Cambria Math" panose="02040503050406030204" pitchFamily="18" charset="0"/>
                        </a:rPr>
                        <m:t>𝑇</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1</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𝐾</m:t>
                                  </m:r>
                                </m:e>
                              </m:acc>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𝐾</m:t>
                                  </m:r>
                                </m:e>
                                <m:sub>
                                  <m:r>
                                    <a:rPr lang="en-US" sz="2800" b="0" i="1" smtClean="0">
                                      <a:latin typeface="Cambria Math" panose="02040503050406030204" pitchFamily="18" charset="0"/>
                                    </a:rPr>
                                    <m:t>𝑦</m:t>
                                  </m:r>
                                </m:sub>
                              </m:sSub>
                            </m:den>
                          </m:f>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𝐾</m:t>
                                      </m:r>
                                    </m:e>
                                    <m:sub>
                                      <m:r>
                                        <a:rPr lang="en-US" sz="2800" b="0" i="1" smtClean="0">
                                          <a:latin typeface="Cambria Math" panose="02040503050406030204" pitchFamily="18" charset="0"/>
                                        </a:rPr>
                                        <m:t>𝑦</m:t>
                                      </m:r>
                                    </m:sub>
                                  </m:sSub>
                                  <m:sSup>
                                    <m:sSupPr>
                                      <m:ctrlPr>
                                        <a:rPr lang="en-US" sz="2800" b="0" i="1" smtClean="0">
                                          <a:latin typeface="Cambria Math" panose="02040503050406030204" pitchFamily="18" charset="0"/>
                                        </a:rPr>
                                      </m:ctrlPr>
                                    </m:s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h</m:t>
                                          </m:r>
                                        </m:e>
                                      </m:acc>
                                    </m:e>
                                    <m:sup>
                                      <m:r>
                                        <a:rPr lang="en-US" sz="2800" b="0" i="1" smtClean="0">
                                          <a:latin typeface="Cambria Math" panose="02040503050406030204" pitchFamily="18" charset="0"/>
                                        </a:rPr>
                                        <m:t>2</m:t>
                                      </m:r>
                                    </m:sup>
                                  </m:sSup>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𝐾</m:t>
                                      </m:r>
                                    </m:e>
                                    <m:sub>
                                      <m:r>
                                        <a:rPr lang="en-US" sz="2800" b="0" i="1" smtClean="0">
                                          <a:latin typeface="Cambria Math" panose="02040503050406030204" pitchFamily="18" charset="0"/>
                                          <a:ea typeface="Cambria Math" panose="02040503050406030204" pitchFamily="18" charset="0"/>
                                        </a:rPr>
                                        <m:t>𝜃</m:t>
                                      </m:r>
                                    </m:sub>
                                  </m:sSub>
                                </m:den>
                              </m:f>
                            </m:e>
                          </m:d>
                        </m:e>
                      </m:rad>
                      <m:r>
                        <a:rPr lang="en-US" sz="2800" b="0" i="1" smtClean="0">
                          <a:latin typeface="Cambria Math" panose="02040503050406030204" pitchFamily="18" charset="0"/>
                        </a:rPr>
                        <m:t>                           (</m:t>
                      </m:r>
                      <m:r>
                        <a:rPr lang="en-US" sz="2800" b="0" i="1" smtClean="0">
                          <a:latin typeface="Cambria Math" panose="02040503050406030204" pitchFamily="18" charset="0"/>
                        </a:rPr>
                        <m:t>3</m:t>
                      </m:r>
                      <m:r>
                        <a:rPr lang="en-US" sz="2800" b="0" i="1" smtClean="0">
                          <a:latin typeface="Cambria Math" panose="02040503050406030204" pitchFamily="18" charset="0"/>
                        </a:rPr>
                        <m:t>)</m:t>
                      </m:r>
                    </m:oMath>
                  </m:oMathPara>
                </a14:m>
                <a:endParaRPr lang="fa-IR" sz="2800"/>
              </a:p>
            </p:txBody>
          </p:sp>
        </mc:Choice>
        <mc:Fallback xmlns="">
          <p:sp>
            <p:nvSpPr>
              <p:cNvPr id="10" name="Rectangle 9"/>
              <p:cNvSpPr>
                <a:spLocks noRot="1" noChangeAspect="1" noMove="1" noResize="1" noEditPoints="1" noAdjustHandles="1" noChangeArrowheads="1" noChangeShapeType="1" noTextEdit="1"/>
              </p:cNvSpPr>
              <p:nvPr/>
            </p:nvSpPr>
            <p:spPr>
              <a:xfrm>
                <a:off x="1096342" y="1342605"/>
                <a:ext cx="8079227" cy="1365374"/>
              </a:xfrm>
              <a:prstGeom prst="rect">
                <a:avLst/>
              </a:prstGeom>
              <a:blipFill>
                <a:blip r:embed="rId2"/>
                <a:stretch>
                  <a:fillRect/>
                </a:stretch>
              </a:blipFill>
            </p:spPr>
            <p:txBody>
              <a:bodyPr/>
              <a:lstStyle/>
              <a:p>
                <a:r>
                  <a:rPr lang="fa-IR">
                    <a:noFill/>
                  </a:rPr>
                  <a:t> </a:t>
                </a:r>
              </a:p>
            </p:txBody>
          </p:sp>
        </mc:Fallback>
      </mc:AlternateContent>
      <p:sp>
        <p:nvSpPr>
          <p:cNvPr id="8" name="TextBox 7"/>
          <p:cNvSpPr txBox="1"/>
          <p:nvPr/>
        </p:nvSpPr>
        <p:spPr>
          <a:xfrm>
            <a:off x="1942151" y="3078382"/>
            <a:ext cx="11926245" cy="523220"/>
          </a:xfrm>
          <a:prstGeom prst="rect">
            <a:avLst/>
          </a:prstGeom>
          <a:noFill/>
        </p:spPr>
        <p:txBody>
          <a:bodyPr wrap="square" rtlCol="1">
            <a:spAutoFit/>
          </a:bodyPr>
          <a:lstStyle/>
          <a:p>
            <a:pPr algn="r" rtl="1"/>
            <a:r>
              <a:rPr lang="en-US" sz="2800" smtClean="0"/>
              <a:t>T</a:t>
            </a:r>
            <a:r>
              <a:rPr lang="fa-IR" sz="2800" smtClean="0"/>
              <a:t>= زمان تناوب اصلی سازه در حالت تکیه گاه ثاب است که بر اساس بند (3-3-6) محاسبه می شود.</a:t>
            </a:r>
            <a:endParaRPr lang="fa-IR" sz="2800"/>
          </a:p>
        </p:txBody>
      </p:sp>
      <mc:AlternateContent xmlns:mc="http://schemas.openxmlformats.org/markup-compatibility/2006" xmlns:a14="http://schemas.microsoft.com/office/drawing/2010/main">
        <mc:Choice Requires="a14">
          <p:sp>
            <p:nvSpPr>
              <p:cNvPr id="16" name="TextBox 15"/>
              <p:cNvSpPr txBox="1"/>
              <p:nvPr/>
            </p:nvSpPr>
            <p:spPr>
              <a:xfrm>
                <a:off x="1942150" y="4219749"/>
                <a:ext cx="11926245" cy="532710"/>
              </a:xfrm>
              <a:prstGeom prst="rect">
                <a:avLst/>
              </a:prstGeom>
              <a:noFill/>
            </p:spPr>
            <p:txBody>
              <a:bodyPr wrap="square" rtlCol="1">
                <a:spAutoFit/>
              </a:bodyPr>
              <a:lstStyle/>
              <a:p>
                <a:pPr algn="r" rtl="1"/>
                <a:r>
                  <a:rPr lang="en-US" sz="2800" smtClean="0"/>
                  <a:t>=</a:t>
                </a:r>
                <a14:m>
                  <m:oMath xmlns:m="http://schemas.openxmlformats.org/officeDocument/2006/math">
                    <m:acc>
                      <m:accPr>
                        <m:chr m:val="̅"/>
                        <m:ctrlPr>
                          <a:rPr lang="fa-IR" sz="2800" i="1" smtClean="0">
                            <a:latin typeface="Cambria Math" panose="02040503050406030204" pitchFamily="18" charset="0"/>
                          </a:rPr>
                        </m:ctrlPr>
                      </m:accPr>
                      <m:e>
                        <m:r>
                          <a:rPr lang="en-US" sz="2800" b="0" i="1" smtClean="0">
                            <a:latin typeface="Cambria Math" panose="02040503050406030204" pitchFamily="18" charset="0"/>
                          </a:rPr>
                          <m:t>h</m:t>
                        </m:r>
                      </m:e>
                    </m:acc>
                  </m:oMath>
                </a14:m>
                <a:r>
                  <a:rPr lang="fa-IR" sz="2800" smtClean="0"/>
                  <a:t>ارتفاع موثر سازه که برابر </a:t>
                </a:r>
                <a:r>
                  <a:rPr lang="en-US" sz="2800" smtClean="0"/>
                  <a:t>0.7</a:t>
                </a:r>
                <a:r>
                  <a:rPr lang="fa-IR" sz="2800" smtClean="0"/>
                  <a:t> ارتفاع کل سازه در نظر گرفته میشود.</a:t>
                </a:r>
              </a:p>
            </p:txBody>
          </p:sp>
        </mc:Choice>
        <mc:Fallback xmlns="">
          <p:sp>
            <p:nvSpPr>
              <p:cNvPr id="16" name="TextBox 15"/>
              <p:cNvSpPr txBox="1">
                <a:spLocks noRot="1" noChangeAspect="1" noMove="1" noResize="1" noEditPoints="1" noAdjustHandles="1" noChangeArrowheads="1" noChangeShapeType="1" noTextEdit="1"/>
              </p:cNvSpPr>
              <p:nvPr/>
            </p:nvSpPr>
            <p:spPr>
              <a:xfrm>
                <a:off x="1942150" y="4219749"/>
                <a:ext cx="11926245" cy="532710"/>
              </a:xfrm>
              <a:prstGeom prst="rect">
                <a:avLst/>
              </a:prstGeom>
              <a:blipFill>
                <a:blip r:embed="rId3"/>
                <a:stretch>
                  <a:fillRect t="-17045" r="-3323" b="-34091"/>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8432800" y="5000936"/>
                <a:ext cx="5435596" cy="523220"/>
              </a:xfrm>
              <a:prstGeom prst="rect">
                <a:avLst/>
              </a:prstGeom>
              <a:noFill/>
            </p:spPr>
            <p:txBody>
              <a:bodyPr wrap="square" rtlCol="1">
                <a:spAutoFit/>
              </a:bodyPr>
              <a:lstStyle/>
              <a:p>
                <a:pPr algn="r" rtl="1"/>
                <a:r>
                  <a:rPr lang="en-US" sz="2800" smtClean="0"/>
                  <a:t>=</a:t>
                </a:r>
                <a14:m>
                  <m:oMath xmlns:m="http://schemas.openxmlformats.org/officeDocument/2006/math">
                    <m:sSub>
                      <m:sSubPr>
                        <m:ctrlPr>
                          <a:rPr lang="fa-IR" sz="2800" i="1" smtClean="0">
                            <a:latin typeface="Cambria Math" panose="02040503050406030204" pitchFamily="18" charset="0"/>
                          </a:rPr>
                        </m:ctrlPr>
                      </m:sSubPr>
                      <m:e>
                        <m:r>
                          <a:rPr lang="en-US" sz="2800" b="0" i="1" smtClean="0">
                            <a:latin typeface="Cambria Math" panose="02040503050406030204" pitchFamily="18" charset="0"/>
                          </a:rPr>
                          <m:t>𝐾</m:t>
                        </m:r>
                      </m:e>
                      <m:sub>
                        <m:r>
                          <a:rPr lang="fa-IR" sz="2800" i="1" smtClean="0">
                            <a:latin typeface="Cambria Math" panose="02040503050406030204" pitchFamily="18" charset="0"/>
                            <a:ea typeface="Cambria Math" panose="02040503050406030204" pitchFamily="18" charset="0"/>
                          </a:rPr>
                          <m:t>𝜃</m:t>
                        </m:r>
                      </m:sub>
                    </m:sSub>
                  </m:oMath>
                </a14:m>
                <a:r>
                  <a:rPr lang="fa-IR" sz="2800" smtClean="0"/>
                  <a:t>سختی گهواره ای پی </a:t>
                </a:r>
              </a:p>
            </p:txBody>
          </p:sp>
        </mc:Choice>
        <mc:Fallback xmlns="">
          <p:sp>
            <p:nvSpPr>
              <p:cNvPr id="17" name="TextBox 16"/>
              <p:cNvSpPr txBox="1">
                <a:spLocks noRot="1" noChangeAspect="1" noMove="1" noResize="1" noEditPoints="1" noAdjustHandles="1" noChangeArrowheads="1" noChangeShapeType="1" noTextEdit="1"/>
              </p:cNvSpPr>
              <p:nvPr/>
            </p:nvSpPr>
            <p:spPr>
              <a:xfrm>
                <a:off x="8432800" y="5000936"/>
                <a:ext cx="5435596" cy="523220"/>
              </a:xfrm>
              <a:prstGeom prst="rect">
                <a:avLst/>
              </a:prstGeom>
              <a:blipFill>
                <a:blip r:embed="rId4"/>
                <a:stretch>
                  <a:fillRect t="-19767" b="-34884"/>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909218" y="5047828"/>
                <a:ext cx="5278722" cy="557204"/>
              </a:xfrm>
              <a:prstGeom prst="rect">
                <a:avLst/>
              </a:prstGeom>
              <a:noFill/>
            </p:spPr>
            <p:txBody>
              <a:bodyPr wrap="square" rtlCol="1">
                <a:spAutoFit/>
              </a:bodyPr>
              <a:lstStyle/>
              <a:p>
                <a:pPr algn="r" rtl="1"/>
                <a:r>
                  <a:rPr lang="en-US" sz="2800" smtClean="0"/>
                  <a:t>=</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𝐾</m:t>
                        </m:r>
                      </m:e>
                      <m:sub>
                        <m:r>
                          <a:rPr lang="en-US" sz="2800" b="0" i="1" smtClean="0">
                            <a:latin typeface="Cambria Math" panose="02040503050406030204" pitchFamily="18" charset="0"/>
                          </a:rPr>
                          <m:t>𝑦</m:t>
                        </m:r>
                      </m:sub>
                    </m:sSub>
                  </m:oMath>
                </a14:m>
                <a:r>
                  <a:rPr lang="fa-IR" sz="2800" smtClean="0"/>
                  <a:t>سختی حرکت جانبی پی</a:t>
                </a:r>
              </a:p>
            </p:txBody>
          </p:sp>
        </mc:Choice>
        <mc:Fallback xmlns="">
          <p:sp>
            <p:nvSpPr>
              <p:cNvPr id="18" name="TextBox 17"/>
              <p:cNvSpPr txBox="1">
                <a:spLocks noRot="1" noChangeAspect="1" noMove="1" noResize="1" noEditPoints="1" noAdjustHandles="1" noChangeArrowheads="1" noChangeShapeType="1" noTextEdit="1"/>
              </p:cNvSpPr>
              <p:nvPr/>
            </p:nvSpPr>
            <p:spPr>
              <a:xfrm>
                <a:off x="4909218" y="5047828"/>
                <a:ext cx="5278722" cy="557204"/>
              </a:xfrm>
              <a:prstGeom prst="rect">
                <a:avLst/>
              </a:prstGeom>
              <a:blipFill>
                <a:blip r:embed="rId5"/>
                <a:stretch>
                  <a:fillRect t="-14286" b="-31868"/>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942151" y="5816996"/>
                <a:ext cx="11926245" cy="523220"/>
              </a:xfrm>
              <a:prstGeom prst="rect">
                <a:avLst/>
              </a:prstGeom>
              <a:noFill/>
            </p:spPr>
            <p:txBody>
              <a:bodyPr wrap="square" rtlCol="1">
                <a:spAutoFit/>
              </a:bodyPr>
              <a:lstStyle/>
              <a:p>
                <a:pPr algn="r" rtl="1"/>
                <a14:m>
                  <m:oMath xmlns:m="http://schemas.openxmlformats.org/officeDocument/2006/math">
                    <m:acc>
                      <m:accPr>
                        <m:chr m:val="̅"/>
                        <m:ctrlPr>
                          <a:rPr lang="fa-IR" sz="2800" i="1" smtClean="0">
                            <a:latin typeface="Cambria Math" panose="02040503050406030204" pitchFamily="18" charset="0"/>
                          </a:rPr>
                        </m:ctrlPr>
                      </m:accPr>
                      <m:e>
                        <m:r>
                          <a:rPr lang="en-US" sz="2800" b="0" i="1" smtClean="0">
                            <a:latin typeface="Cambria Math" panose="02040503050406030204" pitchFamily="18" charset="0"/>
                          </a:rPr>
                          <m:t>𝐾</m:t>
                        </m:r>
                      </m:e>
                    </m:acc>
                  </m:oMath>
                </a14:m>
                <a:r>
                  <a:rPr lang="fa-IR" sz="2800" smtClean="0"/>
                  <a:t>= سختی سازه در حالت تکیه گاه ثابت که از رابطه زیر به دست می آید:</a:t>
                </a:r>
                <a:endParaRPr lang="fa-IR" sz="2800"/>
              </a:p>
            </p:txBody>
          </p:sp>
        </mc:Choice>
        <mc:Fallback xmlns="">
          <p:sp>
            <p:nvSpPr>
              <p:cNvPr id="20" name="TextBox 19"/>
              <p:cNvSpPr txBox="1">
                <a:spLocks noRot="1" noChangeAspect="1" noMove="1" noResize="1" noEditPoints="1" noAdjustHandles="1" noChangeArrowheads="1" noChangeShapeType="1" noTextEdit="1"/>
              </p:cNvSpPr>
              <p:nvPr/>
            </p:nvSpPr>
            <p:spPr>
              <a:xfrm>
                <a:off x="1942151" y="5816996"/>
                <a:ext cx="11926245" cy="523220"/>
              </a:xfrm>
              <a:prstGeom prst="rect">
                <a:avLst/>
              </a:prstGeom>
              <a:blipFill>
                <a:blip r:embed="rId6"/>
                <a:stretch>
                  <a:fillRect t="-8140" r="-4601" b="-34884"/>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998371" y="6453069"/>
                <a:ext cx="3214401" cy="939488"/>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acc>
                        <m:accPr>
                          <m:chr m:val="̅"/>
                          <m:ctrlPr>
                            <a:rPr lang="fa-IR" sz="2800" i="1" smtClean="0">
                              <a:latin typeface="Cambria Math" panose="02040503050406030204" pitchFamily="18" charset="0"/>
                            </a:rPr>
                          </m:ctrlPr>
                        </m:accPr>
                        <m:e>
                          <m:r>
                            <a:rPr lang="en-US" sz="2800" b="0" i="1" smtClean="0">
                              <a:latin typeface="Cambria Math" panose="02040503050406030204" pitchFamily="18" charset="0"/>
                            </a:rPr>
                            <m:t>𝐾</m:t>
                          </m:r>
                        </m:e>
                      </m:acc>
                      <m:r>
                        <a:rPr lang="fa-IR" sz="2800" i="1">
                          <a:latin typeface="Cambria Math" panose="02040503050406030204" pitchFamily="18" charset="0"/>
                        </a:rPr>
                        <m:t>=</m:t>
                      </m:r>
                      <m:r>
                        <a:rPr lang="fa-IR" sz="2800" i="1">
                          <a:latin typeface="Cambria Math" panose="02040503050406030204" pitchFamily="18" charset="0"/>
                        </a:rPr>
                        <m:t>4</m:t>
                      </m:r>
                      <m:sSup>
                        <m:sSupPr>
                          <m:ctrlPr>
                            <a:rPr lang="fa-IR" sz="2800" i="1">
                              <a:latin typeface="Cambria Math" panose="02040503050406030204" pitchFamily="18" charset="0"/>
                            </a:rPr>
                          </m:ctrlPr>
                        </m:sSupPr>
                        <m:e>
                          <m:r>
                            <a:rPr lang="fa-IR" sz="2800" i="1">
                              <a:latin typeface="Cambria Math" panose="02040503050406030204" pitchFamily="18" charset="0"/>
                              <a:ea typeface="Cambria Math" panose="02040503050406030204" pitchFamily="18" charset="0"/>
                            </a:rPr>
                            <m:t>𝜋</m:t>
                          </m:r>
                        </m:e>
                        <m:sup>
                          <m:r>
                            <a:rPr lang="fa-IR" sz="2800" i="1">
                              <a:latin typeface="Cambria Math" panose="02040503050406030204" pitchFamily="18" charset="0"/>
                            </a:rPr>
                            <m:t>2</m:t>
                          </m:r>
                        </m:sup>
                      </m:sSup>
                      <m:r>
                        <a:rPr lang="fa-IR" sz="2800" b="0" i="0" smtClean="0">
                          <a:latin typeface="Cambria Math" panose="02040503050406030204" pitchFamily="18" charset="0"/>
                        </a:rPr>
                        <m:t>(</m:t>
                      </m:r>
                      <m:f>
                        <m:fPr>
                          <m:ctrlPr>
                            <a:rPr lang="fa-IR" sz="2800" b="0" i="1" smtClean="0">
                              <a:latin typeface="Cambria Math" panose="02040503050406030204" pitchFamily="18" charset="0"/>
                            </a:rPr>
                          </m:ctrlPr>
                        </m:fPr>
                        <m:num>
                          <m:acc>
                            <m:accPr>
                              <m:chr m:val="̅"/>
                              <m:ctrlPr>
                                <a:rPr lang="fa-IR" sz="2800" b="0" i="1" smtClean="0">
                                  <a:latin typeface="Cambria Math" panose="02040503050406030204" pitchFamily="18" charset="0"/>
                                </a:rPr>
                              </m:ctrlPr>
                            </m:accPr>
                            <m:e>
                              <m:r>
                                <a:rPr lang="en-US" sz="2800" b="0" i="1" smtClean="0">
                                  <a:latin typeface="Cambria Math" panose="02040503050406030204" pitchFamily="18" charset="0"/>
                                </a:rPr>
                                <m:t>𝑊</m:t>
                              </m:r>
                            </m:e>
                          </m:acc>
                        </m:num>
                        <m:den>
                          <m:r>
                            <a:rPr lang="en-US" sz="2800" b="0" i="1" smtClean="0">
                              <a:latin typeface="Cambria Math" panose="02040503050406030204" pitchFamily="18" charset="0"/>
                            </a:rPr>
                            <m:t>𝑔</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𝑇</m:t>
                              </m:r>
                            </m:e>
                            <m:sup>
                              <m:r>
                                <a:rPr lang="en-US" sz="2800" b="0" i="1" smtClean="0">
                                  <a:latin typeface="Cambria Math" panose="02040503050406030204" pitchFamily="18" charset="0"/>
                                </a:rPr>
                                <m:t>2</m:t>
                              </m:r>
                            </m:sup>
                          </m:sSup>
                        </m:den>
                      </m:f>
                      <m:r>
                        <a:rPr lang="fa-IR" sz="2800" b="0" i="0" smtClean="0">
                          <a:latin typeface="Cambria Math" panose="02040503050406030204" pitchFamily="18" charset="0"/>
                        </a:rPr>
                        <m:t>)</m:t>
                      </m:r>
                    </m:oMath>
                  </m:oMathPara>
                </a14:m>
                <a:endParaRPr lang="fa-IR" sz="2800"/>
              </a:p>
            </p:txBody>
          </p:sp>
        </mc:Choice>
        <mc:Fallback xmlns="">
          <p:sp>
            <p:nvSpPr>
              <p:cNvPr id="22" name="TextBox 21"/>
              <p:cNvSpPr txBox="1">
                <a:spLocks noRot="1" noChangeAspect="1" noMove="1" noResize="1" noEditPoints="1" noAdjustHandles="1" noChangeArrowheads="1" noChangeShapeType="1" noTextEdit="1"/>
              </p:cNvSpPr>
              <p:nvPr/>
            </p:nvSpPr>
            <p:spPr>
              <a:xfrm>
                <a:off x="998371" y="6453069"/>
                <a:ext cx="3214401" cy="939488"/>
              </a:xfrm>
              <a:prstGeom prst="rect">
                <a:avLst/>
              </a:prstGeom>
              <a:blipFill>
                <a:blip r:embed="rId7"/>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67757" y="3807115"/>
                <a:ext cx="3193143" cy="461665"/>
              </a:xfrm>
              <a:prstGeom prst="rect">
                <a:avLst/>
              </a:prstGeom>
              <a:noFill/>
            </p:spPr>
            <p:txBody>
              <a:bodyPr wrap="square" rtlCol="1">
                <a:spAutoFit/>
              </a:bodyPr>
              <a:lstStyle/>
              <a:p>
                <a:r>
                  <a:rPr lang="en-US" sz="2400" smtClean="0"/>
                  <a:t>T=min(1.25</a:t>
                </a:r>
                <a14:m>
                  <m:oMath xmlns:m="http://schemas.openxmlformats.org/officeDocument/2006/math">
                    <m:sSub>
                      <m:sSubPr>
                        <m:ctrlPr>
                          <a:rPr lang="fa-IR" sz="2400" i="1">
                            <a:latin typeface="Cambria Math" panose="02040503050406030204" pitchFamily="18" charset="0"/>
                          </a:rPr>
                        </m:ctrlPr>
                      </m:sSubPr>
                      <m:e>
                        <m:r>
                          <a:rPr lang="en-US" sz="2400" i="1">
                            <a:latin typeface="Cambria Math" panose="02040503050406030204" pitchFamily="18" charset="0"/>
                          </a:rPr>
                          <m:t>𝑇</m:t>
                        </m:r>
                      </m:e>
                      <m:sub>
                        <m:r>
                          <a:rPr lang="en-US" sz="2400" b="0" i="1" smtClean="0">
                            <a:latin typeface="Cambria Math" panose="02040503050406030204" pitchFamily="18" charset="0"/>
                          </a:rPr>
                          <m:t>𝑎</m:t>
                        </m:r>
                      </m:sub>
                    </m:sSub>
                  </m:oMath>
                </a14:m>
                <a:r>
                  <a:rPr lang="en-US" sz="2400" smtClean="0"/>
                  <a:t>,</a:t>
                </a:r>
                <a:r>
                  <a:rPr lang="fa-IR" sz="2400"/>
                  <a:t> </a:t>
                </a:r>
                <a14:m>
                  <m:oMath xmlns:m="http://schemas.openxmlformats.org/officeDocument/2006/math">
                    <m:sSub>
                      <m:sSubPr>
                        <m:ctrlPr>
                          <a:rPr lang="fa-IR" sz="2400" i="1">
                            <a:latin typeface="Cambria Math" panose="02040503050406030204" pitchFamily="18" charset="0"/>
                          </a:rPr>
                        </m:ctrlPr>
                      </m:sSubPr>
                      <m:e>
                        <m:r>
                          <a:rPr lang="en-US" sz="2400" i="1">
                            <a:latin typeface="Cambria Math" panose="02040503050406030204" pitchFamily="18" charset="0"/>
                          </a:rPr>
                          <m:t>𝑇</m:t>
                        </m:r>
                      </m:e>
                      <m:sub>
                        <m:r>
                          <a:rPr lang="en-US" sz="2400" b="0" i="1" smtClean="0">
                            <a:latin typeface="Cambria Math" panose="02040503050406030204" pitchFamily="18" charset="0"/>
                          </a:rPr>
                          <m:t>𝑚</m:t>
                        </m:r>
                      </m:sub>
                    </m:sSub>
                  </m:oMath>
                </a14:m>
                <a:r>
                  <a:rPr lang="en-US" sz="2400" smtClean="0"/>
                  <a:t>)</a:t>
                </a:r>
                <a:endParaRPr lang="fa-IR" sz="2400"/>
              </a:p>
            </p:txBody>
          </p:sp>
        </mc:Choice>
        <mc:Fallback xmlns="">
          <p:sp>
            <p:nvSpPr>
              <p:cNvPr id="3" name="TextBox 2"/>
              <p:cNvSpPr txBox="1">
                <a:spLocks noRot="1" noChangeAspect="1" noMove="1" noResize="1" noEditPoints="1" noAdjustHandles="1" noChangeArrowheads="1" noChangeShapeType="1" noTextEdit="1"/>
              </p:cNvSpPr>
              <p:nvPr/>
            </p:nvSpPr>
            <p:spPr>
              <a:xfrm>
                <a:off x="1467757" y="3807115"/>
                <a:ext cx="3193143" cy="461665"/>
              </a:xfrm>
              <a:prstGeom prst="rect">
                <a:avLst/>
              </a:prstGeom>
              <a:blipFill>
                <a:blip r:embed="rId8"/>
                <a:stretch>
                  <a:fillRect l="-3053" t="-18667" b="-34667"/>
                </a:stretch>
              </a:blipFill>
            </p:spPr>
            <p:txBody>
              <a:bodyPr/>
              <a:lstStyle/>
              <a:p>
                <a:r>
                  <a:rPr lang="fa-IR">
                    <a:noFill/>
                  </a:rPr>
                  <a:t> </a:t>
                </a:r>
              </a:p>
            </p:txBody>
          </p:sp>
        </mc:Fallback>
      </mc:AlternateContent>
      <p:sp>
        <p:nvSpPr>
          <p:cNvPr id="15" name="TextBox 14"/>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5" name="Slide Number Placeholder 4"/>
          <p:cNvSpPr>
            <a:spLocks noGrp="1"/>
          </p:cNvSpPr>
          <p:nvPr>
            <p:ph type="sldNum" sz="quarter" idx="12"/>
          </p:nvPr>
        </p:nvSpPr>
        <p:spPr/>
        <p:txBody>
          <a:bodyPr/>
          <a:lstStyle/>
          <a:p>
            <a:fld id="{09D84461-DD0A-440A-AEC5-A4A968A8725A}" type="slidenum">
              <a:rPr lang="en-US" smtClean="0"/>
              <a:t>49</a:t>
            </a:fld>
            <a:endParaRPr lang="en-US" dirty="0"/>
          </a:p>
        </p:txBody>
      </p:sp>
    </p:spTree>
    <p:extLst>
      <p:ext uri="{BB962C8B-B14F-4D97-AF65-F5344CB8AC3E}">
        <p14:creationId xmlns:p14="http://schemas.microsoft.com/office/powerpoint/2010/main" val="9186999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750"/>
                                        <p:tgtEl>
                                          <p:spTgt spid="10"/>
                                        </p:tgtEl>
                                      </p:cBhvr>
                                    </p:animEffect>
                                  </p:childTnLst>
                                </p:cTn>
                              </p:par>
                            </p:childTnLst>
                          </p:cTn>
                        </p:par>
                        <p:par>
                          <p:cTn id="21" fill="hold">
                            <p:stCondLst>
                              <p:cond delay="2250"/>
                            </p:stCondLst>
                            <p:childTnLst>
                              <p:par>
                                <p:cTn id="22" presetID="22" presetClass="entr" presetSubtype="2"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1750"/>
                                        <p:tgtEl>
                                          <p:spTgt spid="8"/>
                                        </p:tgtEl>
                                      </p:cBhvr>
                                    </p:animEffect>
                                  </p:childTnLst>
                                </p:cTn>
                              </p:par>
                            </p:childTnLst>
                          </p:cTn>
                        </p:par>
                        <p:par>
                          <p:cTn id="25" fill="hold">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1750"/>
                                        <p:tgtEl>
                                          <p:spTgt spid="3"/>
                                        </p:tgtEl>
                                      </p:cBhvr>
                                    </p:animEffect>
                                  </p:childTnLst>
                                </p:cTn>
                              </p:par>
                            </p:childTnLst>
                          </p:cTn>
                        </p:par>
                        <p:par>
                          <p:cTn id="29" fill="hold">
                            <p:stCondLst>
                              <p:cond delay="5750"/>
                            </p:stCondLst>
                            <p:childTnLst>
                              <p:par>
                                <p:cTn id="30" presetID="22" presetClass="entr" presetSubtype="2"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right)">
                                      <p:cBhvr>
                                        <p:cTn id="32" dur="1750"/>
                                        <p:tgtEl>
                                          <p:spTgt spid="16"/>
                                        </p:tgtEl>
                                      </p:cBhvr>
                                    </p:animEffect>
                                  </p:childTnLst>
                                </p:cTn>
                              </p:par>
                            </p:childTnLst>
                          </p:cTn>
                        </p:par>
                        <p:par>
                          <p:cTn id="33" fill="hold">
                            <p:stCondLst>
                              <p:cond delay="7500"/>
                            </p:stCondLst>
                            <p:childTnLst>
                              <p:par>
                                <p:cTn id="34" presetID="22" presetClass="entr" presetSubtype="2"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right)">
                                      <p:cBhvr>
                                        <p:cTn id="36" dur="1750"/>
                                        <p:tgtEl>
                                          <p:spTgt spid="17"/>
                                        </p:tgtEl>
                                      </p:cBhvr>
                                    </p:animEffect>
                                  </p:childTnLst>
                                </p:cTn>
                              </p:par>
                            </p:childTnLst>
                          </p:cTn>
                        </p:par>
                        <p:par>
                          <p:cTn id="37" fill="hold">
                            <p:stCondLst>
                              <p:cond delay="9250"/>
                            </p:stCondLst>
                            <p:childTnLst>
                              <p:par>
                                <p:cTn id="38" presetID="22" presetClass="entr" presetSubtype="2"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right)">
                                      <p:cBhvr>
                                        <p:cTn id="40" dur="1750"/>
                                        <p:tgtEl>
                                          <p:spTgt spid="18"/>
                                        </p:tgtEl>
                                      </p:cBhvr>
                                    </p:animEffect>
                                  </p:childTnLst>
                                </p:cTn>
                              </p:par>
                            </p:childTnLst>
                          </p:cTn>
                        </p:par>
                        <p:par>
                          <p:cTn id="41" fill="hold">
                            <p:stCondLst>
                              <p:cond delay="11000"/>
                            </p:stCondLst>
                            <p:childTnLst>
                              <p:par>
                                <p:cTn id="42" presetID="22" presetClass="entr" presetSubtype="2"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right)">
                                      <p:cBhvr>
                                        <p:cTn id="44" dur="1750"/>
                                        <p:tgtEl>
                                          <p:spTgt spid="20"/>
                                        </p:tgtEl>
                                      </p:cBhvr>
                                    </p:animEffect>
                                  </p:childTnLst>
                                </p:cTn>
                              </p:par>
                            </p:childTnLst>
                          </p:cTn>
                        </p:par>
                        <p:par>
                          <p:cTn id="45" fill="hold">
                            <p:stCondLst>
                              <p:cond delay="12750"/>
                            </p:stCondLst>
                            <p:childTnLst>
                              <p:par>
                                <p:cTn id="46" presetID="2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1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 grpId="0" animBg="1"/>
      <p:bldP spid="11" grpId="0" animBg="1"/>
      <p:bldP spid="10" grpId="0"/>
      <p:bldP spid="8" grpId="0"/>
      <p:bldP spid="16" grpId="0"/>
      <p:bldP spid="17" grpId="0"/>
      <p:bldP spid="18" grpId="0"/>
      <p:bldP spid="20" grpId="0"/>
      <p:bldP spid="2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32" name="TextBox 31"/>
          <p:cNvSpPr txBox="1"/>
          <p:nvPr/>
        </p:nvSpPr>
        <p:spPr>
          <a:xfrm>
            <a:off x="5004262" y="1387790"/>
            <a:ext cx="5165890" cy="461665"/>
          </a:xfrm>
          <a:prstGeom prst="rect">
            <a:avLst/>
          </a:prstGeom>
          <a:noFill/>
        </p:spPr>
        <p:txBody>
          <a:bodyPr wrap="square" rtlCol="1">
            <a:spAutoFit/>
          </a:bodyPr>
          <a:lstStyle/>
          <a:p>
            <a:pPr algn="r"/>
            <a:r>
              <a:rPr lang="fa-IR" sz="2400" b="1" smtClean="0"/>
              <a:t>-ضرورت </a:t>
            </a:r>
            <a:r>
              <a:rPr lang="fa-IR" sz="2400" b="1"/>
              <a:t>توجه به نقش </a:t>
            </a:r>
            <a:r>
              <a:rPr lang="fa-IR" sz="2400" b="1" smtClean="0"/>
              <a:t>اندرکنش خاک </a:t>
            </a:r>
            <a:r>
              <a:rPr lang="fa-IR" sz="2400" b="1"/>
              <a:t>– سازه</a:t>
            </a:r>
            <a:endParaRPr lang="fa-IR" sz="2400" b="1" dirty="0">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10444465" y="1350348"/>
            <a:ext cx="3423935" cy="628898"/>
          </a:xfrm>
          <a:prstGeom prst="roundRect">
            <a:avLst>
              <a:gd name="adj" fmla="val 25178"/>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chemeClr val="tx1">
                    <a:lumMod val="95000"/>
                    <a:lumOff val="5000"/>
                  </a:schemeClr>
                </a:solidFill>
                <a:cs typeface="B Nazanin" panose="00000400000000000000" pitchFamily="2" charset="-78"/>
              </a:rPr>
              <a:t>مفهوم اندرکنش</a:t>
            </a:r>
          </a:p>
        </p:txBody>
      </p:sp>
      <p:grpSp>
        <p:nvGrpSpPr>
          <p:cNvPr id="2" name="Group 1"/>
          <p:cNvGrpSpPr/>
          <p:nvPr/>
        </p:nvGrpSpPr>
        <p:grpSpPr>
          <a:xfrm>
            <a:off x="7972263" y="2198661"/>
            <a:ext cx="5078437" cy="4809983"/>
            <a:chOff x="7972263" y="2198661"/>
            <a:chExt cx="5078437" cy="4809983"/>
          </a:xfrm>
        </p:grpSpPr>
        <p:pic>
          <p:nvPicPr>
            <p:cNvPr id="4" name="Picture 3"/>
            <p:cNvPicPr>
              <a:picLocks noChangeAspect="1"/>
            </p:cNvPicPr>
            <p:nvPr/>
          </p:nvPicPr>
          <p:blipFill>
            <a:blip r:embed="rId2"/>
            <a:stretch>
              <a:fillRect/>
            </a:stretch>
          </p:blipFill>
          <p:spPr>
            <a:xfrm>
              <a:off x="8866532" y="2198661"/>
              <a:ext cx="3289900" cy="4218289"/>
            </a:xfrm>
            <a:prstGeom prst="rect">
              <a:avLst/>
            </a:prstGeom>
          </p:spPr>
        </p:pic>
        <p:sp>
          <p:nvSpPr>
            <p:cNvPr id="5" name="Rectangle 4"/>
            <p:cNvSpPr/>
            <p:nvPr/>
          </p:nvSpPr>
          <p:spPr>
            <a:xfrm>
              <a:off x="7972263" y="6608534"/>
              <a:ext cx="5078437" cy="400110"/>
            </a:xfrm>
            <a:prstGeom prst="rect">
              <a:avLst/>
            </a:prstGeom>
          </p:spPr>
          <p:txBody>
            <a:bodyPr wrap="square">
              <a:spAutoFit/>
            </a:bodyPr>
            <a:lstStyle/>
            <a:p>
              <a:pPr algn="r"/>
              <a:r>
                <a:rPr lang="fa-IR" sz="2000" b="1" smtClean="0"/>
                <a:t>شکل3) پروژه </a:t>
              </a:r>
              <a:r>
                <a:rPr lang="fa-IR" sz="2000" b="1"/>
                <a:t>بهسازی لرزه ای هتل بزرگ آزادی تهران</a:t>
              </a:r>
            </a:p>
          </p:txBody>
        </p:sp>
      </p:grpSp>
      <p:grpSp>
        <p:nvGrpSpPr>
          <p:cNvPr id="6" name="Group 5"/>
          <p:cNvGrpSpPr/>
          <p:nvPr/>
        </p:nvGrpSpPr>
        <p:grpSpPr>
          <a:xfrm>
            <a:off x="1993798" y="2130564"/>
            <a:ext cx="4260089" cy="4920109"/>
            <a:chOff x="1993798" y="2130564"/>
            <a:chExt cx="4260089" cy="4920109"/>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3798" y="2130564"/>
              <a:ext cx="4260089" cy="4286386"/>
            </a:xfrm>
            <a:prstGeom prst="rect">
              <a:avLst/>
            </a:prstGeom>
          </p:spPr>
        </p:pic>
        <p:sp>
          <p:nvSpPr>
            <p:cNvPr id="15" name="Rectangle 14"/>
            <p:cNvSpPr/>
            <p:nvPr/>
          </p:nvSpPr>
          <p:spPr>
            <a:xfrm>
              <a:off x="2243359" y="6650563"/>
              <a:ext cx="3760966" cy="400110"/>
            </a:xfrm>
            <a:prstGeom prst="rect">
              <a:avLst/>
            </a:prstGeom>
          </p:spPr>
          <p:txBody>
            <a:bodyPr wrap="none">
              <a:spAutoFit/>
            </a:bodyPr>
            <a:lstStyle/>
            <a:p>
              <a:pPr algn="r" rtl="1"/>
              <a:r>
                <a:rPr lang="fa-IR" sz="2000" b="1" smtClean="0"/>
                <a:t>نمودار1)  تاثیر </a:t>
              </a:r>
              <a:r>
                <a:rPr lang="en-US" sz="2000" b="1" smtClean="0"/>
                <a:t>  SSI </a:t>
              </a:r>
              <a:r>
                <a:rPr lang="fa-IR" sz="2000" b="1"/>
                <a:t>بر پروژه هتل آزادی</a:t>
              </a:r>
            </a:p>
          </p:txBody>
        </p:sp>
      </p:grpSp>
      <p:sp>
        <p:nvSpPr>
          <p:cNvPr id="7" name="Slide Number Placeholder 6"/>
          <p:cNvSpPr>
            <a:spLocks noGrp="1"/>
          </p:cNvSpPr>
          <p:nvPr>
            <p:ph type="sldNum" sz="quarter" idx="12"/>
          </p:nvPr>
        </p:nvSpPr>
        <p:spPr/>
        <p:txBody>
          <a:bodyPr/>
          <a:lstStyle/>
          <a:p>
            <a:fld id="{09D84461-DD0A-440A-AEC5-A4A968A8725A}" type="slidenum">
              <a:rPr lang="en-US" smtClean="0"/>
              <a:t>5</a:t>
            </a:fld>
            <a:endParaRPr lang="en-US" dirty="0"/>
          </a:p>
        </p:txBody>
      </p:sp>
    </p:spTree>
    <p:extLst>
      <p:ext uri="{BB962C8B-B14F-4D97-AF65-F5344CB8AC3E}">
        <p14:creationId xmlns:p14="http://schemas.microsoft.com/office/powerpoint/2010/main" val="15626184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up)">
                                      <p:cBhvr>
                                        <p:cTn id="14" dur="500"/>
                                        <p:tgtEl>
                                          <p:spTgt spid="32"/>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2" grpId="0"/>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D5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tx1">
                    <a:lumMod val="95000"/>
                    <a:lumOff val="5000"/>
                  </a:schemeClr>
                </a:solidFill>
                <a:cs typeface="B Nazanin" panose="00000400000000000000" pitchFamily="2" charset="-78"/>
              </a:rPr>
              <a:t>اندرکنش در آیین نامه 2800	</a:t>
            </a:r>
            <a:endParaRPr lang="en-US" sz="2800" dirty="0">
              <a:solidFill>
                <a:schemeClr val="tx1">
                  <a:lumMod val="95000"/>
                  <a:lumOff val="5000"/>
                </a:schemeClr>
              </a:solidFill>
              <a:cs typeface="B Nazanin" panose="00000400000000000000" pitchFamily="2" charset="-78"/>
            </a:endParaRPr>
          </a:p>
        </p:txBody>
      </p:sp>
      <p:sp>
        <p:nvSpPr>
          <p:cNvPr id="27" name="Cloud Callout 26"/>
          <p:cNvSpPr/>
          <p:nvPr/>
        </p:nvSpPr>
        <p:spPr>
          <a:xfrm rot="20241549">
            <a:off x="1363180" y="330374"/>
            <a:ext cx="1759707" cy="635772"/>
          </a:xfrm>
          <a:prstGeom prst="cloudCallout">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lumMod val="95000"/>
                    <a:lumOff val="5000"/>
                  </a:schemeClr>
                </a:solidFill>
                <a:cs typeface="B Nazanin" panose="00000400000000000000" pitchFamily="2" charset="-78"/>
              </a:rPr>
              <a:t>پیوست پنجم</a:t>
            </a:r>
            <a:endParaRPr lang="fa-IR"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0444465" y="1350348"/>
            <a:ext cx="3423935" cy="628898"/>
          </a:xfrm>
          <a:prstGeom prst="roundRect">
            <a:avLst>
              <a:gd name="adj" fmla="val 25178"/>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2-روش تحلیل استاتیکی معادل</a:t>
            </a:r>
            <a:endParaRPr lang="fa-IR" sz="2400" dirty="0">
              <a:solidFill>
                <a:schemeClr val="tx1">
                  <a:lumMod val="95000"/>
                  <a:lumOff val="5000"/>
                </a:schemeClr>
              </a:solidFill>
              <a:cs typeface="B Nazanin" panose="00000400000000000000" pitchFamily="2" charset="-78"/>
            </a:endParaRPr>
          </a:p>
        </p:txBody>
      </p:sp>
      <p:sp>
        <p:nvSpPr>
          <p:cNvPr id="11" name="Rounded Rectangle 10"/>
          <p:cNvSpPr/>
          <p:nvPr/>
        </p:nvSpPr>
        <p:spPr>
          <a:xfrm>
            <a:off x="10972801" y="2155583"/>
            <a:ext cx="2895600" cy="619362"/>
          </a:xfrm>
          <a:prstGeom prst="roundRect">
            <a:avLst>
              <a:gd name="adj" fmla="val 25178"/>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2-2 زمان تناوب موثر سازه</a:t>
            </a:r>
            <a:endParaRPr lang="fa-IR" sz="2400" dirty="0">
              <a:solidFill>
                <a:schemeClr val="tx1">
                  <a:lumMod val="95000"/>
                  <a:lumOff val="5000"/>
                </a:schemeClr>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10" name="Rectangle 9"/>
              <p:cNvSpPr/>
              <p:nvPr/>
            </p:nvSpPr>
            <p:spPr>
              <a:xfrm>
                <a:off x="1096342" y="1342605"/>
                <a:ext cx="8079227" cy="13653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a-IR" sz="280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𝑒</m:t>
                          </m:r>
                        </m:sub>
                      </m:sSub>
                      <m:r>
                        <a:rPr lang="fa-IR" sz="2800" b="0" i="1" smtClean="0">
                          <a:latin typeface="Cambria Math" panose="02040503050406030204" pitchFamily="18" charset="0"/>
                        </a:rPr>
                        <m:t>=</m:t>
                      </m:r>
                      <m:r>
                        <a:rPr lang="en-US" sz="2800" b="0" i="1" smtClean="0">
                          <a:latin typeface="Cambria Math" panose="02040503050406030204" pitchFamily="18" charset="0"/>
                        </a:rPr>
                        <m:t>𝑇</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1</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𝐾</m:t>
                                  </m:r>
                                </m:e>
                              </m:acc>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𝐾</m:t>
                                  </m:r>
                                </m:e>
                                <m:sub>
                                  <m:r>
                                    <a:rPr lang="en-US" sz="2800" b="0" i="1" smtClean="0">
                                      <a:latin typeface="Cambria Math" panose="02040503050406030204" pitchFamily="18" charset="0"/>
                                    </a:rPr>
                                    <m:t>𝑦</m:t>
                                  </m:r>
                                </m:sub>
                              </m:sSub>
                            </m:den>
                          </m:f>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𝐾</m:t>
                                      </m:r>
                                    </m:e>
                                    <m:sub>
                                      <m:r>
                                        <a:rPr lang="en-US" sz="2800" b="0" i="1" smtClean="0">
                                          <a:latin typeface="Cambria Math" panose="02040503050406030204" pitchFamily="18" charset="0"/>
                                        </a:rPr>
                                        <m:t>𝑦</m:t>
                                      </m:r>
                                    </m:sub>
                                  </m:sSub>
                                  <m:sSup>
                                    <m:sSupPr>
                                      <m:ctrlPr>
                                        <a:rPr lang="en-US" sz="2800" b="0" i="1" smtClean="0">
                                          <a:latin typeface="Cambria Math" panose="02040503050406030204" pitchFamily="18" charset="0"/>
                                        </a:rPr>
                                      </m:ctrlPr>
                                    </m:s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h</m:t>
                                          </m:r>
                                        </m:e>
                                      </m:acc>
                                    </m:e>
                                    <m:sup>
                                      <m:r>
                                        <a:rPr lang="en-US" sz="2800" b="0" i="1" smtClean="0">
                                          <a:latin typeface="Cambria Math" panose="02040503050406030204" pitchFamily="18" charset="0"/>
                                        </a:rPr>
                                        <m:t>2</m:t>
                                      </m:r>
                                    </m:sup>
                                  </m:sSup>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𝐾</m:t>
                                      </m:r>
                                    </m:e>
                                    <m:sub>
                                      <m:r>
                                        <a:rPr lang="en-US" sz="2800" b="0" i="1" smtClean="0">
                                          <a:latin typeface="Cambria Math" panose="02040503050406030204" pitchFamily="18" charset="0"/>
                                          <a:ea typeface="Cambria Math" panose="02040503050406030204" pitchFamily="18" charset="0"/>
                                        </a:rPr>
                                        <m:t>𝜃</m:t>
                                      </m:r>
                                    </m:sub>
                                  </m:sSub>
                                </m:den>
                              </m:f>
                            </m:e>
                          </m:d>
                        </m:e>
                      </m:rad>
                      <m:r>
                        <a:rPr lang="en-US" sz="2800" b="0" i="1" smtClean="0">
                          <a:latin typeface="Cambria Math" panose="02040503050406030204" pitchFamily="18" charset="0"/>
                        </a:rPr>
                        <m:t>                           (</m:t>
                      </m:r>
                      <m:r>
                        <a:rPr lang="en-US" sz="2800" b="0" i="1" smtClean="0">
                          <a:latin typeface="Cambria Math" panose="02040503050406030204" pitchFamily="18" charset="0"/>
                        </a:rPr>
                        <m:t>3</m:t>
                      </m:r>
                      <m:r>
                        <a:rPr lang="en-US" sz="2800" b="0" i="1" smtClean="0">
                          <a:latin typeface="Cambria Math" panose="02040503050406030204" pitchFamily="18" charset="0"/>
                        </a:rPr>
                        <m:t>)</m:t>
                      </m:r>
                    </m:oMath>
                  </m:oMathPara>
                </a14:m>
                <a:endParaRPr lang="fa-IR" sz="2800"/>
              </a:p>
            </p:txBody>
          </p:sp>
        </mc:Choice>
        <mc:Fallback xmlns="">
          <p:sp>
            <p:nvSpPr>
              <p:cNvPr id="10" name="Rectangle 9"/>
              <p:cNvSpPr>
                <a:spLocks noRot="1" noChangeAspect="1" noMove="1" noResize="1" noEditPoints="1" noAdjustHandles="1" noChangeArrowheads="1" noChangeShapeType="1" noTextEdit="1"/>
              </p:cNvSpPr>
              <p:nvPr/>
            </p:nvSpPr>
            <p:spPr>
              <a:xfrm>
                <a:off x="1096342" y="1342605"/>
                <a:ext cx="8079227" cy="1365374"/>
              </a:xfrm>
              <a:prstGeom prst="rect">
                <a:avLst/>
              </a:prstGeom>
              <a:blipFill>
                <a:blip r:embed="rId2"/>
                <a:stretch>
                  <a:fillRect/>
                </a:stretch>
              </a:blipFill>
            </p:spPr>
            <p:txBody>
              <a:bodyPr/>
              <a:lstStyle/>
              <a:p>
                <a:r>
                  <a:rPr lang="fa-IR">
                    <a:noFill/>
                  </a:rPr>
                  <a:t> </a:t>
                </a:r>
              </a:p>
            </p:txBody>
          </p:sp>
        </mc:Fallback>
      </mc:AlternateContent>
      <p:sp>
        <p:nvSpPr>
          <p:cNvPr id="8" name="TextBox 7"/>
          <p:cNvSpPr txBox="1"/>
          <p:nvPr/>
        </p:nvSpPr>
        <p:spPr>
          <a:xfrm>
            <a:off x="986971" y="3078382"/>
            <a:ext cx="12881425" cy="1815882"/>
          </a:xfrm>
          <a:prstGeom prst="rect">
            <a:avLst/>
          </a:prstGeom>
          <a:noFill/>
        </p:spPr>
        <p:txBody>
          <a:bodyPr wrap="square" rtlCol="1">
            <a:spAutoFit/>
          </a:bodyPr>
          <a:lstStyle/>
          <a:p>
            <a:pPr algn="r" rtl="1"/>
            <a:r>
              <a:rPr lang="fa-IR" sz="2800" smtClean="0"/>
              <a:t>تبصره:</a:t>
            </a:r>
          </a:p>
          <a:p>
            <a:pPr algn="r" rtl="1"/>
            <a:r>
              <a:rPr lang="fa-IR" sz="2800" smtClean="0"/>
              <a:t>در صورتی که سازه بر روی </a:t>
            </a:r>
            <a:r>
              <a:rPr lang="fa-IR" sz="2800" smtClean="0">
                <a:solidFill>
                  <a:srgbClr val="FF0000"/>
                </a:solidFill>
              </a:rPr>
              <a:t>پی سطحی گسترده </a:t>
            </a:r>
            <a:r>
              <a:rPr lang="fa-IR" sz="2800" smtClean="0"/>
              <a:t>و  در نزدیکی سطح زمین قرار گرفته باشد و یا در عمقی مدفون باشد که تماس دیوار های جانبی با خاک در هنگام زلزله طرح را نتوان موثر در نظر گرفت، به جای استفاده از رابطه 3 می توان زمان تناوب را از رابطه زیر محاسبه نمود: </a:t>
            </a:r>
            <a:endParaRPr lang="fa-IR" sz="2800"/>
          </a:p>
        </p:txBody>
      </p:sp>
      <mc:AlternateContent xmlns:mc="http://schemas.openxmlformats.org/markup-compatibility/2006" xmlns:a14="http://schemas.microsoft.com/office/drawing/2010/main">
        <mc:Choice Requires="a14">
          <p:sp>
            <p:nvSpPr>
              <p:cNvPr id="9" name="Rectangle 8"/>
              <p:cNvSpPr/>
              <p:nvPr/>
            </p:nvSpPr>
            <p:spPr>
              <a:xfrm>
                <a:off x="1096342" y="5296632"/>
                <a:ext cx="8079227" cy="13653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a-IR" sz="280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𝑒</m:t>
                          </m:r>
                        </m:sub>
                      </m:sSub>
                      <m:r>
                        <a:rPr lang="fa-IR" sz="2800" b="0" i="1" smtClean="0">
                          <a:latin typeface="Cambria Math" panose="02040503050406030204" pitchFamily="18" charset="0"/>
                        </a:rPr>
                        <m:t>=</m:t>
                      </m:r>
                      <m:r>
                        <a:rPr lang="en-US" sz="2800" b="0" i="1" smtClean="0">
                          <a:latin typeface="Cambria Math" panose="02040503050406030204" pitchFamily="18" charset="0"/>
                        </a:rPr>
                        <m:t>𝑇</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1</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25</m:t>
                              </m:r>
                              <m:r>
                                <a:rPr lang="en-US" sz="2800" b="0" i="1" smtClean="0">
                                  <a:latin typeface="Cambria Math" panose="02040503050406030204" pitchFamily="18" charset="0"/>
                                  <a:ea typeface="Cambria Math" panose="02040503050406030204" pitchFamily="18" charset="0"/>
                                </a:rPr>
                                <m:t>𝛼</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𝑟</m:t>
                                  </m:r>
                                </m:e>
                                <m:sub>
                                  <m:r>
                                    <a:rPr lang="en-US" sz="2800" b="0" i="1" smtClean="0">
                                      <a:latin typeface="Cambria Math" panose="02040503050406030204" pitchFamily="18" charset="0"/>
                                      <a:ea typeface="Cambria Math" panose="02040503050406030204" pitchFamily="18" charset="0"/>
                                    </a:rPr>
                                    <m:t>𝑎</m:t>
                                  </m:r>
                                </m:sub>
                              </m:sSub>
                              <m:acc>
                                <m:accPr>
                                  <m:chr m:val="̅"/>
                                  <m:ctrlPr>
                                    <a:rPr lang="en-US" sz="2800" b="0" i="1" smtClean="0">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h</m:t>
                                  </m:r>
                                </m:e>
                              </m:acc>
                            </m:num>
                            <m:den>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𝑉</m:t>
                                  </m:r>
                                </m:e>
                                <m:sub>
                                  <m:r>
                                    <a:rPr lang="en-US" sz="2800" b="0" i="1" smtClean="0">
                                      <a:latin typeface="Cambria Math" panose="02040503050406030204" pitchFamily="18" charset="0"/>
                                    </a:rPr>
                                    <m:t>𝑠</m:t>
                                  </m:r>
                                </m:sub>
                                <m:sup>
                                  <m:r>
                                    <a:rPr lang="en-US" sz="2800" b="0" i="1" smtClean="0">
                                      <a:latin typeface="Cambria Math" panose="02040503050406030204" pitchFamily="18" charset="0"/>
                                    </a:rPr>
                                    <m:t>2</m:t>
                                  </m:r>
                                </m:sup>
                              </m:sSub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𝑇</m:t>
                                  </m:r>
                                </m:e>
                                <m:sup>
                                  <m:r>
                                    <a:rPr lang="en-US" sz="2800" b="0" i="1" smtClean="0">
                                      <a:latin typeface="Cambria Math" panose="02040503050406030204" pitchFamily="18" charset="0"/>
                                    </a:rPr>
                                    <m:t>2</m:t>
                                  </m:r>
                                </m:sup>
                              </m:sSup>
                            </m:den>
                          </m:f>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1</m:t>
                                      </m:r>
                                      <m:r>
                                        <a:rPr lang="en-US" sz="2800" b="0" i="1" smtClean="0">
                                          <a:latin typeface="Cambria Math" panose="02040503050406030204" pitchFamily="18" charset="0"/>
                                        </a:rPr>
                                        <m:t>.</m:t>
                                      </m:r>
                                      <m:r>
                                        <a:rPr lang="en-US" sz="2800" b="0" i="1" smtClean="0">
                                          <a:latin typeface="Cambria Math" panose="02040503050406030204" pitchFamily="18" charset="0"/>
                                        </a:rPr>
                                        <m:t>2</m:t>
                                      </m:r>
                                      <m:r>
                                        <a:rPr lang="en-US" sz="2800" b="0" i="1" smtClean="0">
                                          <a:latin typeface="Cambria Math" panose="02040503050406030204" pitchFamily="18" charset="0"/>
                                        </a:rPr>
                                        <m:t>𝑟</m:t>
                                      </m:r>
                                    </m:e>
                                    <m:sub>
                                      <m:r>
                                        <a:rPr lang="en-US" sz="2800" b="0" i="1" smtClean="0">
                                          <a:latin typeface="Cambria Math" panose="02040503050406030204" pitchFamily="18" charset="0"/>
                                        </a:rPr>
                                        <m:t>𝑎</m:t>
                                      </m:r>
                                    </m:sub>
                                  </m:sSub>
                                  <m:sSup>
                                    <m:sSupPr>
                                      <m:ctrlPr>
                                        <a:rPr lang="en-US" sz="2800" b="0" i="1" smtClean="0">
                                          <a:latin typeface="Cambria Math" panose="02040503050406030204" pitchFamily="18" charset="0"/>
                                        </a:rPr>
                                      </m:ctrlPr>
                                    </m:s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h</m:t>
                                          </m:r>
                                        </m:e>
                                      </m:acc>
                                    </m:e>
                                    <m:sup>
                                      <m:r>
                                        <a:rPr lang="en-US" sz="2800" b="0" i="1" smtClean="0">
                                          <a:latin typeface="Cambria Math" panose="02040503050406030204" pitchFamily="18" charset="0"/>
                                        </a:rPr>
                                        <m:t>2</m:t>
                                      </m:r>
                                    </m:sup>
                                  </m:sSup>
                                </m:num>
                                <m:den>
                                  <m:sSub>
                                    <m:sSubPr>
                                      <m:ctrlPr>
                                        <a:rPr lang="en-US" sz="2800" i="1">
                                          <a:latin typeface="Cambria Math" panose="02040503050406030204" pitchFamily="18" charset="0"/>
                                        </a:rPr>
                                      </m:ctrlPr>
                                    </m:sSubPr>
                                    <m:e>
                                      <m:r>
                                        <a:rPr lang="en-US" sz="2800" b="0" i="1" smtClean="0">
                                          <a:latin typeface="Cambria Math" panose="02040503050406030204" pitchFamily="18" charset="0"/>
                                        </a:rPr>
                                        <m:t> </m:t>
                                      </m:r>
                                      <m:r>
                                        <a:rPr lang="en-US" sz="2800" i="1" smtClean="0">
                                          <a:latin typeface="Cambria Math" panose="02040503050406030204" pitchFamily="18" charset="0"/>
                                          <a:ea typeface="Cambria Math" panose="02040503050406030204" pitchFamily="18" charset="0"/>
                                        </a:rPr>
                                        <m:t>𝛼</m:t>
                                      </m:r>
                                    </m:e>
                                    <m:sub>
                                      <m:r>
                                        <a:rPr lang="en-US" sz="2800" i="1" smtClean="0">
                                          <a:latin typeface="Cambria Math" panose="02040503050406030204" pitchFamily="18" charset="0"/>
                                          <a:ea typeface="Cambria Math" panose="02040503050406030204" pitchFamily="18" charset="0"/>
                                        </a:rPr>
                                        <m:t>𝜃</m:t>
                                      </m:r>
                                    </m:sub>
                                  </m:sSub>
                                  <m:sSubSup>
                                    <m:sSubSupPr>
                                      <m:ctrlPr>
                                        <a:rPr lang="en-US" sz="2800" i="1" smtClean="0">
                                          <a:latin typeface="Cambria Math" panose="02040503050406030204" pitchFamily="18" charset="0"/>
                                        </a:rPr>
                                      </m:ctrlPr>
                                    </m:sSubSupPr>
                                    <m:e>
                                      <m:r>
                                        <a:rPr lang="en-US" sz="2800" b="0" i="1" smtClean="0">
                                          <a:latin typeface="Cambria Math" panose="02040503050406030204" pitchFamily="18" charset="0"/>
                                        </a:rPr>
                                        <m:t>𝑟</m:t>
                                      </m:r>
                                    </m:e>
                                    <m:sub>
                                      <m:r>
                                        <a:rPr lang="en-US" sz="2800" b="0" i="1" smtClean="0">
                                          <a:latin typeface="Cambria Math" panose="02040503050406030204" pitchFamily="18" charset="0"/>
                                        </a:rPr>
                                        <m:t>𝑚</m:t>
                                      </m:r>
                                    </m:sub>
                                    <m:sup>
                                      <m:r>
                                        <a:rPr lang="en-US" sz="2800" b="0" i="1" smtClean="0">
                                          <a:latin typeface="Cambria Math" panose="02040503050406030204" pitchFamily="18" charset="0"/>
                                        </a:rPr>
                                        <m:t>3</m:t>
                                      </m:r>
                                    </m:sup>
                                  </m:sSubSup>
                                </m:den>
                              </m:f>
                            </m:e>
                          </m:d>
                        </m:e>
                      </m:rad>
                      <m:r>
                        <a:rPr lang="en-US" sz="2800" b="0" i="1" smtClean="0">
                          <a:latin typeface="Cambria Math" panose="02040503050406030204" pitchFamily="18" charset="0"/>
                        </a:rPr>
                        <m:t>                           (</m:t>
                      </m:r>
                      <m:r>
                        <a:rPr lang="en-US" sz="2800" b="0" i="1" smtClean="0">
                          <a:latin typeface="Cambria Math" panose="02040503050406030204" pitchFamily="18" charset="0"/>
                        </a:rPr>
                        <m:t>4</m:t>
                      </m:r>
                      <m:r>
                        <a:rPr lang="en-US" sz="2800" b="0" i="1" smtClean="0">
                          <a:latin typeface="Cambria Math" panose="02040503050406030204" pitchFamily="18" charset="0"/>
                        </a:rPr>
                        <m:t>)</m:t>
                      </m:r>
                    </m:oMath>
                  </m:oMathPara>
                </a14:m>
                <a:endParaRPr lang="fa-IR" sz="2800"/>
              </a:p>
            </p:txBody>
          </p:sp>
        </mc:Choice>
        <mc:Fallback xmlns="">
          <p:sp>
            <p:nvSpPr>
              <p:cNvPr id="9" name="Rectangle 8"/>
              <p:cNvSpPr>
                <a:spLocks noRot="1" noChangeAspect="1" noMove="1" noResize="1" noEditPoints="1" noAdjustHandles="1" noChangeArrowheads="1" noChangeShapeType="1" noTextEdit="1"/>
              </p:cNvSpPr>
              <p:nvPr/>
            </p:nvSpPr>
            <p:spPr>
              <a:xfrm>
                <a:off x="1096342" y="5296632"/>
                <a:ext cx="8079227" cy="1365374"/>
              </a:xfrm>
              <a:prstGeom prst="rect">
                <a:avLst/>
              </a:prstGeom>
              <a:blipFill>
                <a:blip r:embed="rId3"/>
                <a:stretch>
                  <a:fillRect/>
                </a:stretch>
              </a:blipFill>
            </p:spPr>
            <p:txBody>
              <a:bodyPr/>
              <a:lstStyle/>
              <a:p>
                <a:r>
                  <a:rPr lang="fa-IR">
                    <a:noFill/>
                  </a:rPr>
                  <a:t> </a:t>
                </a:r>
              </a:p>
            </p:txBody>
          </p:sp>
        </mc:Fallback>
      </mc:AlternateContent>
      <p:sp>
        <p:nvSpPr>
          <p:cNvPr id="12" name="TextBox 11"/>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4" name="Slide Number Placeholder 3"/>
          <p:cNvSpPr>
            <a:spLocks noGrp="1"/>
          </p:cNvSpPr>
          <p:nvPr>
            <p:ph type="sldNum" sz="quarter" idx="12"/>
          </p:nvPr>
        </p:nvSpPr>
        <p:spPr/>
        <p:txBody>
          <a:bodyPr/>
          <a:lstStyle/>
          <a:p>
            <a:fld id="{09D84461-DD0A-440A-AEC5-A4A968A8725A}" type="slidenum">
              <a:rPr lang="en-US" smtClean="0"/>
              <a:t>50</a:t>
            </a:fld>
            <a:endParaRPr lang="en-US" dirty="0"/>
          </a:p>
        </p:txBody>
      </p:sp>
    </p:spTree>
    <p:extLst>
      <p:ext uri="{BB962C8B-B14F-4D97-AF65-F5344CB8AC3E}">
        <p14:creationId xmlns:p14="http://schemas.microsoft.com/office/powerpoint/2010/main" val="37967987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1000"/>
                                        <p:tgtEl>
                                          <p:spTgt spid="8"/>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 grpId="0" animBg="1"/>
      <p:bldP spid="11" grpId="0" animBg="1"/>
      <p:bldP spid="10" grpId="0"/>
      <p:bldP spid="8"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D5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tx1">
                    <a:lumMod val="95000"/>
                    <a:lumOff val="5000"/>
                  </a:schemeClr>
                </a:solidFill>
                <a:cs typeface="B Nazanin" panose="00000400000000000000" pitchFamily="2" charset="-78"/>
              </a:rPr>
              <a:t>اندرکنش در آیین نامه 2800	</a:t>
            </a:r>
            <a:endParaRPr lang="en-US" sz="2800" dirty="0">
              <a:solidFill>
                <a:schemeClr val="tx1">
                  <a:lumMod val="95000"/>
                  <a:lumOff val="5000"/>
                </a:schemeClr>
              </a:solidFill>
              <a:cs typeface="B Nazanin" panose="00000400000000000000" pitchFamily="2" charset="-78"/>
            </a:endParaRPr>
          </a:p>
        </p:txBody>
      </p:sp>
      <p:sp>
        <p:nvSpPr>
          <p:cNvPr id="27" name="Cloud Callout 26"/>
          <p:cNvSpPr/>
          <p:nvPr/>
        </p:nvSpPr>
        <p:spPr>
          <a:xfrm rot="20241549">
            <a:off x="1363180" y="330374"/>
            <a:ext cx="1759707" cy="635772"/>
          </a:xfrm>
          <a:prstGeom prst="cloudCallout">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lumMod val="95000"/>
                    <a:lumOff val="5000"/>
                  </a:schemeClr>
                </a:solidFill>
                <a:cs typeface="B Nazanin" panose="00000400000000000000" pitchFamily="2" charset="-78"/>
              </a:rPr>
              <a:t>پیوست پنجم</a:t>
            </a:r>
            <a:endParaRPr lang="fa-IR"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0444465" y="1350348"/>
            <a:ext cx="3423935" cy="628898"/>
          </a:xfrm>
          <a:prstGeom prst="roundRect">
            <a:avLst>
              <a:gd name="adj" fmla="val 25178"/>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2-روش تحلیل استاتیکی معادل</a:t>
            </a:r>
            <a:endParaRPr lang="fa-IR" sz="2400" dirty="0">
              <a:solidFill>
                <a:schemeClr val="tx1">
                  <a:lumMod val="95000"/>
                  <a:lumOff val="5000"/>
                </a:schemeClr>
              </a:solidFill>
              <a:cs typeface="B Nazanin" panose="00000400000000000000" pitchFamily="2" charset="-78"/>
            </a:endParaRPr>
          </a:p>
        </p:txBody>
      </p:sp>
      <p:sp>
        <p:nvSpPr>
          <p:cNvPr id="11" name="Rounded Rectangle 10"/>
          <p:cNvSpPr/>
          <p:nvPr/>
        </p:nvSpPr>
        <p:spPr>
          <a:xfrm>
            <a:off x="10972801" y="2155583"/>
            <a:ext cx="2895600" cy="619362"/>
          </a:xfrm>
          <a:prstGeom prst="roundRect">
            <a:avLst>
              <a:gd name="adj" fmla="val 25178"/>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2-2 زمان تناوب موثر سازه</a:t>
            </a:r>
            <a:endParaRPr lang="fa-IR" sz="2400" dirty="0">
              <a:solidFill>
                <a:schemeClr val="tx1">
                  <a:lumMod val="95000"/>
                  <a:lumOff val="5000"/>
                </a:schemeClr>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9" name="Rectangle 8"/>
              <p:cNvSpPr/>
              <p:nvPr/>
            </p:nvSpPr>
            <p:spPr>
              <a:xfrm>
                <a:off x="1308613" y="1472896"/>
                <a:ext cx="7588644" cy="13653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a-IR" sz="280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𝑒</m:t>
                          </m:r>
                        </m:sub>
                      </m:sSub>
                      <m:r>
                        <a:rPr lang="fa-IR" sz="2800" b="0" i="1" smtClean="0">
                          <a:latin typeface="Cambria Math" panose="02040503050406030204" pitchFamily="18" charset="0"/>
                        </a:rPr>
                        <m:t>=</m:t>
                      </m:r>
                      <m:r>
                        <a:rPr lang="en-US" sz="2800" b="0" i="1" smtClean="0">
                          <a:latin typeface="Cambria Math" panose="02040503050406030204" pitchFamily="18" charset="0"/>
                        </a:rPr>
                        <m:t>𝑇</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1</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25</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𝛼</m:t>
                              </m:r>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𝑟</m:t>
                                  </m:r>
                                </m:e>
                                <m:sub>
                                  <m:r>
                                    <a:rPr lang="en-US" sz="2800" b="0" i="1" smtClean="0">
                                      <a:latin typeface="Cambria Math" panose="02040503050406030204" pitchFamily="18" charset="0"/>
                                      <a:ea typeface="Cambria Math" panose="02040503050406030204" pitchFamily="18" charset="0"/>
                                    </a:rPr>
                                    <m:t>𝑎</m:t>
                                  </m:r>
                                  <m:r>
                                    <a:rPr lang="en-US" sz="2800" b="0" i="1" smtClean="0">
                                      <a:latin typeface="Cambria Math" panose="02040503050406030204" pitchFamily="18" charset="0"/>
                                      <a:ea typeface="Cambria Math" panose="02040503050406030204" pitchFamily="18" charset="0"/>
                                    </a:rPr>
                                    <m:t> </m:t>
                                  </m:r>
                                </m:sub>
                              </m:sSub>
                              <m:acc>
                                <m:accPr>
                                  <m:chr m:val="̅"/>
                                  <m:ctrlPr>
                                    <a:rPr lang="en-US" sz="2800" b="0" i="1" smtClean="0">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h</m:t>
                                  </m:r>
                                </m:e>
                              </m:acc>
                            </m:num>
                            <m:den>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𝑉</m:t>
                                  </m:r>
                                </m:e>
                                <m:sub>
                                  <m:r>
                                    <a:rPr lang="en-US" sz="2800" b="0" i="1" smtClean="0">
                                      <a:latin typeface="Cambria Math" panose="02040503050406030204" pitchFamily="18" charset="0"/>
                                    </a:rPr>
                                    <m:t>𝑠</m:t>
                                  </m:r>
                                </m:sub>
                                <m:sup>
                                  <m:r>
                                    <a:rPr lang="en-US" sz="2800" b="0" i="1" smtClean="0">
                                      <a:latin typeface="Cambria Math" panose="02040503050406030204" pitchFamily="18" charset="0"/>
                                    </a:rPr>
                                    <m:t>2</m:t>
                                  </m:r>
                                  <m:r>
                                    <a:rPr lang="en-US" sz="2800" b="0" i="1" smtClean="0">
                                      <a:latin typeface="Cambria Math" panose="02040503050406030204" pitchFamily="18" charset="0"/>
                                    </a:rPr>
                                    <m:t> </m:t>
                                  </m:r>
                                </m:sup>
                              </m:sSub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𝑇</m:t>
                                  </m:r>
                                </m:e>
                                <m:sup>
                                  <m:r>
                                    <a:rPr lang="en-US" sz="2800" b="0" i="1" smtClean="0">
                                      <a:latin typeface="Cambria Math" panose="02040503050406030204" pitchFamily="18" charset="0"/>
                                    </a:rPr>
                                    <m:t>2</m:t>
                                  </m:r>
                                </m:sup>
                              </m:sSup>
                            </m:den>
                          </m:f>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1</m:t>
                                      </m:r>
                                      <m:r>
                                        <a:rPr lang="en-US" sz="2800" b="0" i="1" smtClean="0">
                                          <a:latin typeface="Cambria Math" panose="02040503050406030204" pitchFamily="18" charset="0"/>
                                        </a:rPr>
                                        <m:t>.</m:t>
                                      </m:r>
                                      <m:r>
                                        <a:rPr lang="en-US" sz="2800" b="0" i="1" smtClean="0">
                                          <a:latin typeface="Cambria Math" panose="02040503050406030204" pitchFamily="18" charset="0"/>
                                        </a:rPr>
                                        <m:t>2</m:t>
                                      </m:r>
                                      <m:r>
                                        <a:rPr lang="en-US" sz="2800" b="0" i="1" smtClean="0">
                                          <a:latin typeface="Cambria Math" panose="02040503050406030204" pitchFamily="18" charset="0"/>
                                        </a:rPr>
                                        <m:t> </m:t>
                                      </m:r>
                                      <m:r>
                                        <a:rPr lang="en-US" sz="2800" b="0" i="1" smtClean="0">
                                          <a:latin typeface="Cambria Math" panose="02040503050406030204" pitchFamily="18" charset="0"/>
                                        </a:rPr>
                                        <m:t>𝑟</m:t>
                                      </m:r>
                                    </m:e>
                                    <m:sub>
                                      <m:r>
                                        <a:rPr lang="en-US" sz="2800" b="0" i="1" smtClean="0">
                                          <a:latin typeface="Cambria Math" panose="02040503050406030204" pitchFamily="18" charset="0"/>
                                        </a:rPr>
                                        <m:t>𝑎</m:t>
                                      </m:r>
                                      <m:r>
                                        <a:rPr lang="en-US" sz="2800" b="0" i="1" smtClean="0">
                                          <a:latin typeface="Cambria Math" panose="02040503050406030204" pitchFamily="18" charset="0"/>
                                        </a:rPr>
                                        <m:t> </m:t>
                                      </m:r>
                                    </m:sub>
                                  </m:sSub>
                                  <m:sSup>
                                    <m:sSupPr>
                                      <m:ctrlPr>
                                        <a:rPr lang="en-US" sz="2800" b="0" i="1" smtClean="0">
                                          <a:latin typeface="Cambria Math" panose="02040503050406030204" pitchFamily="18" charset="0"/>
                                        </a:rPr>
                                      </m:ctrlPr>
                                    </m:s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h</m:t>
                                          </m:r>
                                        </m:e>
                                      </m:acc>
                                    </m:e>
                                    <m:sup>
                                      <m:r>
                                        <a:rPr lang="en-US" sz="2800" b="0" i="1" smtClean="0">
                                          <a:latin typeface="Cambria Math" panose="02040503050406030204" pitchFamily="18" charset="0"/>
                                        </a:rPr>
                                        <m:t>2</m:t>
                                      </m:r>
                                    </m:sup>
                                  </m:sSup>
                                </m:num>
                                <m:den>
                                  <m:sSub>
                                    <m:sSubPr>
                                      <m:ctrlPr>
                                        <a:rPr lang="en-US" sz="2800" i="1">
                                          <a:latin typeface="Cambria Math" panose="02040503050406030204" pitchFamily="18" charset="0"/>
                                        </a:rPr>
                                      </m:ctrlPr>
                                    </m:sSubPr>
                                    <m:e>
                                      <m:r>
                                        <a:rPr lang="en-US" sz="2800" b="0" i="1" smtClean="0">
                                          <a:latin typeface="Cambria Math" panose="02040503050406030204" pitchFamily="18" charset="0"/>
                                        </a:rPr>
                                        <m:t> </m:t>
                                      </m:r>
                                      <m:r>
                                        <a:rPr lang="en-US" sz="2800" i="1" smtClean="0">
                                          <a:latin typeface="Cambria Math" panose="02040503050406030204" pitchFamily="18" charset="0"/>
                                          <a:ea typeface="Cambria Math" panose="02040503050406030204" pitchFamily="18" charset="0"/>
                                        </a:rPr>
                                        <m:t>𝛼</m:t>
                                      </m:r>
                                    </m:e>
                                    <m:sub>
                                      <m:r>
                                        <a:rPr lang="en-US" sz="2800" i="1" smtClean="0">
                                          <a:latin typeface="Cambria Math" panose="02040503050406030204" pitchFamily="18" charset="0"/>
                                          <a:ea typeface="Cambria Math" panose="02040503050406030204" pitchFamily="18" charset="0"/>
                                        </a:rPr>
                                        <m:t>𝜃</m:t>
                                      </m:r>
                                      <m:r>
                                        <a:rPr lang="en-US" sz="2800" b="0" i="1" smtClean="0">
                                          <a:latin typeface="Cambria Math" panose="02040503050406030204" pitchFamily="18" charset="0"/>
                                          <a:ea typeface="Cambria Math" panose="02040503050406030204" pitchFamily="18" charset="0"/>
                                        </a:rPr>
                                        <m:t> </m:t>
                                      </m:r>
                                    </m:sub>
                                  </m:sSub>
                                  <m:sSubSup>
                                    <m:sSubSupPr>
                                      <m:ctrlPr>
                                        <a:rPr lang="en-US" sz="2800" i="1" smtClean="0">
                                          <a:latin typeface="Cambria Math" panose="02040503050406030204" pitchFamily="18" charset="0"/>
                                        </a:rPr>
                                      </m:ctrlPr>
                                    </m:sSubSupPr>
                                    <m:e>
                                      <m:r>
                                        <a:rPr lang="en-US" sz="2800" b="0" i="1" smtClean="0">
                                          <a:latin typeface="Cambria Math" panose="02040503050406030204" pitchFamily="18" charset="0"/>
                                        </a:rPr>
                                        <m:t>𝑟</m:t>
                                      </m:r>
                                    </m:e>
                                    <m:sub>
                                      <m:r>
                                        <a:rPr lang="en-US" sz="2800" b="0" i="1" smtClean="0">
                                          <a:latin typeface="Cambria Math" panose="02040503050406030204" pitchFamily="18" charset="0"/>
                                        </a:rPr>
                                        <m:t>𝑚</m:t>
                                      </m:r>
                                    </m:sub>
                                    <m:sup>
                                      <m:r>
                                        <a:rPr lang="en-US" sz="2800" b="0" i="1" smtClean="0">
                                          <a:latin typeface="Cambria Math" panose="02040503050406030204" pitchFamily="18" charset="0"/>
                                        </a:rPr>
                                        <m:t>3</m:t>
                                      </m:r>
                                    </m:sup>
                                  </m:sSubSup>
                                </m:den>
                              </m:f>
                            </m:e>
                          </m:d>
                        </m:e>
                      </m:rad>
                      <m:r>
                        <a:rPr lang="en-US" sz="2800" b="0" i="1" smtClean="0">
                          <a:latin typeface="Cambria Math" panose="02040503050406030204" pitchFamily="18" charset="0"/>
                        </a:rPr>
                        <m:t>              (</m:t>
                      </m:r>
                      <m:r>
                        <a:rPr lang="en-US" sz="2800" b="0" i="1" smtClean="0">
                          <a:latin typeface="Cambria Math" panose="02040503050406030204" pitchFamily="18" charset="0"/>
                        </a:rPr>
                        <m:t>4</m:t>
                      </m:r>
                      <m:r>
                        <a:rPr lang="en-US" sz="2800" b="0" i="1" smtClean="0">
                          <a:latin typeface="Cambria Math" panose="02040503050406030204" pitchFamily="18" charset="0"/>
                        </a:rPr>
                        <m:t>)</m:t>
                      </m:r>
                    </m:oMath>
                  </m:oMathPara>
                </a14:m>
                <a:endParaRPr lang="fa-IR" sz="2800"/>
              </a:p>
            </p:txBody>
          </p:sp>
        </mc:Choice>
        <mc:Fallback xmlns="">
          <p:sp>
            <p:nvSpPr>
              <p:cNvPr id="9" name="Rectangle 8"/>
              <p:cNvSpPr>
                <a:spLocks noRot="1" noChangeAspect="1" noMove="1" noResize="1" noEditPoints="1" noAdjustHandles="1" noChangeArrowheads="1" noChangeShapeType="1" noTextEdit="1"/>
              </p:cNvSpPr>
              <p:nvPr/>
            </p:nvSpPr>
            <p:spPr>
              <a:xfrm>
                <a:off x="1308613" y="1472896"/>
                <a:ext cx="7588644" cy="1365374"/>
              </a:xfrm>
              <a:prstGeom prst="rect">
                <a:avLst/>
              </a:prstGeom>
              <a:blipFill>
                <a:blip r:embed="rId2"/>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861457" y="3421603"/>
                <a:ext cx="11756572" cy="523220"/>
              </a:xfrm>
              <a:prstGeom prst="rect">
                <a:avLst/>
              </a:prstGeom>
              <a:noFill/>
            </p:spPr>
            <p:txBody>
              <a:bodyPr wrap="square" rtlCol="1">
                <a:spAutoFit/>
              </a:bodyPr>
              <a:lstStyle/>
              <a:p>
                <a:pPr algn="r"/>
                <a:r>
                  <a:rPr lang="fa-IR" sz="2800">
                    <a:ea typeface="Cambria Math" panose="02040503050406030204" pitchFamily="18" charset="0"/>
                  </a:rPr>
                  <a:t>ش</a:t>
                </a:r>
                <a:r>
                  <a:rPr lang="fa-IR" sz="2800" smtClean="0">
                    <a:ea typeface="Cambria Math" panose="02040503050406030204" pitchFamily="18" charset="0"/>
                  </a:rPr>
                  <a:t>اخص نسبت جرم سازه به خاک است که از رابطه زیر به دست می آید:</a:t>
                </a:r>
                <a:r>
                  <a:rPr lang="en-US" sz="2800" smtClean="0">
                    <a:ea typeface="Cambria Math" panose="02040503050406030204" pitchFamily="18" charset="0"/>
                  </a:rPr>
                  <a:t> </a:t>
                </a:r>
                <a14:m>
                  <m:oMath xmlns:m="http://schemas.openxmlformats.org/officeDocument/2006/math">
                    <m:r>
                      <a:rPr lang="fa-IR" sz="2800" b="0" i="1" smtClean="0">
                        <a:latin typeface="Cambria Math" panose="02040503050406030204" pitchFamily="18" charset="0"/>
                        <a:ea typeface="Cambria Math" panose="02040503050406030204" pitchFamily="18" charset="0"/>
                      </a:rPr>
                      <m:t> =</m:t>
                    </m:r>
                    <m:r>
                      <a:rPr lang="fa-IR" sz="2800" i="1" smtClean="0">
                        <a:latin typeface="Cambria Math" panose="02040503050406030204" pitchFamily="18" charset="0"/>
                        <a:ea typeface="Cambria Math" panose="02040503050406030204" pitchFamily="18" charset="0"/>
                      </a:rPr>
                      <m:t>𝛼</m:t>
                    </m:r>
                    <m:r>
                      <a:rPr lang="fa-IR" sz="2800" b="0" i="1" smtClean="0">
                        <a:latin typeface="Cambria Math" panose="02040503050406030204" pitchFamily="18" charset="0"/>
                        <a:ea typeface="Cambria Math" panose="02040503050406030204" pitchFamily="18" charset="0"/>
                      </a:rPr>
                      <m:t> </m:t>
                    </m:r>
                  </m:oMath>
                </a14:m>
                <a:endParaRPr lang="fa-IR" sz="2800"/>
              </a:p>
            </p:txBody>
          </p:sp>
        </mc:Choice>
        <mc:Fallback xmlns="">
          <p:sp>
            <p:nvSpPr>
              <p:cNvPr id="3" name="TextBox 2"/>
              <p:cNvSpPr txBox="1">
                <a:spLocks noRot="1" noChangeAspect="1" noMove="1" noResize="1" noEditPoints="1" noAdjustHandles="1" noChangeArrowheads="1" noChangeShapeType="1" noTextEdit="1"/>
              </p:cNvSpPr>
              <p:nvPr/>
            </p:nvSpPr>
            <p:spPr>
              <a:xfrm>
                <a:off x="1861457" y="3421603"/>
                <a:ext cx="11756572" cy="523220"/>
              </a:xfrm>
              <a:prstGeom prst="rect">
                <a:avLst/>
              </a:prstGeom>
              <a:blipFill>
                <a:blip r:embed="rId3"/>
                <a:stretch>
                  <a:fillRect t="-8140" b="-34884"/>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308613" y="3952659"/>
                <a:ext cx="2218358" cy="822597"/>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r>
                        <a:rPr lang="fa-IR" sz="2400" i="1" smtClean="0">
                          <a:latin typeface="Cambria Math" panose="02040503050406030204" pitchFamily="18" charset="0"/>
                          <a:ea typeface="Cambria Math" panose="02040503050406030204" pitchFamily="18" charset="0"/>
                        </a:rPr>
                        <m:t>𝛼</m:t>
                      </m:r>
                      <m:r>
                        <a:rPr lang="fa-IR" sz="2400" b="0" i="1" smtClean="0">
                          <a:latin typeface="Cambria Math" panose="02040503050406030204" pitchFamily="18" charset="0"/>
                          <a:ea typeface="Cambria Math" panose="02040503050406030204" pitchFamily="18" charset="0"/>
                        </a:rPr>
                        <m:t>=</m:t>
                      </m:r>
                      <m:f>
                        <m:fPr>
                          <m:ctrlPr>
                            <a:rPr lang="fa-IR" sz="2400" b="0" i="1" smtClean="0">
                              <a:latin typeface="Cambria Math" panose="02040503050406030204" pitchFamily="18" charset="0"/>
                              <a:ea typeface="Cambria Math" panose="02040503050406030204" pitchFamily="18" charset="0"/>
                            </a:rPr>
                          </m:ctrlPr>
                        </m:fPr>
                        <m:num>
                          <m:acc>
                            <m:accPr>
                              <m:chr m:val="̅"/>
                              <m:ctrlPr>
                                <a:rPr lang="fa-IR" sz="2400" b="0" i="1" smtClean="0">
                                  <a:latin typeface="Cambria Math" panose="02040503050406030204" pitchFamily="18" charset="0"/>
                                  <a:ea typeface="Cambria Math" panose="02040503050406030204" pitchFamily="18" charset="0"/>
                                </a:rPr>
                              </m:ctrlPr>
                            </m:accPr>
                            <m:e>
                              <m:r>
                                <a:rPr lang="en-US" sz="2400" b="0" i="1" smtClean="0">
                                  <a:latin typeface="Cambria Math" panose="02040503050406030204" pitchFamily="18" charset="0"/>
                                  <a:ea typeface="Cambria Math" panose="02040503050406030204" pitchFamily="18" charset="0"/>
                                </a:rPr>
                                <m:t>𝑊</m:t>
                              </m:r>
                            </m:e>
                          </m:acc>
                        </m:num>
                        <m:den>
                          <m:r>
                            <a:rPr lang="fa-IR" sz="2400" b="0" i="1" smtClean="0">
                              <a:latin typeface="Cambria Math" panose="02040503050406030204" pitchFamily="18" charset="0"/>
                              <a:ea typeface="Cambria Math" panose="02040503050406030204" pitchFamily="18" charset="0"/>
                            </a:rPr>
                            <m:t>𝛾</m:t>
                          </m:r>
                          <m:sSub>
                            <m:sSubPr>
                              <m:ctrlPr>
                                <a:rPr lang="fa-IR"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𝐴</m:t>
                              </m:r>
                            </m:e>
                            <m:sub>
                              <m:r>
                                <a:rPr lang="fa-IR" sz="2400" b="0" i="1" smtClean="0">
                                  <a:latin typeface="Cambria Math" panose="02040503050406030204" pitchFamily="18" charset="0"/>
                                  <a:ea typeface="Cambria Math" panose="02040503050406030204" pitchFamily="18" charset="0"/>
                                </a:rPr>
                                <m:t>0</m:t>
                              </m:r>
                            </m:sub>
                          </m:sSub>
                          <m:acc>
                            <m:accPr>
                              <m:chr m:val="̅"/>
                              <m:ctrlPr>
                                <a:rPr lang="fa-IR" sz="2400" b="0" i="1" smtClean="0">
                                  <a:latin typeface="Cambria Math" panose="02040503050406030204" pitchFamily="18" charset="0"/>
                                  <a:ea typeface="Cambria Math" panose="02040503050406030204" pitchFamily="18" charset="0"/>
                                </a:rPr>
                              </m:ctrlPr>
                            </m:accPr>
                            <m:e>
                              <m:r>
                                <a:rPr lang="en-US" sz="2400" b="0" i="1" smtClean="0">
                                  <a:latin typeface="Cambria Math" panose="02040503050406030204" pitchFamily="18" charset="0"/>
                                  <a:ea typeface="Cambria Math" panose="02040503050406030204" pitchFamily="18" charset="0"/>
                                </a:rPr>
                                <m:t>h</m:t>
                              </m:r>
                            </m:e>
                          </m:acc>
                        </m:den>
                      </m:f>
                    </m:oMath>
                  </m:oMathPara>
                </a14:m>
                <a:endParaRPr lang="fa-IR" sz="2400"/>
              </a:p>
            </p:txBody>
          </p:sp>
        </mc:Choice>
        <mc:Fallback xmlns="">
          <p:sp>
            <p:nvSpPr>
              <p:cNvPr id="4" name="TextBox 3"/>
              <p:cNvSpPr txBox="1">
                <a:spLocks noRot="1" noChangeAspect="1" noMove="1" noResize="1" noEditPoints="1" noAdjustHandles="1" noChangeArrowheads="1" noChangeShapeType="1" noTextEdit="1"/>
              </p:cNvSpPr>
              <p:nvPr/>
            </p:nvSpPr>
            <p:spPr>
              <a:xfrm>
                <a:off x="1308613" y="3952659"/>
                <a:ext cx="2218358" cy="822597"/>
              </a:xfrm>
              <a:prstGeom prst="rect">
                <a:avLst/>
              </a:prstGeom>
              <a:blipFill>
                <a:blip r:embed="rId4"/>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266214" y="4765966"/>
                <a:ext cx="6351815" cy="523220"/>
              </a:xfrm>
              <a:prstGeom prst="rect">
                <a:avLst/>
              </a:prstGeom>
              <a:noFill/>
            </p:spPr>
            <p:txBody>
              <a:bodyPr wrap="square" rtlCol="1">
                <a:spAutoFit/>
              </a:bodyPr>
              <a:lstStyle/>
              <a:p>
                <a:pPr algn="r"/>
                <a:r>
                  <a:rPr lang="fa-IR" sz="2800">
                    <a:ea typeface="Cambria Math" panose="02040503050406030204" pitchFamily="18" charset="0"/>
                  </a:rPr>
                  <a:t>م</a:t>
                </a:r>
                <a:r>
                  <a:rPr lang="fa-IR" sz="2800" smtClean="0">
                    <a:ea typeface="Cambria Math" panose="02040503050406030204" pitchFamily="18" charset="0"/>
                  </a:rPr>
                  <a:t>توسط وزن مخصوص خاک</a:t>
                </a:r>
                <a14:m>
                  <m:oMath xmlns:m="http://schemas.openxmlformats.org/officeDocument/2006/math">
                    <m:r>
                      <a:rPr lang="fa-IR" sz="2800" b="0" i="1" smtClean="0">
                        <a:latin typeface="Cambria Math" panose="02040503050406030204" pitchFamily="18" charset="0"/>
                        <a:ea typeface="Cambria Math" panose="02040503050406030204" pitchFamily="18" charset="0"/>
                      </a:rPr>
                      <m:t>=</m:t>
                    </m:r>
                    <m:r>
                      <a:rPr lang="fa-IR" sz="2800" i="1" smtClean="0">
                        <a:latin typeface="Cambria Math" panose="02040503050406030204" pitchFamily="18" charset="0"/>
                        <a:ea typeface="Cambria Math" panose="02040503050406030204" pitchFamily="18" charset="0"/>
                      </a:rPr>
                      <m:t>𝛾</m:t>
                    </m:r>
                  </m:oMath>
                </a14:m>
                <a:endParaRPr lang="fa-IR" sz="2800"/>
              </a:p>
            </p:txBody>
          </p:sp>
        </mc:Choice>
        <mc:Fallback xmlns="">
          <p:sp>
            <p:nvSpPr>
              <p:cNvPr id="5" name="TextBox 4"/>
              <p:cNvSpPr txBox="1">
                <a:spLocks noRot="1" noChangeAspect="1" noMove="1" noResize="1" noEditPoints="1" noAdjustHandles="1" noChangeArrowheads="1" noChangeShapeType="1" noTextEdit="1"/>
              </p:cNvSpPr>
              <p:nvPr/>
            </p:nvSpPr>
            <p:spPr>
              <a:xfrm>
                <a:off x="7266214" y="4765966"/>
                <a:ext cx="6351815" cy="523220"/>
              </a:xfrm>
              <a:prstGeom prst="rect">
                <a:avLst/>
              </a:prstGeom>
              <a:blipFill>
                <a:blip r:embed="rId5"/>
                <a:stretch>
                  <a:fillRect t="-9302" r="-288" b="-34884"/>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88330" y="5289186"/>
                <a:ext cx="9029699" cy="581891"/>
              </a:xfrm>
              <a:prstGeom prst="rect">
                <a:avLst/>
              </a:prstGeom>
              <a:noFill/>
            </p:spPr>
            <p:txBody>
              <a:bodyPr wrap="square" rtlCol="1">
                <a:spAutoFit/>
              </a:bodyPr>
              <a:lstStyle/>
              <a:p>
                <a:pPr algn="r"/>
                <a:r>
                  <a:rPr lang="fa-IR" sz="2800" smtClean="0">
                    <a:ea typeface="Cambria Math" panose="02040503050406030204" pitchFamily="18" charset="0"/>
                  </a:rPr>
                  <a:t>ابعاد مشخصه پی که به ترتیب زیر تعریف می شود:</a:t>
                </a:r>
                <a14:m>
                  <m:oMath xmlns:m="http://schemas.openxmlformats.org/officeDocument/2006/math">
                    <m:r>
                      <a:rPr lang="fa-IR" sz="2800" b="0" i="1" smtClean="0">
                        <a:latin typeface="Cambria Math" panose="02040503050406030204" pitchFamily="18" charset="0"/>
                        <a:ea typeface="Cambria Math" panose="02040503050406030204" pitchFamily="18" charset="0"/>
                      </a:rPr>
                      <m:t>=</m:t>
                    </m:r>
                    <m:sSub>
                      <m:sSubPr>
                        <m:ctrlPr>
                          <a:rPr lang="fa-IR"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𝑟</m:t>
                        </m:r>
                      </m:e>
                      <m:sub>
                        <m:r>
                          <a:rPr lang="en-US" sz="2800" b="0" i="1" smtClean="0">
                            <a:latin typeface="Cambria Math" panose="02040503050406030204" pitchFamily="18" charset="0"/>
                            <a:ea typeface="Cambria Math" panose="02040503050406030204" pitchFamily="18" charset="0"/>
                          </a:rPr>
                          <m:t>𝑚</m:t>
                        </m:r>
                      </m:sub>
                    </m:sSub>
                    <m:r>
                      <a:rPr lang="fa-IR" sz="2800" b="0" i="1" smtClean="0">
                        <a:latin typeface="Cambria Math" panose="02040503050406030204" pitchFamily="18" charset="0"/>
                        <a:ea typeface="Cambria Math" panose="02040503050406030204" pitchFamily="18" charset="0"/>
                      </a:rPr>
                      <m:t>و</m:t>
                    </m:r>
                    <m:sSub>
                      <m:sSubPr>
                        <m:ctrlPr>
                          <a:rPr lang="fa-IR"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𝑟</m:t>
                        </m:r>
                      </m:e>
                      <m:sub>
                        <m:r>
                          <a:rPr lang="en-US" sz="2800" b="0" i="1" smtClean="0">
                            <a:latin typeface="Cambria Math" panose="02040503050406030204" pitchFamily="18" charset="0"/>
                            <a:ea typeface="Cambria Math" panose="02040503050406030204" pitchFamily="18" charset="0"/>
                          </a:rPr>
                          <m:t>𝑎</m:t>
                        </m:r>
                      </m:sub>
                    </m:sSub>
                  </m:oMath>
                </a14:m>
                <a:endParaRPr lang="fa-IR" sz="2800"/>
              </a:p>
            </p:txBody>
          </p:sp>
        </mc:Choice>
        <mc:Fallback xmlns="">
          <p:sp>
            <p:nvSpPr>
              <p:cNvPr id="12" name="TextBox 11"/>
              <p:cNvSpPr txBox="1">
                <a:spLocks noRot="1" noChangeAspect="1" noMove="1" noResize="1" noEditPoints="1" noAdjustHandles="1" noChangeArrowheads="1" noChangeShapeType="1" noTextEdit="1"/>
              </p:cNvSpPr>
              <p:nvPr/>
            </p:nvSpPr>
            <p:spPr>
              <a:xfrm>
                <a:off x="4588330" y="5289186"/>
                <a:ext cx="9029699" cy="581891"/>
              </a:xfrm>
              <a:prstGeom prst="rect">
                <a:avLst/>
              </a:prstGeom>
              <a:blipFill>
                <a:blip r:embed="rId6"/>
                <a:stretch>
                  <a:fillRect t="-2105" b="-28421"/>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8203" y="5889645"/>
                <a:ext cx="3002130" cy="1091196"/>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fa-IR" sz="240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𝑚</m:t>
                          </m:r>
                        </m:sub>
                      </m:sSub>
                      <m:r>
                        <a:rPr lang="fa-IR" sz="2400" b="0" i="1" smtClean="0">
                          <a:latin typeface="Cambria Math" panose="02040503050406030204" pitchFamily="18" charset="0"/>
                        </a:rPr>
                        <m:t>=</m:t>
                      </m:r>
                      <m:rad>
                        <m:radPr>
                          <m:ctrlPr>
                            <a:rPr lang="fa-IR" sz="2400" b="0" i="1" smtClean="0">
                              <a:latin typeface="Cambria Math" panose="02040503050406030204" pitchFamily="18" charset="0"/>
                            </a:rPr>
                          </m:ctrlPr>
                        </m:radPr>
                        <m:deg>
                          <m:r>
                            <a:rPr lang="fa-IR" sz="2400" b="0" i="1" smtClean="0">
                              <a:latin typeface="Cambria Math" panose="02040503050406030204" pitchFamily="18" charset="0"/>
                            </a:rPr>
                            <m:t>4</m:t>
                          </m:r>
                        </m:deg>
                        <m:e>
                          <m:f>
                            <m:fPr>
                              <m:ctrlPr>
                                <a:rPr lang="fa-IR" sz="2400" b="0" i="1" smtClean="0">
                                  <a:latin typeface="Cambria Math" panose="02040503050406030204" pitchFamily="18" charset="0"/>
                                </a:rPr>
                              </m:ctrlPr>
                            </m:fPr>
                            <m:num>
                              <m:r>
                                <a:rPr lang="fa-IR" sz="2400" b="0" i="1" smtClean="0">
                                  <a:latin typeface="Cambria Math" panose="02040503050406030204" pitchFamily="18" charset="0"/>
                                </a:rPr>
                                <m:t>4</m:t>
                              </m:r>
                              <m:sSub>
                                <m:sSubPr>
                                  <m:ctrlPr>
                                    <a:rPr lang="fa-IR"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𝑜</m:t>
                                  </m:r>
                                </m:sub>
                              </m:sSub>
                            </m:num>
                            <m:den>
                              <m:r>
                                <a:rPr lang="fa-IR" sz="2400" b="0" i="1" smtClean="0">
                                  <a:latin typeface="Cambria Math" panose="02040503050406030204" pitchFamily="18" charset="0"/>
                                  <a:ea typeface="Cambria Math" panose="02040503050406030204" pitchFamily="18" charset="0"/>
                                </a:rPr>
                                <m:t>𝜋</m:t>
                              </m:r>
                            </m:den>
                          </m:f>
                        </m:e>
                      </m:rad>
                    </m:oMath>
                  </m:oMathPara>
                </a14:m>
                <a:endParaRPr lang="fa-IR" sz="2400"/>
              </a:p>
            </p:txBody>
          </p:sp>
        </mc:Choice>
        <mc:Fallback xmlns="">
          <p:sp>
            <p:nvSpPr>
              <p:cNvPr id="7" name="TextBox 6"/>
              <p:cNvSpPr txBox="1">
                <a:spLocks noRot="1" noChangeAspect="1" noMove="1" noResize="1" noEditPoints="1" noAdjustHandles="1" noChangeArrowheads="1" noChangeShapeType="1" noTextEdit="1"/>
              </p:cNvSpPr>
              <p:nvPr/>
            </p:nvSpPr>
            <p:spPr>
              <a:xfrm>
                <a:off x="498203" y="5889645"/>
                <a:ext cx="3002130" cy="1091196"/>
              </a:xfrm>
              <a:prstGeom prst="rect">
                <a:avLst/>
              </a:prstGeom>
              <a:blipFill>
                <a:blip r:embed="rId7"/>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632391" y="6050817"/>
                <a:ext cx="3002130" cy="1091196"/>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fa-IR" sz="240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𝑎</m:t>
                          </m:r>
                        </m:sub>
                      </m:sSub>
                      <m:r>
                        <a:rPr lang="fa-IR" sz="2400" b="0" i="1" smtClean="0">
                          <a:latin typeface="Cambria Math" panose="02040503050406030204" pitchFamily="18" charset="0"/>
                        </a:rPr>
                        <m:t>=</m:t>
                      </m:r>
                      <m:rad>
                        <m:radPr>
                          <m:ctrlPr>
                            <a:rPr lang="fa-IR" sz="2400" b="0" i="1" smtClean="0">
                              <a:latin typeface="Cambria Math" panose="02040503050406030204" pitchFamily="18" charset="0"/>
                            </a:rPr>
                          </m:ctrlPr>
                        </m:radPr>
                        <m:deg>
                          <m:r>
                            <m:rPr>
                              <m:brk m:alnAt="7"/>
                            </m:rPr>
                            <a:rPr lang="fa-IR" sz="2400" b="0" i="1" smtClean="0">
                              <a:latin typeface="Cambria Math" panose="02040503050406030204" pitchFamily="18" charset="0"/>
                            </a:rPr>
                            <m:t>2</m:t>
                          </m:r>
                        </m:deg>
                        <m:e>
                          <m:f>
                            <m:fPr>
                              <m:ctrlPr>
                                <a:rPr lang="fa-IR" sz="2400" b="0" i="1" smtClean="0">
                                  <a:latin typeface="Cambria Math" panose="02040503050406030204" pitchFamily="18" charset="0"/>
                                </a:rPr>
                              </m:ctrlPr>
                            </m:fPr>
                            <m:num>
                              <m:sSub>
                                <m:sSubPr>
                                  <m:ctrlPr>
                                    <a:rPr lang="fa-IR"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𝑜</m:t>
                                  </m:r>
                                </m:sub>
                              </m:sSub>
                            </m:num>
                            <m:den>
                              <m:r>
                                <a:rPr lang="fa-IR" sz="2400" b="0" i="1" smtClean="0">
                                  <a:latin typeface="Cambria Math" panose="02040503050406030204" pitchFamily="18" charset="0"/>
                                  <a:ea typeface="Cambria Math" panose="02040503050406030204" pitchFamily="18" charset="0"/>
                                </a:rPr>
                                <m:t>𝜋</m:t>
                              </m:r>
                            </m:den>
                          </m:f>
                        </m:e>
                      </m:rad>
                    </m:oMath>
                  </m:oMathPara>
                </a14:m>
                <a:endParaRPr lang="fa-IR" sz="2400"/>
              </a:p>
            </p:txBody>
          </p:sp>
        </mc:Choice>
        <mc:Fallback xmlns="">
          <p:sp>
            <p:nvSpPr>
              <p:cNvPr id="15" name="TextBox 14"/>
              <p:cNvSpPr txBox="1">
                <a:spLocks noRot="1" noChangeAspect="1" noMove="1" noResize="1" noEditPoints="1" noAdjustHandles="1" noChangeArrowheads="1" noChangeShapeType="1" noTextEdit="1"/>
              </p:cNvSpPr>
              <p:nvPr/>
            </p:nvSpPr>
            <p:spPr>
              <a:xfrm>
                <a:off x="2632391" y="6050817"/>
                <a:ext cx="3002130" cy="1091196"/>
              </a:xfrm>
              <a:prstGeom prst="rect">
                <a:avLst/>
              </a:prstGeom>
              <a:blipFill>
                <a:blip r:embed="rId8"/>
                <a:stretch>
                  <a:fillRect/>
                </a:stretch>
              </a:blipFill>
            </p:spPr>
            <p:txBody>
              <a:bodyPr/>
              <a:lstStyle/>
              <a:p>
                <a:r>
                  <a:rPr lang="fa-IR">
                    <a:noFill/>
                  </a:rPr>
                  <a:t> </a:t>
                </a:r>
              </a:p>
            </p:txBody>
          </p:sp>
        </mc:Fallback>
      </mc:AlternateContent>
      <p:sp>
        <p:nvSpPr>
          <p:cNvPr id="14" name="TextBox 13"/>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8" name="Slide Number Placeholder 7"/>
          <p:cNvSpPr>
            <a:spLocks noGrp="1"/>
          </p:cNvSpPr>
          <p:nvPr>
            <p:ph type="sldNum" sz="quarter" idx="12"/>
          </p:nvPr>
        </p:nvSpPr>
        <p:spPr/>
        <p:txBody>
          <a:bodyPr/>
          <a:lstStyle/>
          <a:p>
            <a:fld id="{09D84461-DD0A-440A-AEC5-A4A968A8725A}" type="slidenum">
              <a:rPr lang="en-US" smtClean="0"/>
              <a:t>51</a:t>
            </a:fld>
            <a:endParaRPr lang="en-US" dirty="0"/>
          </a:p>
        </p:txBody>
      </p:sp>
    </p:spTree>
    <p:extLst>
      <p:ext uri="{BB962C8B-B14F-4D97-AF65-F5344CB8AC3E}">
        <p14:creationId xmlns:p14="http://schemas.microsoft.com/office/powerpoint/2010/main" val="40862242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500"/>
                                        <p:tgtEl>
                                          <p:spTgt spid="5"/>
                                        </p:tgtEl>
                                      </p:cBhvr>
                                    </p:animEffect>
                                  </p:childTnLst>
                                </p:cTn>
                              </p:par>
                            </p:childTnLst>
                          </p:cTn>
                        </p:par>
                        <p:par>
                          <p:cTn id="33" fill="hold">
                            <p:stCondLst>
                              <p:cond delay="2500"/>
                            </p:stCondLst>
                            <p:childTnLst>
                              <p:par>
                                <p:cTn id="34" presetID="22" presetClass="entr" presetSubtype="2"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right)">
                                      <p:cBhvr>
                                        <p:cTn id="36" dur="500"/>
                                        <p:tgtEl>
                                          <p:spTgt spid="12"/>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 grpId="0" animBg="1"/>
      <p:bldP spid="11" grpId="0" animBg="1"/>
      <p:bldP spid="9" grpId="0"/>
      <p:bldP spid="3" grpId="0"/>
      <p:bldP spid="4" grpId="0"/>
      <p:bldP spid="5" grpId="0"/>
      <p:bldP spid="12" grpId="0"/>
      <p:bldP spid="7" grpId="0"/>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D5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tx1">
                    <a:lumMod val="95000"/>
                    <a:lumOff val="5000"/>
                  </a:schemeClr>
                </a:solidFill>
                <a:cs typeface="B Nazanin" panose="00000400000000000000" pitchFamily="2" charset="-78"/>
              </a:rPr>
              <a:t>اندرکنش در آیین نامه 2800	</a:t>
            </a:r>
            <a:endParaRPr lang="en-US" sz="2800" dirty="0">
              <a:solidFill>
                <a:schemeClr val="tx1">
                  <a:lumMod val="95000"/>
                  <a:lumOff val="5000"/>
                </a:schemeClr>
              </a:solidFill>
              <a:cs typeface="B Nazanin" panose="00000400000000000000" pitchFamily="2" charset="-78"/>
            </a:endParaRPr>
          </a:p>
        </p:txBody>
      </p:sp>
      <p:sp>
        <p:nvSpPr>
          <p:cNvPr id="27" name="Cloud Callout 26"/>
          <p:cNvSpPr/>
          <p:nvPr/>
        </p:nvSpPr>
        <p:spPr>
          <a:xfrm rot="20241549">
            <a:off x="1363180" y="330374"/>
            <a:ext cx="1759707" cy="635772"/>
          </a:xfrm>
          <a:prstGeom prst="cloudCallout">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lumMod val="95000"/>
                    <a:lumOff val="5000"/>
                  </a:schemeClr>
                </a:solidFill>
                <a:cs typeface="B Nazanin" panose="00000400000000000000" pitchFamily="2" charset="-78"/>
              </a:rPr>
              <a:t>پیوست پنجم</a:t>
            </a:r>
            <a:endParaRPr lang="fa-IR"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0444465" y="1350348"/>
            <a:ext cx="3423935" cy="628898"/>
          </a:xfrm>
          <a:prstGeom prst="roundRect">
            <a:avLst>
              <a:gd name="adj" fmla="val 25178"/>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2-روش تحلیل استاتیکی معادل</a:t>
            </a:r>
            <a:endParaRPr lang="fa-IR" sz="2400" dirty="0">
              <a:solidFill>
                <a:schemeClr val="tx1">
                  <a:lumMod val="95000"/>
                  <a:lumOff val="5000"/>
                </a:schemeClr>
              </a:solidFill>
              <a:cs typeface="B Nazanin" panose="00000400000000000000" pitchFamily="2" charset="-78"/>
            </a:endParaRPr>
          </a:p>
        </p:txBody>
      </p:sp>
      <p:sp>
        <p:nvSpPr>
          <p:cNvPr id="11" name="Rounded Rectangle 10"/>
          <p:cNvSpPr/>
          <p:nvPr/>
        </p:nvSpPr>
        <p:spPr>
          <a:xfrm>
            <a:off x="10972801" y="2155583"/>
            <a:ext cx="2895600" cy="619362"/>
          </a:xfrm>
          <a:prstGeom prst="roundRect">
            <a:avLst>
              <a:gd name="adj" fmla="val 25178"/>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2-2 زمان تناوب موثر سازه</a:t>
            </a:r>
            <a:endParaRPr lang="fa-IR" sz="2400" dirty="0">
              <a:solidFill>
                <a:schemeClr val="tx1">
                  <a:lumMod val="95000"/>
                  <a:lumOff val="5000"/>
                </a:schemeClr>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5" name="TextBox 4"/>
              <p:cNvSpPr txBox="1"/>
              <p:nvPr/>
            </p:nvSpPr>
            <p:spPr>
              <a:xfrm>
                <a:off x="1447800" y="4023468"/>
                <a:ext cx="12420601" cy="954107"/>
              </a:xfrm>
              <a:prstGeom prst="rect">
                <a:avLst/>
              </a:prstGeom>
              <a:noFill/>
            </p:spPr>
            <p:txBody>
              <a:bodyPr wrap="square" rtlCol="1">
                <a:spAutoFit/>
              </a:bodyPr>
              <a:lstStyle/>
              <a:p>
                <a:pPr algn="r" rtl="1"/>
                <a14:m>
                  <m:oMath xmlns:m="http://schemas.openxmlformats.org/officeDocument/2006/math">
                    <m:r>
                      <a:rPr lang="fa-IR" sz="2800" i="1">
                        <a:latin typeface="Cambria Math" panose="02040503050406030204" pitchFamily="18" charset="0"/>
                        <a:ea typeface="Cambria Math" panose="02040503050406030204" pitchFamily="18" charset="0"/>
                      </a:rPr>
                      <m:t>=</m:t>
                    </m:r>
                    <m:sSub>
                      <m:sSubPr>
                        <m:ctrlPr>
                          <a:rPr lang="fa-IR" sz="2800" i="1">
                            <a:latin typeface="Cambria Math" panose="02040503050406030204" pitchFamily="18" charset="0"/>
                          </a:rPr>
                        </m:ctrlPr>
                      </m:sSubPr>
                      <m:e>
                        <m:r>
                          <a:rPr lang="en-US" sz="2800" i="1">
                            <a:latin typeface="Cambria Math" panose="02040503050406030204" pitchFamily="18" charset="0"/>
                          </a:rPr>
                          <m:t>𝐼</m:t>
                        </m:r>
                      </m:e>
                      <m:sub>
                        <m:r>
                          <a:rPr lang="en-US" sz="2800" i="1">
                            <a:latin typeface="Cambria Math" panose="02040503050406030204" pitchFamily="18" charset="0"/>
                          </a:rPr>
                          <m:t>𝑜</m:t>
                        </m:r>
                      </m:sub>
                    </m:sSub>
                  </m:oMath>
                </a14:m>
                <a:r>
                  <a:rPr lang="fa-IR" sz="2800" smtClean="0">
                    <a:ea typeface="Cambria Math" panose="02040503050406030204" pitchFamily="18" charset="0"/>
                  </a:rPr>
                  <a:t>ممان اینرسی سطح بابر پی حول محور افقی است که از مرکز سطح پی عبور کند و عمود بر امتدادی  می باشد که سازه در دست تحلیل است. </a:t>
                </a:r>
                <a:endParaRPr lang="fa-IR" sz="2800"/>
              </a:p>
            </p:txBody>
          </p:sp>
        </mc:Choice>
        <mc:Fallback xmlns="">
          <p:sp>
            <p:nvSpPr>
              <p:cNvPr id="5" name="TextBox 4"/>
              <p:cNvSpPr txBox="1">
                <a:spLocks noRot="1" noChangeAspect="1" noMove="1" noResize="1" noEditPoints="1" noAdjustHandles="1" noChangeArrowheads="1" noChangeShapeType="1" noTextEdit="1"/>
              </p:cNvSpPr>
              <p:nvPr/>
            </p:nvSpPr>
            <p:spPr>
              <a:xfrm>
                <a:off x="1447800" y="4023468"/>
                <a:ext cx="12420601" cy="954107"/>
              </a:xfrm>
              <a:prstGeom prst="rect">
                <a:avLst/>
              </a:prstGeom>
              <a:blipFill>
                <a:blip r:embed="rId2"/>
                <a:stretch>
                  <a:fillRect t="-4459" r="-982" b="-16561"/>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797163" y="1570063"/>
                <a:ext cx="3002130" cy="818366"/>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fa-IR"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𝑚</m:t>
                          </m:r>
                        </m:sub>
                      </m:sSub>
                      <m:r>
                        <a:rPr lang="fa-IR" b="0" i="1" smtClean="0">
                          <a:latin typeface="Cambria Math" panose="02040503050406030204" pitchFamily="18" charset="0"/>
                        </a:rPr>
                        <m:t>=</m:t>
                      </m:r>
                      <m:rad>
                        <m:radPr>
                          <m:ctrlPr>
                            <a:rPr lang="fa-IR" b="0" i="1" smtClean="0">
                              <a:latin typeface="Cambria Math" panose="02040503050406030204" pitchFamily="18" charset="0"/>
                            </a:rPr>
                          </m:ctrlPr>
                        </m:radPr>
                        <m:deg>
                          <m:r>
                            <a:rPr lang="fa-IR" b="0" i="1" smtClean="0">
                              <a:latin typeface="Cambria Math" panose="02040503050406030204" pitchFamily="18" charset="0"/>
                            </a:rPr>
                            <m:t>4</m:t>
                          </m:r>
                        </m:deg>
                        <m:e>
                          <m:f>
                            <m:fPr>
                              <m:ctrlPr>
                                <a:rPr lang="fa-IR" b="0" i="1" smtClean="0">
                                  <a:latin typeface="Cambria Math" panose="02040503050406030204" pitchFamily="18" charset="0"/>
                                </a:rPr>
                              </m:ctrlPr>
                            </m:fPr>
                            <m:num>
                              <m:r>
                                <a:rPr lang="fa-IR" b="0" i="1" smtClean="0">
                                  <a:latin typeface="Cambria Math" panose="02040503050406030204" pitchFamily="18" charset="0"/>
                                </a:rPr>
                                <m:t>4</m:t>
                              </m:r>
                              <m:sSub>
                                <m:sSubPr>
                                  <m:ctrlPr>
                                    <a:rPr lang="fa-IR"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𝑜</m:t>
                                  </m:r>
                                </m:sub>
                              </m:sSub>
                            </m:num>
                            <m:den>
                              <m:r>
                                <a:rPr lang="fa-IR" b="0" i="1" smtClean="0">
                                  <a:latin typeface="Cambria Math" panose="02040503050406030204" pitchFamily="18" charset="0"/>
                                  <a:ea typeface="Cambria Math" panose="02040503050406030204" pitchFamily="18" charset="0"/>
                                </a:rPr>
                                <m:t>𝜋</m:t>
                              </m:r>
                            </m:den>
                          </m:f>
                        </m:e>
                      </m:rad>
                      <m:r>
                        <a:rPr lang="fa-IR" b="0" i="1" smtClean="0">
                          <a:latin typeface="Cambria Math" panose="02040503050406030204" pitchFamily="18" charset="0"/>
                        </a:rPr>
                        <m:t>                (</m:t>
                      </m:r>
                      <m:r>
                        <a:rPr lang="fa-IR" b="0" i="1" smtClean="0">
                          <a:latin typeface="Cambria Math" panose="02040503050406030204" pitchFamily="18" charset="0"/>
                        </a:rPr>
                        <m:t>5</m:t>
                      </m:r>
                      <m:r>
                        <a:rPr lang="fa-IR" b="0" i="1" smtClean="0">
                          <a:latin typeface="Cambria Math" panose="02040503050406030204" pitchFamily="18" charset="0"/>
                        </a:rPr>
                        <m:t>)</m:t>
                      </m:r>
                    </m:oMath>
                  </m:oMathPara>
                </a14:m>
                <a:endParaRPr lang="fa-IR"/>
              </a:p>
            </p:txBody>
          </p:sp>
        </mc:Choice>
        <mc:Fallback xmlns="">
          <p:sp>
            <p:nvSpPr>
              <p:cNvPr id="7" name="TextBox 6"/>
              <p:cNvSpPr txBox="1">
                <a:spLocks noRot="1" noChangeAspect="1" noMove="1" noResize="1" noEditPoints="1" noAdjustHandles="1" noChangeArrowheads="1" noChangeShapeType="1" noTextEdit="1"/>
              </p:cNvSpPr>
              <p:nvPr/>
            </p:nvSpPr>
            <p:spPr>
              <a:xfrm>
                <a:off x="3797163" y="1570063"/>
                <a:ext cx="3002130" cy="818366"/>
              </a:xfrm>
              <a:prstGeom prst="rect">
                <a:avLst/>
              </a:prstGeom>
              <a:blipFill>
                <a:blip r:embed="rId3"/>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089342" y="1570063"/>
                <a:ext cx="3498987" cy="818366"/>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fa-IR"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𝑎</m:t>
                          </m:r>
                        </m:sub>
                      </m:sSub>
                      <m:r>
                        <a:rPr lang="fa-IR" b="0" i="1" smtClean="0">
                          <a:latin typeface="Cambria Math" panose="02040503050406030204" pitchFamily="18" charset="0"/>
                        </a:rPr>
                        <m:t>=</m:t>
                      </m:r>
                      <m:rad>
                        <m:radPr>
                          <m:ctrlPr>
                            <a:rPr lang="fa-IR" b="0" i="1" smtClean="0">
                              <a:latin typeface="Cambria Math" panose="02040503050406030204" pitchFamily="18" charset="0"/>
                            </a:rPr>
                          </m:ctrlPr>
                        </m:radPr>
                        <m:deg>
                          <m:r>
                            <m:rPr>
                              <m:brk m:alnAt="7"/>
                            </m:rPr>
                            <a:rPr lang="fa-IR" b="0" i="1" smtClean="0">
                              <a:latin typeface="Cambria Math" panose="02040503050406030204" pitchFamily="18" charset="0"/>
                            </a:rPr>
                            <m:t>2</m:t>
                          </m:r>
                        </m:deg>
                        <m:e>
                          <m:f>
                            <m:fPr>
                              <m:ctrlPr>
                                <a:rPr lang="fa-IR" b="0" i="1" smtClean="0">
                                  <a:latin typeface="Cambria Math" panose="02040503050406030204" pitchFamily="18" charset="0"/>
                                </a:rPr>
                              </m:ctrlPr>
                            </m:fPr>
                            <m:num>
                              <m:sSub>
                                <m:sSubPr>
                                  <m:ctrlPr>
                                    <a:rPr lang="fa-IR"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𝑜</m:t>
                                  </m:r>
                                </m:sub>
                              </m:sSub>
                            </m:num>
                            <m:den>
                              <m:r>
                                <a:rPr lang="fa-IR" b="0" i="1" smtClean="0">
                                  <a:latin typeface="Cambria Math" panose="02040503050406030204" pitchFamily="18" charset="0"/>
                                  <a:ea typeface="Cambria Math" panose="02040503050406030204" pitchFamily="18" charset="0"/>
                                </a:rPr>
                                <m:t>𝜋</m:t>
                              </m:r>
                            </m:den>
                          </m:f>
                        </m:e>
                      </m:rad>
                    </m:oMath>
                  </m:oMathPara>
                </a14:m>
                <a:endParaRPr lang="fa-IR"/>
              </a:p>
            </p:txBody>
          </p:sp>
        </mc:Choice>
        <mc:Fallback xmlns="">
          <p:sp>
            <p:nvSpPr>
              <p:cNvPr id="15" name="TextBox 14"/>
              <p:cNvSpPr txBox="1">
                <a:spLocks noRot="1" noChangeAspect="1" noMove="1" noResize="1" noEditPoints="1" noAdjustHandles="1" noChangeArrowheads="1" noChangeShapeType="1" noTextEdit="1"/>
              </p:cNvSpPr>
              <p:nvPr/>
            </p:nvSpPr>
            <p:spPr>
              <a:xfrm>
                <a:off x="1089342" y="1570063"/>
                <a:ext cx="3498987" cy="818366"/>
              </a:xfrm>
              <a:prstGeom prst="rect">
                <a:avLst/>
              </a:prstGeom>
              <a:blipFill>
                <a:blip r:embed="rId4"/>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516585" y="3354862"/>
                <a:ext cx="6351815" cy="523220"/>
              </a:xfrm>
              <a:prstGeom prst="rect">
                <a:avLst/>
              </a:prstGeom>
              <a:noFill/>
            </p:spPr>
            <p:txBody>
              <a:bodyPr wrap="square" rtlCol="1">
                <a:spAutoFit/>
              </a:bodyPr>
              <a:lstStyle/>
              <a:p>
                <a:pPr algn="r"/>
                <a:r>
                  <a:rPr lang="fa-IR" sz="2800">
                    <a:ea typeface="Cambria Math" panose="02040503050406030204" pitchFamily="18" charset="0"/>
                  </a:rPr>
                  <a:t>م</a:t>
                </a:r>
                <a:r>
                  <a:rPr lang="fa-IR" sz="2800" smtClean="0">
                    <a:ea typeface="Cambria Math" panose="02040503050406030204" pitchFamily="18" charset="0"/>
                  </a:rPr>
                  <a:t>ساحت باربر پی</a:t>
                </a:r>
                <a14:m>
                  <m:oMath xmlns:m="http://schemas.openxmlformats.org/officeDocument/2006/math">
                    <m:r>
                      <a:rPr lang="fa-IR" sz="2800" b="0" i="1" smtClean="0">
                        <a:latin typeface="Cambria Math" panose="02040503050406030204" pitchFamily="18" charset="0"/>
                        <a:ea typeface="Cambria Math" panose="02040503050406030204" pitchFamily="18" charset="0"/>
                      </a:rPr>
                      <m:t>=</m:t>
                    </m:r>
                    <m:sSub>
                      <m:sSubPr>
                        <m:ctrlPr>
                          <a:rPr lang="fa-IR" sz="2800" i="1">
                            <a:latin typeface="Cambria Math" panose="02040503050406030204" pitchFamily="18" charset="0"/>
                          </a:rPr>
                        </m:ctrlPr>
                      </m:sSubPr>
                      <m:e>
                        <m:r>
                          <a:rPr lang="en-US" sz="2800" b="0" i="1" smtClean="0">
                            <a:latin typeface="Cambria Math" panose="02040503050406030204" pitchFamily="18" charset="0"/>
                          </a:rPr>
                          <m:t>𝐴</m:t>
                        </m:r>
                      </m:e>
                      <m:sub>
                        <m:r>
                          <a:rPr lang="en-US" sz="2800" i="1">
                            <a:latin typeface="Cambria Math" panose="02040503050406030204" pitchFamily="18" charset="0"/>
                          </a:rPr>
                          <m:t>𝑜</m:t>
                        </m:r>
                      </m:sub>
                    </m:sSub>
                  </m:oMath>
                </a14:m>
                <a:endParaRPr lang="fa-IR" sz="2800"/>
              </a:p>
            </p:txBody>
          </p:sp>
        </mc:Choice>
        <mc:Fallback xmlns="">
          <p:sp>
            <p:nvSpPr>
              <p:cNvPr id="13" name="TextBox 12"/>
              <p:cNvSpPr txBox="1">
                <a:spLocks noRot="1" noChangeAspect="1" noMove="1" noResize="1" noEditPoints="1" noAdjustHandles="1" noChangeArrowheads="1" noChangeShapeType="1" noTextEdit="1"/>
              </p:cNvSpPr>
              <p:nvPr/>
            </p:nvSpPr>
            <p:spPr>
              <a:xfrm>
                <a:off x="7516585" y="3354862"/>
                <a:ext cx="6351815" cy="523220"/>
              </a:xfrm>
              <a:prstGeom prst="rect">
                <a:avLst/>
              </a:prstGeom>
              <a:blipFill>
                <a:blip r:embed="rId5"/>
                <a:stretch>
                  <a:fillRect t="-8140" b="-34884"/>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927600" y="5054381"/>
                <a:ext cx="8940799" cy="523220"/>
              </a:xfrm>
              <a:prstGeom prst="rect">
                <a:avLst/>
              </a:prstGeom>
              <a:noFill/>
            </p:spPr>
            <p:txBody>
              <a:bodyPr wrap="square" rtlCol="1">
                <a:spAutoFit/>
              </a:bodyPr>
              <a:lstStyle/>
              <a:p>
                <a:pPr algn="r" rtl="1"/>
                <a14:m>
                  <m:oMath xmlns:m="http://schemas.openxmlformats.org/officeDocument/2006/math">
                    <m:r>
                      <a:rPr lang="fa-IR" sz="2800" i="1">
                        <a:latin typeface="Cambria Math" panose="02040503050406030204" pitchFamily="18" charset="0"/>
                        <a:ea typeface="Cambria Math" panose="02040503050406030204" pitchFamily="18" charset="0"/>
                      </a:rPr>
                      <m:t>=</m:t>
                    </m:r>
                    <m:sSub>
                      <m:sSubPr>
                        <m:ctrlPr>
                          <a:rPr lang="fa-IR" sz="2800" i="1">
                            <a:latin typeface="Cambria Math" panose="02040503050406030204" pitchFamily="18" charset="0"/>
                          </a:rPr>
                        </m:ctrlPr>
                      </m:sSubPr>
                      <m:e>
                        <m:r>
                          <a:rPr lang="en-US" sz="2800" i="1">
                            <a:latin typeface="Cambria Math" panose="02040503050406030204" pitchFamily="18" charset="0"/>
                          </a:rPr>
                          <m:t>𝑉</m:t>
                        </m:r>
                      </m:e>
                      <m:sub>
                        <m:r>
                          <a:rPr lang="en-US" sz="2800" i="1">
                            <a:latin typeface="Cambria Math" panose="02040503050406030204" pitchFamily="18" charset="0"/>
                          </a:rPr>
                          <m:t>𝑠</m:t>
                        </m:r>
                      </m:sub>
                    </m:sSub>
                  </m:oMath>
                </a14:m>
                <a:r>
                  <a:rPr lang="fa-IR" sz="2800" smtClean="0">
                    <a:ea typeface="Cambria Math" panose="02040503050406030204" pitchFamily="18" charset="0"/>
                  </a:rPr>
                  <a:t>سرعت موج برشی در خاک سازگار با سطح کرنش تحت اثر زلزله طراحی</a:t>
                </a:r>
                <a:endParaRPr lang="fa-IR" sz="2800"/>
              </a:p>
            </p:txBody>
          </p:sp>
        </mc:Choice>
        <mc:Fallback xmlns="">
          <p:sp>
            <p:nvSpPr>
              <p:cNvPr id="14" name="TextBox 13"/>
              <p:cNvSpPr txBox="1">
                <a:spLocks noRot="1" noChangeAspect="1" noMove="1" noResize="1" noEditPoints="1" noAdjustHandles="1" noChangeArrowheads="1" noChangeShapeType="1" noTextEdit="1"/>
              </p:cNvSpPr>
              <p:nvPr/>
            </p:nvSpPr>
            <p:spPr>
              <a:xfrm>
                <a:off x="4927600" y="5054381"/>
                <a:ext cx="8940799" cy="523220"/>
              </a:xfrm>
              <a:prstGeom prst="rect">
                <a:avLst/>
              </a:prstGeom>
              <a:blipFill>
                <a:blip r:embed="rId6"/>
                <a:stretch>
                  <a:fillRect t="-8140" b="-34884"/>
                </a:stretch>
              </a:blipFill>
            </p:spPr>
            <p:txBody>
              <a:bodyPr/>
              <a:lstStyle/>
              <a:p>
                <a:r>
                  <a:rPr lang="fa-IR">
                    <a:noFill/>
                  </a:rPr>
                  <a:t> </a:t>
                </a:r>
              </a:p>
            </p:txBody>
          </p:sp>
        </mc:Fallback>
      </mc:AlternateContent>
      <p:sp>
        <p:nvSpPr>
          <p:cNvPr id="12" name="TextBox 11"/>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4" name="Slide Number Placeholder 3"/>
          <p:cNvSpPr>
            <a:spLocks noGrp="1"/>
          </p:cNvSpPr>
          <p:nvPr>
            <p:ph type="sldNum" sz="quarter" idx="12"/>
          </p:nvPr>
        </p:nvSpPr>
        <p:spPr/>
        <p:txBody>
          <a:bodyPr/>
          <a:lstStyle/>
          <a:p>
            <a:fld id="{09D84461-DD0A-440A-AEC5-A4A968A8725A}" type="slidenum">
              <a:rPr lang="en-US" smtClean="0"/>
              <a:t>52</a:t>
            </a:fld>
            <a:endParaRPr lang="en-US" dirty="0"/>
          </a:p>
        </p:txBody>
      </p:sp>
    </p:spTree>
    <p:extLst>
      <p:ext uri="{BB962C8B-B14F-4D97-AF65-F5344CB8AC3E}">
        <p14:creationId xmlns:p14="http://schemas.microsoft.com/office/powerpoint/2010/main" val="32631592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500"/>
                                        <p:tgtEl>
                                          <p:spTgt spid="5"/>
                                        </p:tgtEl>
                                      </p:cBhvr>
                                    </p:animEffect>
                                  </p:childTnLst>
                                </p:cTn>
                              </p:par>
                            </p:childTnLst>
                          </p:cTn>
                        </p:par>
                        <p:par>
                          <p:cTn id="33" fill="hold">
                            <p:stCondLst>
                              <p:cond delay="2500"/>
                            </p:stCondLst>
                            <p:childTnLst>
                              <p:par>
                                <p:cTn id="34" presetID="22" presetClass="entr" presetSubtype="2"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 grpId="0" animBg="1"/>
      <p:bldP spid="11" grpId="0" animBg="1"/>
      <p:bldP spid="5" grpId="0"/>
      <p:bldP spid="7" grpId="0"/>
      <p:bldP spid="15" grpId="0"/>
      <p:bldP spid="13" grpId="0"/>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D5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tx1">
                    <a:lumMod val="95000"/>
                    <a:lumOff val="5000"/>
                  </a:schemeClr>
                </a:solidFill>
                <a:cs typeface="B Nazanin" panose="00000400000000000000" pitchFamily="2" charset="-78"/>
              </a:rPr>
              <a:t>اندرکنش در آیین نامه 2800	</a:t>
            </a:r>
            <a:endParaRPr lang="en-US" sz="2800" dirty="0">
              <a:solidFill>
                <a:schemeClr val="tx1">
                  <a:lumMod val="95000"/>
                  <a:lumOff val="5000"/>
                </a:schemeClr>
              </a:solidFill>
              <a:cs typeface="B Nazanin" panose="00000400000000000000" pitchFamily="2" charset="-78"/>
            </a:endParaRPr>
          </a:p>
        </p:txBody>
      </p:sp>
      <p:sp>
        <p:nvSpPr>
          <p:cNvPr id="27" name="Cloud Callout 26"/>
          <p:cNvSpPr/>
          <p:nvPr/>
        </p:nvSpPr>
        <p:spPr>
          <a:xfrm rot="20241549">
            <a:off x="1363180" y="330374"/>
            <a:ext cx="1759707" cy="635772"/>
          </a:xfrm>
          <a:prstGeom prst="cloudCallout">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lumMod val="95000"/>
                    <a:lumOff val="5000"/>
                  </a:schemeClr>
                </a:solidFill>
                <a:cs typeface="B Nazanin" panose="00000400000000000000" pitchFamily="2" charset="-78"/>
              </a:rPr>
              <a:t>پیوست پنجم</a:t>
            </a:r>
            <a:endParaRPr lang="fa-IR"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0444465" y="1350348"/>
            <a:ext cx="3423935" cy="628898"/>
          </a:xfrm>
          <a:prstGeom prst="roundRect">
            <a:avLst>
              <a:gd name="adj" fmla="val 25178"/>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2-روش تحلیل استاتیکی معادل</a:t>
            </a:r>
            <a:endParaRPr lang="fa-IR" sz="2400" dirty="0">
              <a:solidFill>
                <a:schemeClr val="tx1">
                  <a:lumMod val="95000"/>
                  <a:lumOff val="5000"/>
                </a:schemeClr>
              </a:solidFill>
              <a:cs typeface="B Nazanin" panose="00000400000000000000" pitchFamily="2" charset="-78"/>
            </a:endParaRPr>
          </a:p>
        </p:txBody>
      </p:sp>
      <p:sp>
        <p:nvSpPr>
          <p:cNvPr id="11" name="Rounded Rectangle 10"/>
          <p:cNvSpPr/>
          <p:nvPr/>
        </p:nvSpPr>
        <p:spPr>
          <a:xfrm>
            <a:off x="10972801" y="2155583"/>
            <a:ext cx="2895600" cy="619362"/>
          </a:xfrm>
          <a:prstGeom prst="roundRect">
            <a:avLst>
              <a:gd name="adj" fmla="val 25178"/>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2-2 زمان تناوب موثر سازه</a:t>
            </a:r>
            <a:endParaRPr lang="fa-IR" sz="2400" dirty="0">
              <a:solidFill>
                <a:schemeClr val="tx1">
                  <a:lumMod val="95000"/>
                  <a:lumOff val="5000"/>
                </a:schemeClr>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14" name="TextBox 13"/>
              <p:cNvSpPr txBox="1"/>
              <p:nvPr/>
            </p:nvSpPr>
            <p:spPr>
              <a:xfrm>
                <a:off x="2486527" y="3159993"/>
                <a:ext cx="11381873" cy="523220"/>
              </a:xfrm>
              <a:prstGeom prst="rect">
                <a:avLst/>
              </a:prstGeom>
              <a:noFill/>
            </p:spPr>
            <p:txBody>
              <a:bodyPr wrap="square" rtlCol="1">
                <a:spAutoFit/>
              </a:bodyPr>
              <a:lstStyle/>
              <a:p>
                <a:pPr algn="r" rtl="1"/>
                <a14:m>
                  <m:oMath xmlns:m="http://schemas.openxmlformats.org/officeDocument/2006/math">
                    <m:r>
                      <a:rPr lang="fa-IR" sz="2800" i="1">
                        <a:latin typeface="Cambria Math" panose="02040503050406030204" pitchFamily="18" charset="0"/>
                        <a:ea typeface="Cambria Math" panose="02040503050406030204" pitchFamily="18" charset="0"/>
                      </a:rPr>
                      <m:t>=</m:t>
                    </m:r>
                    <m:sSub>
                      <m:sSubPr>
                        <m:ctrlPr>
                          <a:rPr lang="fa-IR" sz="2800" i="1">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𝛼</m:t>
                        </m:r>
                      </m:e>
                      <m:sub>
                        <m:r>
                          <a:rPr lang="en-US" sz="2800" i="1" smtClean="0">
                            <a:latin typeface="Cambria Math" panose="02040503050406030204" pitchFamily="18" charset="0"/>
                            <a:ea typeface="Cambria Math" panose="02040503050406030204" pitchFamily="18" charset="0"/>
                          </a:rPr>
                          <m:t>𝜃</m:t>
                        </m:r>
                      </m:sub>
                    </m:sSub>
                  </m:oMath>
                </a14:m>
                <a:r>
                  <a:rPr lang="fa-IR" sz="2800" smtClean="0">
                    <a:ea typeface="Cambria Math" panose="02040503050406030204" pitchFamily="18" charset="0"/>
                  </a:rPr>
                  <a:t>ضریب اصلاحی سختی دینامیکی پی برای حرکت گهواره ای که از جدول زیر بدست می آید:</a:t>
                </a:r>
                <a:endParaRPr lang="fa-IR" sz="2800"/>
              </a:p>
            </p:txBody>
          </p:sp>
        </mc:Choice>
        <mc:Fallback xmlns="">
          <p:sp>
            <p:nvSpPr>
              <p:cNvPr id="14" name="TextBox 13"/>
              <p:cNvSpPr txBox="1">
                <a:spLocks noRot="1" noChangeAspect="1" noMove="1" noResize="1" noEditPoints="1" noAdjustHandles="1" noChangeArrowheads="1" noChangeShapeType="1" noTextEdit="1"/>
              </p:cNvSpPr>
              <p:nvPr/>
            </p:nvSpPr>
            <p:spPr>
              <a:xfrm>
                <a:off x="2486527" y="3159993"/>
                <a:ext cx="11381873" cy="523220"/>
              </a:xfrm>
              <a:prstGeom prst="rect">
                <a:avLst/>
              </a:prstGeom>
              <a:blipFill>
                <a:blip r:embed="rId2"/>
                <a:stretch>
                  <a:fillRect t="-8140" b="-34884"/>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4198467891"/>
                  </p:ext>
                </p:extLst>
              </p:nvPr>
            </p:nvGraphicFramePr>
            <p:xfrm>
              <a:off x="2820459" y="4321295"/>
              <a:ext cx="9600142" cy="2010601"/>
            </p:xfrm>
            <a:graphic>
              <a:graphicData uri="http://schemas.openxmlformats.org/drawingml/2006/table">
                <a:tbl>
                  <a:tblPr rtl="1" firstRow="1" bandRow="1">
                    <a:tableStyleId>{ED083AE6-46FA-4A59-8FB0-9F97EB10719F}</a:tableStyleId>
                  </a:tblPr>
                  <a:tblGrid>
                    <a:gridCol w="4800071">
                      <a:extLst>
                        <a:ext uri="{9D8B030D-6E8A-4147-A177-3AD203B41FA5}">
                          <a16:colId xmlns:a16="http://schemas.microsoft.com/office/drawing/2014/main" val="177653723"/>
                        </a:ext>
                      </a:extLst>
                    </a:gridCol>
                    <a:gridCol w="4800071">
                      <a:extLst>
                        <a:ext uri="{9D8B030D-6E8A-4147-A177-3AD203B41FA5}">
                          <a16:colId xmlns:a16="http://schemas.microsoft.com/office/drawing/2014/main" val="4097044609"/>
                        </a:ext>
                      </a:extLst>
                    </a:gridCol>
                  </a:tblGrid>
                  <a:tr h="370840">
                    <a:tc>
                      <a:txBody>
                        <a:bodyPr/>
                        <a:lstStyle/>
                        <a:p>
                          <a:pPr algn="ctr" rtl="1"/>
                          <a:r>
                            <a:rPr lang="fa-IR" smtClean="0"/>
                            <a:t>نسبت </a:t>
                          </a:r>
                          <a14:m>
                            <m:oMath xmlns:m="http://schemas.openxmlformats.org/officeDocument/2006/math">
                              <m:f>
                                <m:fPr>
                                  <m:type m:val="skw"/>
                                  <m:ctrlPr>
                                    <a:rPr lang="fa-IR" i="1" smtClean="0">
                                      <a:latin typeface="Cambria Math" panose="02040503050406030204" pitchFamily="18" charset="0"/>
                                    </a:rPr>
                                  </m:ctrlPr>
                                </m:fPr>
                                <m:num>
                                  <m:sSub>
                                    <m:sSubPr>
                                      <m:ctrlPr>
                                        <a:rPr lang="fa-IR" i="1" smtClean="0">
                                          <a:latin typeface="Cambria Math" panose="02040503050406030204" pitchFamily="18" charset="0"/>
                                        </a:rPr>
                                      </m:ctrlPr>
                                    </m:sSubPr>
                                    <m:e>
                                      <m:r>
                                        <a:rPr lang="en-US" b="1" i="1" smtClean="0">
                                          <a:latin typeface="Cambria Math" panose="02040503050406030204" pitchFamily="18" charset="0"/>
                                        </a:rPr>
                                        <m:t>𝒓</m:t>
                                      </m:r>
                                    </m:e>
                                    <m:sub>
                                      <m:r>
                                        <a:rPr lang="en-US" b="1" i="1" smtClean="0">
                                          <a:latin typeface="Cambria Math" panose="02040503050406030204" pitchFamily="18" charset="0"/>
                                        </a:rPr>
                                        <m:t>𝒎</m:t>
                                      </m:r>
                                    </m:sub>
                                  </m:sSub>
                                </m:num>
                                <m:den>
                                  <m:sSub>
                                    <m:sSubPr>
                                      <m:ctrlPr>
                                        <a:rPr lang="fa-IR" i="1" smtClean="0">
                                          <a:latin typeface="Cambria Math" panose="02040503050406030204" pitchFamily="18" charset="0"/>
                                        </a:rPr>
                                      </m:ctrlPr>
                                    </m:sSubPr>
                                    <m:e>
                                      <m:r>
                                        <a:rPr lang="en-US" b="1" i="1" smtClean="0">
                                          <a:latin typeface="Cambria Math" panose="02040503050406030204" pitchFamily="18" charset="0"/>
                                        </a:rPr>
                                        <m:t>𝑽</m:t>
                                      </m:r>
                                    </m:e>
                                    <m:sub>
                                      <m:r>
                                        <a:rPr lang="en-US" b="1" i="1" smtClean="0">
                                          <a:latin typeface="Cambria Math" panose="02040503050406030204" pitchFamily="18" charset="0"/>
                                        </a:rPr>
                                        <m:t>𝒔</m:t>
                                      </m:r>
                                    </m:sub>
                                  </m:sSub>
                                  <m:r>
                                    <a:rPr lang="fa-IR" b="1" i="1" smtClean="0">
                                      <a:latin typeface="Cambria Math" panose="02040503050406030204" pitchFamily="18" charset="0"/>
                                    </a:rPr>
                                    <m:t>∗</m:t>
                                  </m:r>
                                  <m:r>
                                    <a:rPr lang="en-US" b="1" i="1" smtClean="0">
                                      <a:latin typeface="Cambria Math" panose="02040503050406030204" pitchFamily="18" charset="0"/>
                                    </a:rPr>
                                    <m:t>𝑻</m:t>
                                  </m:r>
                                </m:den>
                              </m:f>
                            </m:oMath>
                          </a14:m>
                          <a:endParaRPr lang="fa-IR"/>
                        </a:p>
                      </a:txBody>
                      <a:tcPr/>
                    </a:tc>
                    <a:tc>
                      <a:txBody>
                        <a:bodyPr/>
                        <a:lstStyle/>
                        <a:p>
                          <a:pPr algn="ctr" rtl="1"/>
                          <a:r>
                            <a:rPr lang="fa-IR" smtClean="0"/>
                            <a:t>نسبت</a:t>
                          </a:r>
                          <a:r>
                            <a:rPr lang="fa-IR" baseline="0" smtClean="0"/>
                            <a:t> </a:t>
                          </a:r>
                          <a14:m>
                            <m:oMath xmlns:m="http://schemas.openxmlformats.org/officeDocument/2006/math">
                              <m:sSub>
                                <m:sSubPr>
                                  <m:ctrlPr>
                                    <a:rPr lang="fa-IR"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𝛼</m:t>
                                  </m:r>
                                </m:e>
                                <m:sub>
                                  <m:r>
                                    <a:rPr lang="en-US" sz="2000" i="1" smtClean="0">
                                      <a:latin typeface="Cambria Math" panose="02040503050406030204" pitchFamily="18" charset="0"/>
                                      <a:ea typeface="Cambria Math" panose="02040503050406030204" pitchFamily="18" charset="0"/>
                                    </a:rPr>
                                    <m:t>𝜃</m:t>
                                  </m:r>
                                </m:sub>
                              </m:sSub>
                            </m:oMath>
                          </a14:m>
                          <a:endParaRPr lang="fa-IR"/>
                        </a:p>
                      </a:txBody>
                      <a:tcPr/>
                    </a:tc>
                    <a:extLst>
                      <a:ext uri="{0D108BD9-81ED-4DB2-BD59-A6C34878D82A}">
                        <a16:rowId xmlns:a16="http://schemas.microsoft.com/office/drawing/2014/main" val="613660163"/>
                      </a:ext>
                    </a:extLst>
                  </a:tr>
                  <a:tr h="370840">
                    <a:tc>
                      <a:txBody>
                        <a:bodyPr/>
                        <a:lstStyle/>
                        <a:p>
                          <a:pPr algn="ctr" rtl="1"/>
                          <a:r>
                            <a:rPr lang="fa-IR" smtClean="0">
                              <a:ea typeface="Cambria Math" panose="02040503050406030204" pitchFamily="18" charset="0"/>
                            </a:rPr>
                            <a:t> </a:t>
                          </a:r>
                          <a14:m>
                            <m:oMath xmlns:m="http://schemas.openxmlformats.org/officeDocument/2006/math">
                              <m:r>
                                <a:rPr lang="fa-IR" i="1" smtClean="0">
                                  <a:latin typeface="Cambria Math" panose="02040503050406030204" pitchFamily="18" charset="0"/>
                                  <a:ea typeface="Cambria Math" panose="02040503050406030204" pitchFamily="18" charset="0"/>
                                </a:rPr>
                                <m:t>&lt;</m:t>
                              </m:r>
                              <m:r>
                                <a:rPr lang="fa-IR" b="0" i="1" smtClean="0">
                                  <a:latin typeface="Cambria Math" panose="02040503050406030204" pitchFamily="18" charset="0"/>
                                  <a:ea typeface="Cambria Math" panose="02040503050406030204" pitchFamily="18" charset="0"/>
                                </a:rPr>
                                <m:t>0</m:t>
                              </m:r>
                              <m:r>
                                <a:rPr lang="fa-IR" b="0" i="1" smtClean="0">
                                  <a:latin typeface="Cambria Math" panose="02040503050406030204" pitchFamily="18" charset="0"/>
                                  <a:ea typeface="Cambria Math" panose="02040503050406030204" pitchFamily="18" charset="0"/>
                                </a:rPr>
                                <m:t>.</m:t>
                              </m:r>
                              <m:r>
                                <a:rPr lang="fa-IR" b="0" i="1" smtClean="0">
                                  <a:latin typeface="Cambria Math" panose="02040503050406030204" pitchFamily="18" charset="0"/>
                                  <a:ea typeface="Cambria Math" panose="02040503050406030204" pitchFamily="18" charset="0"/>
                                </a:rPr>
                                <m:t>05</m:t>
                              </m:r>
                            </m:oMath>
                          </a14:m>
                          <a:endParaRPr lang="fa-IR"/>
                        </a:p>
                      </a:txBody>
                      <a:tcPr/>
                    </a:tc>
                    <a:tc>
                      <a:txBody>
                        <a:bodyPr/>
                        <a:lstStyle/>
                        <a:p>
                          <a:pPr algn="ctr" rtl="1"/>
                          <a:r>
                            <a:rPr lang="en-US" smtClean="0"/>
                            <a:t>1.0</a:t>
                          </a:r>
                          <a:endParaRPr lang="fa-IR"/>
                        </a:p>
                      </a:txBody>
                      <a:tcPr/>
                    </a:tc>
                    <a:extLst>
                      <a:ext uri="{0D108BD9-81ED-4DB2-BD59-A6C34878D82A}">
                        <a16:rowId xmlns:a16="http://schemas.microsoft.com/office/drawing/2014/main" val="2596819405"/>
                      </a:ext>
                    </a:extLst>
                  </a:tr>
                  <a:tr h="370840">
                    <a:tc>
                      <a:txBody>
                        <a:bodyPr/>
                        <a:lstStyle/>
                        <a:p>
                          <a:pPr algn="ctr" rtl="1"/>
                          <a:r>
                            <a:rPr lang="en-US" smtClean="0"/>
                            <a:t>0.15</a:t>
                          </a:r>
                        </a:p>
                      </a:txBody>
                      <a:tcPr/>
                    </a:tc>
                    <a:tc>
                      <a:txBody>
                        <a:bodyPr/>
                        <a:lstStyle/>
                        <a:p>
                          <a:pPr algn="ctr" rtl="1"/>
                          <a:r>
                            <a:rPr lang="en-US" smtClean="0"/>
                            <a:t>0.85</a:t>
                          </a:r>
                          <a:endParaRPr lang="fa-IR"/>
                        </a:p>
                      </a:txBody>
                      <a:tcPr/>
                    </a:tc>
                    <a:extLst>
                      <a:ext uri="{0D108BD9-81ED-4DB2-BD59-A6C34878D82A}">
                        <a16:rowId xmlns:a16="http://schemas.microsoft.com/office/drawing/2014/main" val="2257810429"/>
                      </a:ext>
                    </a:extLst>
                  </a:tr>
                  <a:tr h="370840">
                    <a:tc>
                      <a:txBody>
                        <a:bodyPr/>
                        <a:lstStyle/>
                        <a:p>
                          <a:pPr algn="ctr" rtl="1"/>
                          <a:r>
                            <a:rPr lang="en-US" smtClean="0"/>
                            <a:t>0.35</a:t>
                          </a:r>
                          <a:endParaRPr lang="fa-IR"/>
                        </a:p>
                      </a:txBody>
                      <a:tcPr/>
                    </a:tc>
                    <a:tc>
                      <a:txBody>
                        <a:bodyPr/>
                        <a:lstStyle/>
                        <a:p>
                          <a:pPr algn="ctr" rtl="1"/>
                          <a:r>
                            <a:rPr lang="en-US" smtClean="0"/>
                            <a:t>0.7</a:t>
                          </a:r>
                          <a:endParaRPr lang="fa-IR"/>
                        </a:p>
                      </a:txBody>
                      <a:tcPr/>
                    </a:tc>
                    <a:extLst>
                      <a:ext uri="{0D108BD9-81ED-4DB2-BD59-A6C34878D82A}">
                        <a16:rowId xmlns:a16="http://schemas.microsoft.com/office/drawing/2014/main" val="3185486906"/>
                      </a:ext>
                    </a:extLst>
                  </a:tr>
                  <a:tr h="370840">
                    <a:tc>
                      <a:txBody>
                        <a:bodyPr/>
                        <a:lstStyle/>
                        <a:p>
                          <a:pPr algn="ctr" rtl="1"/>
                          <a:r>
                            <a:rPr lang="en-US" smtClean="0"/>
                            <a:t>0.5</a:t>
                          </a:r>
                          <a:endParaRPr lang="fa-IR"/>
                        </a:p>
                      </a:txBody>
                      <a:tcPr/>
                    </a:tc>
                    <a:tc>
                      <a:txBody>
                        <a:bodyPr/>
                        <a:lstStyle/>
                        <a:p>
                          <a:pPr algn="ctr" rtl="1"/>
                          <a:r>
                            <a:rPr lang="en-US" smtClean="0"/>
                            <a:t>0.6</a:t>
                          </a:r>
                          <a:endParaRPr lang="fa-IR"/>
                        </a:p>
                      </a:txBody>
                      <a:tcPr/>
                    </a:tc>
                    <a:extLst>
                      <a:ext uri="{0D108BD9-81ED-4DB2-BD59-A6C34878D82A}">
                        <a16:rowId xmlns:a16="http://schemas.microsoft.com/office/drawing/2014/main" val="4070263672"/>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4198467891"/>
                  </p:ext>
                </p:extLst>
              </p:nvPr>
            </p:nvGraphicFramePr>
            <p:xfrm>
              <a:off x="2820459" y="4321295"/>
              <a:ext cx="9600142" cy="2010601"/>
            </p:xfrm>
            <a:graphic>
              <a:graphicData uri="http://schemas.openxmlformats.org/drawingml/2006/table">
                <a:tbl>
                  <a:tblPr rtl="1" firstRow="1" bandRow="1">
                    <a:tableStyleId>{ED083AE6-46FA-4A59-8FB0-9F97EB10719F}</a:tableStyleId>
                  </a:tblPr>
                  <a:tblGrid>
                    <a:gridCol w="4800071">
                      <a:extLst>
                        <a:ext uri="{9D8B030D-6E8A-4147-A177-3AD203B41FA5}">
                          <a16:colId xmlns:a16="http://schemas.microsoft.com/office/drawing/2014/main" val="177653723"/>
                        </a:ext>
                      </a:extLst>
                    </a:gridCol>
                    <a:gridCol w="4800071">
                      <a:extLst>
                        <a:ext uri="{9D8B030D-6E8A-4147-A177-3AD203B41FA5}">
                          <a16:colId xmlns:a16="http://schemas.microsoft.com/office/drawing/2014/main" val="4097044609"/>
                        </a:ext>
                      </a:extLst>
                    </a:gridCol>
                  </a:tblGrid>
                  <a:tr h="435293">
                    <a:tc>
                      <a:txBody>
                        <a:bodyPr/>
                        <a:lstStyle/>
                        <a:p>
                          <a:endParaRPr lang="fa-IR"/>
                        </a:p>
                      </a:txBody>
                      <a:tcPr>
                        <a:blipFill>
                          <a:blip r:embed="rId3"/>
                          <a:stretch>
                            <a:fillRect l="-127" t="-137500" r="-100381" b="-376389"/>
                          </a:stretch>
                        </a:blipFill>
                      </a:tcPr>
                    </a:tc>
                    <a:tc>
                      <a:txBody>
                        <a:bodyPr/>
                        <a:lstStyle/>
                        <a:p>
                          <a:endParaRPr lang="fa-IR"/>
                        </a:p>
                      </a:txBody>
                      <a:tcPr>
                        <a:blipFill>
                          <a:blip r:embed="rId3"/>
                          <a:stretch>
                            <a:fillRect l="-100127" t="-137500" r="-381" b="-376389"/>
                          </a:stretch>
                        </a:blipFill>
                      </a:tcPr>
                    </a:tc>
                    <a:extLst>
                      <a:ext uri="{0D108BD9-81ED-4DB2-BD59-A6C34878D82A}">
                        <a16:rowId xmlns:a16="http://schemas.microsoft.com/office/drawing/2014/main" val="613660163"/>
                      </a:ext>
                    </a:extLst>
                  </a:tr>
                  <a:tr h="393827">
                    <a:tc>
                      <a:txBody>
                        <a:bodyPr/>
                        <a:lstStyle/>
                        <a:p>
                          <a:endParaRPr lang="fa-IR"/>
                        </a:p>
                      </a:txBody>
                      <a:tcPr>
                        <a:blipFill>
                          <a:blip r:embed="rId3"/>
                          <a:stretch>
                            <a:fillRect l="-127" t="-267188" r="-100381" b="-323438"/>
                          </a:stretch>
                        </a:blipFill>
                      </a:tcPr>
                    </a:tc>
                    <a:tc>
                      <a:txBody>
                        <a:bodyPr/>
                        <a:lstStyle/>
                        <a:p>
                          <a:pPr algn="ctr" rtl="1"/>
                          <a:r>
                            <a:rPr lang="en-US" smtClean="0"/>
                            <a:t>1.0</a:t>
                          </a:r>
                          <a:endParaRPr lang="fa-IR"/>
                        </a:p>
                      </a:txBody>
                      <a:tcPr/>
                    </a:tc>
                    <a:extLst>
                      <a:ext uri="{0D108BD9-81ED-4DB2-BD59-A6C34878D82A}">
                        <a16:rowId xmlns:a16="http://schemas.microsoft.com/office/drawing/2014/main" val="2596819405"/>
                      </a:ext>
                    </a:extLst>
                  </a:tr>
                  <a:tr h="393827">
                    <a:tc>
                      <a:txBody>
                        <a:bodyPr/>
                        <a:lstStyle/>
                        <a:p>
                          <a:pPr algn="ctr" rtl="1"/>
                          <a:r>
                            <a:rPr lang="en-US" smtClean="0"/>
                            <a:t>0.15</a:t>
                          </a:r>
                        </a:p>
                      </a:txBody>
                      <a:tcPr/>
                    </a:tc>
                    <a:tc>
                      <a:txBody>
                        <a:bodyPr/>
                        <a:lstStyle/>
                        <a:p>
                          <a:pPr algn="ctr" rtl="1"/>
                          <a:r>
                            <a:rPr lang="en-US" smtClean="0"/>
                            <a:t>0.85</a:t>
                          </a:r>
                          <a:endParaRPr lang="fa-IR"/>
                        </a:p>
                      </a:txBody>
                      <a:tcPr/>
                    </a:tc>
                    <a:extLst>
                      <a:ext uri="{0D108BD9-81ED-4DB2-BD59-A6C34878D82A}">
                        <a16:rowId xmlns:a16="http://schemas.microsoft.com/office/drawing/2014/main" val="2257810429"/>
                      </a:ext>
                    </a:extLst>
                  </a:tr>
                  <a:tr h="393827">
                    <a:tc>
                      <a:txBody>
                        <a:bodyPr/>
                        <a:lstStyle/>
                        <a:p>
                          <a:pPr algn="ctr" rtl="1"/>
                          <a:r>
                            <a:rPr lang="en-US" smtClean="0"/>
                            <a:t>0.35</a:t>
                          </a:r>
                          <a:endParaRPr lang="fa-IR"/>
                        </a:p>
                      </a:txBody>
                      <a:tcPr/>
                    </a:tc>
                    <a:tc>
                      <a:txBody>
                        <a:bodyPr/>
                        <a:lstStyle/>
                        <a:p>
                          <a:pPr algn="ctr" rtl="1"/>
                          <a:r>
                            <a:rPr lang="en-US" smtClean="0"/>
                            <a:t>0.7</a:t>
                          </a:r>
                          <a:endParaRPr lang="fa-IR"/>
                        </a:p>
                      </a:txBody>
                      <a:tcPr/>
                    </a:tc>
                    <a:extLst>
                      <a:ext uri="{0D108BD9-81ED-4DB2-BD59-A6C34878D82A}">
                        <a16:rowId xmlns:a16="http://schemas.microsoft.com/office/drawing/2014/main" val="3185486906"/>
                      </a:ext>
                    </a:extLst>
                  </a:tr>
                  <a:tr h="393827">
                    <a:tc>
                      <a:txBody>
                        <a:bodyPr/>
                        <a:lstStyle/>
                        <a:p>
                          <a:pPr algn="ctr" rtl="1"/>
                          <a:r>
                            <a:rPr lang="en-US" smtClean="0"/>
                            <a:t>0.5</a:t>
                          </a:r>
                          <a:endParaRPr lang="fa-IR"/>
                        </a:p>
                      </a:txBody>
                      <a:tcPr/>
                    </a:tc>
                    <a:tc>
                      <a:txBody>
                        <a:bodyPr/>
                        <a:lstStyle/>
                        <a:p>
                          <a:pPr algn="ctr" rtl="1"/>
                          <a:r>
                            <a:rPr lang="en-US" smtClean="0"/>
                            <a:t>0.6</a:t>
                          </a:r>
                          <a:endParaRPr lang="fa-IR"/>
                        </a:p>
                      </a:txBody>
                      <a:tcPr/>
                    </a:tc>
                    <a:extLst>
                      <a:ext uri="{0D108BD9-81ED-4DB2-BD59-A6C34878D82A}">
                        <a16:rowId xmlns:a16="http://schemas.microsoft.com/office/drawing/2014/main" val="4070263672"/>
                      </a:ext>
                    </a:extLst>
                  </a:tr>
                </a:tbl>
              </a:graphicData>
            </a:graphic>
          </p:graphicFrame>
        </mc:Fallback>
      </mc:AlternateContent>
      <mc:AlternateContent xmlns:mc="http://schemas.openxmlformats.org/markup-compatibility/2006" xmlns:a14="http://schemas.microsoft.com/office/drawing/2010/main">
        <mc:Choice Requires="a14">
          <p:sp>
            <p:nvSpPr>
              <p:cNvPr id="17" name="Rectangle 16"/>
              <p:cNvSpPr/>
              <p:nvPr/>
            </p:nvSpPr>
            <p:spPr>
              <a:xfrm>
                <a:off x="1308613" y="1472896"/>
                <a:ext cx="7427172" cy="13653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a-IR" sz="280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𝑒</m:t>
                          </m:r>
                        </m:sub>
                      </m:sSub>
                      <m:r>
                        <a:rPr lang="fa-IR" sz="2800" b="0" i="1" smtClean="0">
                          <a:latin typeface="Cambria Math" panose="02040503050406030204" pitchFamily="18" charset="0"/>
                        </a:rPr>
                        <m:t>=</m:t>
                      </m:r>
                      <m:r>
                        <a:rPr lang="en-US" sz="2800" b="0" i="1" smtClean="0">
                          <a:latin typeface="Cambria Math" panose="02040503050406030204" pitchFamily="18" charset="0"/>
                        </a:rPr>
                        <m:t>𝑇</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1</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25</m:t>
                              </m:r>
                              <m:r>
                                <a:rPr lang="en-US" sz="2800" b="0" i="1" smtClean="0">
                                  <a:latin typeface="Cambria Math" panose="02040503050406030204" pitchFamily="18" charset="0"/>
                                  <a:ea typeface="Cambria Math" panose="02040503050406030204" pitchFamily="18" charset="0"/>
                                </a:rPr>
                                <m:t>𝛼</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𝑟</m:t>
                                  </m:r>
                                </m:e>
                                <m:sub>
                                  <m:r>
                                    <a:rPr lang="en-US" sz="2800" b="0" i="1" smtClean="0">
                                      <a:latin typeface="Cambria Math" panose="02040503050406030204" pitchFamily="18" charset="0"/>
                                      <a:ea typeface="Cambria Math" panose="02040503050406030204" pitchFamily="18" charset="0"/>
                                    </a:rPr>
                                    <m:t>𝑎</m:t>
                                  </m:r>
                                </m:sub>
                              </m:sSub>
                              <m:acc>
                                <m:accPr>
                                  <m:chr m:val="̅"/>
                                  <m:ctrlPr>
                                    <a:rPr lang="en-US" sz="2800" b="0" i="1" smtClean="0">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h</m:t>
                                  </m:r>
                                </m:e>
                              </m:acc>
                            </m:num>
                            <m:den>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𝑉</m:t>
                                  </m:r>
                                </m:e>
                                <m:sub>
                                  <m:r>
                                    <a:rPr lang="en-US" sz="2800" b="0" i="1" smtClean="0">
                                      <a:latin typeface="Cambria Math" panose="02040503050406030204" pitchFamily="18" charset="0"/>
                                    </a:rPr>
                                    <m:t>𝑠</m:t>
                                  </m:r>
                                </m:sub>
                                <m:sup>
                                  <m:r>
                                    <a:rPr lang="en-US" sz="2800" b="0" i="1" smtClean="0">
                                      <a:latin typeface="Cambria Math" panose="02040503050406030204" pitchFamily="18" charset="0"/>
                                    </a:rPr>
                                    <m:t>2</m:t>
                                  </m:r>
                                </m:sup>
                              </m:sSub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𝑇</m:t>
                                  </m:r>
                                </m:e>
                                <m:sup>
                                  <m:r>
                                    <a:rPr lang="en-US" sz="2800" b="0" i="1" smtClean="0">
                                      <a:latin typeface="Cambria Math" panose="02040503050406030204" pitchFamily="18" charset="0"/>
                                    </a:rPr>
                                    <m:t>2</m:t>
                                  </m:r>
                                </m:sup>
                              </m:sSup>
                            </m:den>
                          </m:f>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1</m:t>
                                      </m:r>
                                      <m:r>
                                        <a:rPr lang="en-US" sz="2800" b="0" i="1" smtClean="0">
                                          <a:latin typeface="Cambria Math" panose="02040503050406030204" pitchFamily="18" charset="0"/>
                                        </a:rPr>
                                        <m:t>.</m:t>
                                      </m:r>
                                      <m:r>
                                        <a:rPr lang="en-US" sz="2800" b="0" i="1" smtClean="0">
                                          <a:latin typeface="Cambria Math" panose="02040503050406030204" pitchFamily="18" charset="0"/>
                                        </a:rPr>
                                        <m:t>2</m:t>
                                      </m:r>
                                      <m:r>
                                        <a:rPr lang="en-US" sz="2800" b="0" i="1" smtClean="0">
                                          <a:latin typeface="Cambria Math" panose="02040503050406030204" pitchFamily="18" charset="0"/>
                                        </a:rPr>
                                        <m:t>𝑟</m:t>
                                      </m:r>
                                    </m:e>
                                    <m:sub>
                                      <m:r>
                                        <a:rPr lang="en-US" sz="2800" b="0" i="1" smtClean="0">
                                          <a:latin typeface="Cambria Math" panose="02040503050406030204" pitchFamily="18" charset="0"/>
                                        </a:rPr>
                                        <m:t>𝑎</m:t>
                                      </m:r>
                                    </m:sub>
                                  </m:sSub>
                                  <m:sSup>
                                    <m:sSupPr>
                                      <m:ctrlPr>
                                        <a:rPr lang="en-US" sz="2800" b="0" i="1" smtClean="0">
                                          <a:latin typeface="Cambria Math" panose="02040503050406030204" pitchFamily="18" charset="0"/>
                                        </a:rPr>
                                      </m:ctrlPr>
                                    </m:s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h</m:t>
                                          </m:r>
                                        </m:e>
                                      </m:acc>
                                    </m:e>
                                    <m:sup>
                                      <m:r>
                                        <a:rPr lang="en-US" sz="2800" b="0" i="1" smtClean="0">
                                          <a:latin typeface="Cambria Math" panose="02040503050406030204" pitchFamily="18" charset="0"/>
                                        </a:rPr>
                                        <m:t>2</m:t>
                                      </m:r>
                                    </m:sup>
                                  </m:sSup>
                                </m:num>
                                <m:den>
                                  <m:sSub>
                                    <m:sSubPr>
                                      <m:ctrlPr>
                                        <a:rPr lang="en-US" sz="2800" i="1">
                                          <a:latin typeface="Cambria Math" panose="02040503050406030204" pitchFamily="18" charset="0"/>
                                        </a:rPr>
                                      </m:ctrlPr>
                                    </m:sSubPr>
                                    <m:e>
                                      <m:r>
                                        <a:rPr lang="en-US" sz="2800" b="0" i="1" smtClean="0">
                                          <a:latin typeface="Cambria Math" panose="02040503050406030204" pitchFamily="18" charset="0"/>
                                        </a:rPr>
                                        <m:t> </m:t>
                                      </m:r>
                                      <m:r>
                                        <a:rPr lang="en-US" sz="2800" i="1" smtClean="0">
                                          <a:latin typeface="Cambria Math" panose="02040503050406030204" pitchFamily="18" charset="0"/>
                                          <a:ea typeface="Cambria Math" panose="02040503050406030204" pitchFamily="18" charset="0"/>
                                        </a:rPr>
                                        <m:t>𝛼</m:t>
                                      </m:r>
                                    </m:e>
                                    <m:sub>
                                      <m:r>
                                        <a:rPr lang="en-US" sz="2800" i="1" smtClean="0">
                                          <a:latin typeface="Cambria Math" panose="02040503050406030204" pitchFamily="18" charset="0"/>
                                          <a:ea typeface="Cambria Math" panose="02040503050406030204" pitchFamily="18" charset="0"/>
                                        </a:rPr>
                                        <m:t>𝜃</m:t>
                                      </m:r>
                                    </m:sub>
                                  </m:sSub>
                                  <m:sSubSup>
                                    <m:sSubSupPr>
                                      <m:ctrlPr>
                                        <a:rPr lang="en-US" sz="2800" i="1" smtClean="0">
                                          <a:latin typeface="Cambria Math" panose="02040503050406030204" pitchFamily="18" charset="0"/>
                                        </a:rPr>
                                      </m:ctrlPr>
                                    </m:sSubSupPr>
                                    <m:e>
                                      <m:r>
                                        <a:rPr lang="en-US" sz="2800" b="0" i="1" smtClean="0">
                                          <a:latin typeface="Cambria Math" panose="02040503050406030204" pitchFamily="18" charset="0"/>
                                        </a:rPr>
                                        <m:t>𝑟</m:t>
                                      </m:r>
                                    </m:e>
                                    <m:sub>
                                      <m:r>
                                        <a:rPr lang="en-US" sz="2800" b="0" i="1" smtClean="0">
                                          <a:latin typeface="Cambria Math" panose="02040503050406030204" pitchFamily="18" charset="0"/>
                                        </a:rPr>
                                        <m:t>𝑚</m:t>
                                      </m:r>
                                    </m:sub>
                                    <m:sup>
                                      <m:r>
                                        <a:rPr lang="en-US" sz="2800" b="0" i="1" smtClean="0">
                                          <a:latin typeface="Cambria Math" panose="02040503050406030204" pitchFamily="18" charset="0"/>
                                        </a:rPr>
                                        <m:t>3</m:t>
                                      </m:r>
                                    </m:sup>
                                  </m:sSubSup>
                                </m:den>
                              </m:f>
                            </m:e>
                          </m:d>
                        </m:e>
                      </m:rad>
                      <m:r>
                        <a:rPr lang="en-US" sz="2800" b="0" i="1" smtClean="0">
                          <a:latin typeface="Cambria Math" panose="02040503050406030204" pitchFamily="18" charset="0"/>
                        </a:rPr>
                        <m:t>              (</m:t>
                      </m:r>
                      <m:r>
                        <a:rPr lang="en-US" sz="2800" b="0" i="1" smtClean="0">
                          <a:latin typeface="Cambria Math" panose="02040503050406030204" pitchFamily="18" charset="0"/>
                        </a:rPr>
                        <m:t>4</m:t>
                      </m:r>
                      <m:r>
                        <a:rPr lang="en-US" sz="2800" b="0" i="1" smtClean="0">
                          <a:latin typeface="Cambria Math" panose="02040503050406030204" pitchFamily="18" charset="0"/>
                        </a:rPr>
                        <m:t>)</m:t>
                      </m:r>
                    </m:oMath>
                  </m:oMathPara>
                </a14:m>
                <a:endParaRPr lang="fa-IR" sz="2800"/>
              </a:p>
            </p:txBody>
          </p:sp>
        </mc:Choice>
        <mc:Fallback xmlns="">
          <p:sp>
            <p:nvSpPr>
              <p:cNvPr id="17" name="Rectangle 16"/>
              <p:cNvSpPr>
                <a:spLocks noRot="1" noChangeAspect="1" noMove="1" noResize="1" noEditPoints="1" noAdjustHandles="1" noChangeArrowheads="1" noChangeShapeType="1" noTextEdit="1"/>
              </p:cNvSpPr>
              <p:nvPr/>
            </p:nvSpPr>
            <p:spPr>
              <a:xfrm>
                <a:off x="1308613" y="1472896"/>
                <a:ext cx="7427172" cy="1365374"/>
              </a:xfrm>
              <a:prstGeom prst="rect">
                <a:avLst/>
              </a:prstGeom>
              <a:blipFill>
                <a:blip r:embed="rId4"/>
                <a:stretch>
                  <a:fillRect/>
                </a:stretch>
              </a:blipFill>
            </p:spPr>
            <p:txBody>
              <a:bodyPr/>
              <a:lstStyle/>
              <a:p>
                <a:r>
                  <a:rPr lang="fa-IR">
                    <a:noFill/>
                  </a:rPr>
                  <a:t> </a:t>
                </a:r>
              </a:p>
            </p:txBody>
          </p:sp>
        </mc:Fallback>
      </mc:AlternateContent>
      <p:sp>
        <p:nvSpPr>
          <p:cNvPr id="10" name="TextBox 9"/>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4" name="Slide Number Placeholder 3"/>
          <p:cNvSpPr>
            <a:spLocks noGrp="1"/>
          </p:cNvSpPr>
          <p:nvPr>
            <p:ph type="sldNum" sz="quarter" idx="12"/>
          </p:nvPr>
        </p:nvSpPr>
        <p:spPr/>
        <p:txBody>
          <a:bodyPr/>
          <a:lstStyle/>
          <a:p>
            <a:fld id="{09D84461-DD0A-440A-AEC5-A4A968A8725A}" type="slidenum">
              <a:rPr lang="en-US" smtClean="0"/>
              <a:t>53</a:t>
            </a:fld>
            <a:endParaRPr lang="en-US" dirty="0"/>
          </a:p>
        </p:txBody>
      </p:sp>
    </p:spTree>
    <p:extLst>
      <p:ext uri="{BB962C8B-B14F-4D97-AF65-F5344CB8AC3E}">
        <p14:creationId xmlns:p14="http://schemas.microsoft.com/office/powerpoint/2010/main" val="36030453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500"/>
                                        <p:tgtEl>
                                          <p:spTgt spid="14"/>
                                        </p:tgtEl>
                                      </p:cBhvr>
                                    </p:animEffect>
                                  </p:childTnLst>
                                </p:cTn>
                              </p:par>
                            </p:childTnLst>
                          </p:cTn>
                        </p:par>
                        <p:par>
                          <p:cTn id="25" fill="hold">
                            <p:stCondLst>
                              <p:cond delay="2000"/>
                            </p:stCondLst>
                            <p:childTnLst>
                              <p:par>
                                <p:cTn id="26" presetID="6" presetClass="entr" presetSubtype="32"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out)">
                                      <p:cBhvr>
                                        <p:cTn id="28"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 grpId="0" animBg="1"/>
      <p:bldP spid="11" grpId="0" animBg="1"/>
      <p:bldP spid="14" grpId="0"/>
      <p:bldP spid="1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D5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tx1">
                    <a:lumMod val="95000"/>
                    <a:lumOff val="5000"/>
                  </a:schemeClr>
                </a:solidFill>
                <a:cs typeface="B Nazanin" panose="00000400000000000000" pitchFamily="2" charset="-78"/>
              </a:rPr>
              <a:t>اندرکنش در آیین نامه 2800	</a:t>
            </a:r>
            <a:endParaRPr lang="en-US" sz="2800" dirty="0">
              <a:solidFill>
                <a:schemeClr val="tx1">
                  <a:lumMod val="95000"/>
                  <a:lumOff val="5000"/>
                </a:schemeClr>
              </a:solidFill>
              <a:cs typeface="B Nazanin" panose="00000400000000000000" pitchFamily="2" charset="-78"/>
            </a:endParaRPr>
          </a:p>
        </p:txBody>
      </p:sp>
      <p:sp>
        <p:nvSpPr>
          <p:cNvPr id="27" name="Cloud Callout 26"/>
          <p:cNvSpPr/>
          <p:nvPr/>
        </p:nvSpPr>
        <p:spPr>
          <a:xfrm rot="20241549">
            <a:off x="1363180" y="330374"/>
            <a:ext cx="1759707" cy="635772"/>
          </a:xfrm>
          <a:prstGeom prst="cloudCallout">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lumMod val="95000"/>
                    <a:lumOff val="5000"/>
                  </a:schemeClr>
                </a:solidFill>
                <a:cs typeface="B Nazanin" panose="00000400000000000000" pitchFamily="2" charset="-78"/>
              </a:rPr>
              <a:t>پیوست پنجم</a:t>
            </a:r>
            <a:endParaRPr lang="fa-IR"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0444465" y="1350348"/>
            <a:ext cx="3423935" cy="628898"/>
          </a:xfrm>
          <a:prstGeom prst="roundRect">
            <a:avLst>
              <a:gd name="adj" fmla="val 25178"/>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2-روش تحلیل استاتیکی معادل</a:t>
            </a:r>
            <a:endParaRPr lang="fa-IR" sz="2400" dirty="0">
              <a:solidFill>
                <a:schemeClr val="tx1">
                  <a:lumMod val="95000"/>
                  <a:lumOff val="5000"/>
                </a:schemeClr>
              </a:solidFill>
              <a:cs typeface="B Nazanin" panose="00000400000000000000" pitchFamily="2" charset="-78"/>
            </a:endParaRPr>
          </a:p>
        </p:txBody>
      </p:sp>
      <p:sp>
        <p:nvSpPr>
          <p:cNvPr id="11" name="Rounded Rectangle 10"/>
          <p:cNvSpPr/>
          <p:nvPr/>
        </p:nvSpPr>
        <p:spPr>
          <a:xfrm>
            <a:off x="10972801" y="2155583"/>
            <a:ext cx="2895600" cy="619362"/>
          </a:xfrm>
          <a:prstGeom prst="roundRect">
            <a:avLst>
              <a:gd name="adj" fmla="val 25178"/>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smtClean="0">
                <a:solidFill>
                  <a:schemeClr val="tx1">
                    <a:lumMod val="95000"/>
                    <a:lumOff val="5000"/>
                  </a:schemeClr>
                </a:solidFill>
                <a:cs typeface="B Nazanin" panose="00000400000000000000" pitchFamily="2" charset="-78"/>
              </a:rPr>
              <a:t>2-3 میرایی موثر</a:t>
            </a:r>
            <a:endParaRPr lang="fa-IR" sz="2400" dirty="0">
              <a:solidFill>
                <a:schemeClr val="tx1">
                  <a:lumMod val="95000"/>
                  <a:lumOff val="5000"/>
                </a:schemeClr>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17" name="Rectangle 16"/>
              <p:cNvSpPr/>
              <p:nvPr/>
            </p:nvSpPr>
            <p:spPr>
              <a:xfrm>
                <a:off x="1308613" y="1472896"/>
                <a:ext cx="7427172" cy="13533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a-IR" sz="280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rPr>
                            <m:t>𝑒</m:t>
                          </m:r>
                        </m:sub>
                      </m:sSub>
                      <m:r>
                        <a:rPr lang="fa-IR" sz="2800" b="0" i="1" smtClean="0">
                          <a:latin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ea typeface="Cambria Math" panose="02040503050406030204" pitchFamily="18" charset="0"/>
                            </a:rPr>
                            <m:t>𝑜</m:t>
                          </m:r>
                        </m:sub>
                      </m:sSub>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0</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05</m:t>
                          </m:r>
                        </m:num>
                        <m:den>
                          <m:sSup>
                            <m:sSupPr>
                              <m:ctrlPr>
                                <a:rPr lang="en-US" sz="2800" b="0" i="1" smtClean="0">
                                  <a:latin typeface="Cambria Math" panose="02040503050406030204" pitchFamily="18" charset="0"/>
                                  <a:ea typeface="Cambria Math" panose="02040503050406030204" pitchFamily="18" charset="0"/>
                                </a:rPr>
                              </m:ctrlPr>
                            </m:sSupPr>
                            <m:e>
                              <m:d>
                                <m:dPr>
                                  <m:ctrlPr>
                                    <a:rPr lang="en-US" sz="2800" b="0" i="1" smtClean="0">
                                      <a:latin typeface="Cambria Math" panose="02040503050406030204" pitchFamily="18" charset="0"/>
                                      <a:ea typeface="Cambria Math" panose="02040503050406030204" pitchFamily="18" charset="0"/>
                                    </a:rPr>
                                  </m:ctrlPr>
                                </m:dPr>
                                <m:e>
                                  <m:f>
                                    <m:fPr>
                                      <m:ctrlPr>
                                        <a:rPr lang="en-US" sz="2800" b="0" i="1" smtClean="0">
                                          <a:latin typeface="Cambria Math" panose="02040503050406030204" pitchFamily="18" charset="0"/>
                                          <a:ea typeface="Cambria Math" panose="02040503050406030204" pitchFamily="18" charset="0"/>
                                        </a:rPr>
                                      </m:ctrlPr>
                                    </m:fPr>
                                    <m:num>
                                      <m:sSub>
                                        <m:sSubPr>
                                          <m:ctrlPr>
                                            <a:rPr lang="fa-IR" sz="2800" i="1">
                                              <a:latin typeface="Cambria Math" panose="02040503050406030204" pitchFamily="18" charset="0"/>
                                            </a:rPr>
                                          </m:ctrlPr>
                                        </m:sSubPr>
                                        <m:e>
                                          <m:r>
                                            <a:rPr lang="en-US" sz="2800" i="1">
                                              <a:latin typeface="Cambria Math" panose="02040503050406030204" pitchFamily="18" charset="0"/>
                                            </a:rPr>
                                            <m:t>𝑇</m:t>
                                          </m:r>
                                        </m:e>
                                        <m:sub>
                                          <m:r>
                                            <a:rPr lang="en-US" sz="2800" i="1">
                                              <a:latin typeface="Cambria Math" panose="02040503050406030204" pitchFamily="18" charset="0"/>
                                            </a:rPr>
                                            <m:t>𝑒</m:t>
                                          </m:r>
                                        </m:sub>
                                      </m:sSub>
                                    </m:num>
                                    <m:den>
                                      <m:r>
                                        <a:rPr lang="en-US" sz="2800" b="0" i="1" smtClean="0">
                                          <a:latin typeface="Cambria Math" panose="02040503050406030204" pitchFamily="18" charset="0"/>
                                          <a:ea typeface="Cambria Math" panose="02040503050406030204" pitchFamily="18" charset="0"/>
                                        </a:rPr>
                                        <m:t>𝑇</m:t>
                                      </m:r>
                                    </m:den>
                                  </m:f>
                                </m:e>
                              </m:d>
                            </m:e>
                            <m:sup>
                              <m:r>
                                <a:rPr lang="en-US" sz="2800" b="0" i="1" smtClean="0">
                                  <a:latin typeface="Cambria Math" panose="02040503050406030204" pitchFamily="18" charset="0"/>
                                  <a:ea typeface="Cambria Math" panose="02040503050406030204" pitchFamily="18" charset="0"/>
                                </a:rPr>
                                <m:t>3</m:t>
                              </m:r>
                            </m:sup>
                          </m:sSup>
                        </m:den>
                      </m:f>
                      <m:r>
                        <a:rPr lang="en-US" sz="2800" b="0" i="1" smtClean="0">
                          <a:latin typeface="Cambria Math" panose="02040503050406030204" pitchFamily="18" charset="0"/>
                        </a:rPr>
                        <m:t>              (</m:t>
                      </m:r>
                      <m:r>
                        <a:rPr lang="en-US" sz="2800" b="0" i="1" smtClean="0">
                          <a:latin typeface="Cambria Math" panose="02040503050406030204" pitchFamily="18" charset="0"/>
                        </a:rPr>
                        <m:t>4</m:t>
                      </m:r>
                      <m:r>
                        <a:rPr lang="en-US" sz="2800" b="0" i="1" smtClean="0">
                          <a:latin typeface="Cambria Math" panose="02040503050406030204" pitchFamily="18" charset="0"/>
                        </a:rPr>
                        <m:t>)</m:t>
                      </m:r>
                    </m:oMath>
                  </m:oMathPara>
                </a14:m>
                <a:endParaRPr lang="fa-IR" sz="2800"/>
              </a:p>
            </p:txBody>
          </p:sp>
        </mc:Choice>
        <mc:Fallback xmlns="">
          <p:sp>
            <p:nvSpPr>
              <p:cNvPr id="17" name="Rectangle 16"/>
              <p:cNvSpPr>
                <a:spLocks noRot="1" noChangeAspect="1" noMove="1" noResize="1" noEditPoints="1" noAdjustHandles="1" noChangeArrowheads="1" noChangeShapeType="1" noTextEdit="1"/>
              </p:cNvSpPr>
              <p:nvPr/>
            </p:nvSpPr>
            <p:spPr>
              <a:xfrm>
                <a:off x="1308613" y="1472896"/>
                <a:ext cx="7427172" cy="1353384"/>
              </a:xfrm>
              <a:prstGeom prst="rect">
                <a:avLst/>
              </a:prstGeom>
              <a:blipFill>
                <a:blip r:embed="rId3"/>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539843" y="3159993"/>
                <a:ext cx="5328557" cy="954107"/>
              </a:xfrm>
              <a:prstGeom prst="rect">
                <a:avLst/>
              </a:prstGeom>
              <a:noFill/>
            </p:spPr>
            <p:txBody>
              <a:bodyPr wrap="square" rtlCol="1">
                <a:spAutoFit/>
              </a:bodyPr>
              <a:lstStyle/>
              <a:p>
                <a:pPr algn="r" rtl="1"/>
                <a14:m>
                  <m:oMath xmlns:m="http://schemas.openxmlformats.org/officeDocument/2006/math">
                    <m:r>
                      <a:rPr lang="fa-IR" sz="2800" i="1" smtClean="0">
                        <a:latin typeface="Cambria Math" panose="02040503050406030204" pitchFamily="18" charset="0"/>
                        <a:ea typeface="Cambria Math" panose="02040503050406030204" pitchFamily="18" charset="0"/>
                      </a:rPr>
                      <m:t>=</m:t>
                    </m:r>
                    <m:sSub>
                      <m:sSubPr>
                        <m:ctrlPr>
                          <a:rPr lang="fa-IR" sz="2800" i="1">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ea typeface="Cambria Math" panose="02040503050406030204" pitchFamily="18" charset="0"/>
                          </a:rPr>
                          <m:t>𝑜</m:t>
                        </m:r>
                      </m:sub>
                    </m:sSub>
                  </m:oMath>
                </a14:m>
                <a:r>
                  <a:rPr lang="fa-IR" sz="2800" smtClean="0">
                    <a:ea typeface="Cambria Math" panose="02040503050406030204" pitchFamily="18" charset="0"/>
                  </a:rPr>
                  <a:t>نسبت میرایی پی است که از شکل</a:t>
                </a:r>
              </a:p>
              <a:p>
                <a:pPr algn="r" rtl="1"/>
                <a:r>
                  <a:rPr lang="fa-IR" sz="2800" smtClean="0">
                    <a:ea typeface="Cambria Math" panose="02040503050406030204" pitchFamily="18" charset="0"/>
                  </a:rPr>
                  <a:t>        روبرو بدست می آید:</a:t>
                </a:r>
                <a:endParaRPr lang="fa-IR" sz="2800"/>
              </a:p>
            </p:txBody>
          </p:sp>
        </mc:Choice>
        <mc:Fallback xmlns="">
          <p:sp>
            <p:nvSpPr>
              <p:cNvPr id="10" name="TextBox 9"/>
              <p:cNvSpPr txBox="1">
                <a:spLocks noRot="1" noChangeAspect="1" noMove="1" noResize="1" noEditPoints="1" noAdjustHandles="1" noChangeArrowheads="1" noChangeShapeType="1" noTextEdit="1"/>
              </p:cNvSpPr>
              <p:nvPr/>
            </p:nvSpPr>
            <p:spPr>
              <a:xfrm>
                <a:off x="8539843" y="3159993"/>
                <a:ext cx="5328557" cy="954107"/>
              </a:xfrm>
              <a:prstGeom prst="rect">
                <a:avLst/>
              </a:prstGeom>
              <a:blipFill>
                <a:blip r:embed="rId4"/>
                <a:stretch>
                  <a:fillRect t="-4459" r="-2288" b="-16561"/>
                </a:stretch>
              </a:blipFill>
            </p:spPr>
            <p:txBody>
              <a:bodyPr/>
              <a:lstStyle/>
              <a:p>
                <a:r>
                  <a:rPr lang="fa-IR">
                    <a:noFill/>
                  </a:rPr>
                  <a:t> </a:t>
                </a:r>
              </a:p>
            </p:txBody>
          </p:sp>
        </mc:Fallback>
      </mc:AlternateContent>
      <p:pic>
        <p:nvPicPr>
          <p:cNvPr id="5" name="Picture 4"/>
          <p:cNvPicPr>
            <a:picLocks noChangeAspect="1"/>
          </p:cNvPicPr>
          <p:nvPr/>
        </p:nvPicPr>
        <p:blipFill>
          <a:blip r:embed="rId5"/>
          <a:stretch>
            <a:fillRect/>
          </a:stretch>
        </p:blipFill>
        <p:spPr>
          <a:xfrm>
            <a:off x="1167523" y="2979465"/>
            <a:ext cx="7568262" cy="4239128"/>
          </a:xfrm>
          <a:prstGeom prst="rect">
            <a:avLst/>
          </a:prstGeom>
        </p:spPr>
      </p:pic>
      <p:sp>
        <p:nvSpPr>
          <p:cNvPr id="12" name="TextBox 11"/>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5" name="Rectangle 14"/>
          <p:cNvSpPr/>
          <p:nvPr/>
        </p:nvSpPr>
        <p:spPr>
          <a:xfrm>
            <a:off x="4577081" y="4945844"/>
            <a:ext cx="45719" cy="6921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Rectangle 18"/>
          <p:cNvSpPr/>
          <p:nvPr/>
        </p:nvSpPr>
        <p:spPr>
          <a:xfrm flipV="1">
            <a:off x="2034754" y="4901858"/>
            <a:ext cx="2565186"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16" name="Rectangle 15"/>
              <p:cNvSpPr/>
              <p:nvPr/>
            </p:nvSpPr>
            <p:spPr>
              <a:xfrm>
                <a:off x="9103532" y="5060449"/>
                <a:ext cx="3516860" cy="518027"/>
              </a:xfrm>
              <a:prstGeom prst="rect">
                <a:avLst/>
              </a:prstGeom>
            </p:spPr>
            <p:txBody>
              <a:bodyPr wrap="none">
                <a:spAutoFit/>
              </a:bodyPr>
              <a:lstStyle/>
              <a:p>
                <a14:m>
                  <m:oMath xmlns:m="http://schemas.openxmlformats.org/officeDocument/2006/math">
                    <m:sSub>
                      <m:sSubPr>
                        <m:ctrlPr>
                          <a:rPr lang="fa-IR"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𝑒</m:t>
                        </m:r>
                      </m:sub>
                    </m:sSub>
                    <m:r>
                      <a:rPr lang="fa-IR"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𝑜</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05</m:t>
                        </m:r>
                      </m:num>
                      <m:den>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e>
                            </m:d>
                          </m:e>
                          <m:sup>
                            <m:r>
                              <a:rPr lang="en-US" i="1">
                                <a:latin typeface="Cambria Math" panose="02040503050406030204" pitchFamily="18" charset="0"/>
                                <a:ea typeface="Cambria Math" panose="02040503050406030204" pitchFamily="18" charset="0"/>
                              </a:rPr>
                              <m:t>3</m:t>
                            </m:r>
                          </m:sup>
                        </m:sSup>
                      </m:den>
                    </m:f>
                  </m:oMath>
                </a14:m>
                <a:r>
                  <a:rPr lang="en-US" smtClean="0"/>
                  <a:t>=0.06+0.028=0.088</a:t>
                </a:r>
                <a:endParaRPr lang="fa-IR"/>
              </a:p>
            </p:txBody>
          </p:sp>
        </mc:Choice>
        <mc:Fallback xmlns="">
          <p:sp>
            <p:nvSpPr>
              <p:cNvPr id="16" name="Rectangle 15"/>
              <p:cNvSpPr>
                <a:spLocks noRot="1" noChangeAspect="1" noMove="1" noResize="1" noEditPoints="1" noAdjustHandles="1" noChangeArrowheads="1" noChangeShapeType="1" noTextEdit="1"/>
              </p:cNvSpPr>
              <p:nvPr/>
            </p:nvSpPr>
            <p:spPr>
              <a:xfrm>
                <a:off x="9103532" y="5060449"/>
                <a:ext cx="3516860" cy="518027"/>
              </a:xfrm>
              <a:prstGeom prst="rect">
                <a:avLst/>
              </a:prstGeom>
              <a:blipFill>
                <a:blip r:embed="rId6"/>
                <a:stretch>
                  <a:fillRect l="-520" r="-867"/>
                </a:stretch>
              </a:blipFill>
            </p:spPr>
            <p:txBody>
              <a:bodyPr/>
              <a:lstStyle/>
              <a:p>
                <a:r>
                  <a:rPr lang="fa-IR">
                    <a:noFill/>
                  </a:rPr>
                  <a:t> </a:t>
                </a:r>
              </a:p>
            </p:txBody>
          </p:sp>
        </mc:Fallback>
      </mc:AlternateContent>
      <p:sp>
        <p:nvSpPr>
          <p:cNvPr id="4" name="Slide Number Placeholder 3"/>
          <p:cNvSpPr>
            <a:spLocks noGrp="1"/>
          </p:cNvSpPr>
          <p:nvPr>
            <p:ph type="sldNum" sz="quarter" idx="12"/>
          </p:nvPr>
        </p:nvSpPr>
        <p:spPr/>
        <p:txBody>
          <a:bodyPr/>
          <a:lstStyle/>
          <a:p>
            <a:fld id="{09D84461-DD0A-440A-AEC5-A4A968A8725A}" type="slidenum">
              <a:rPr lang="en-US" smtClean="0"/>
              <a:t>54</a:t>
            </a:fld>
            <a:endParaRPr lang="en-US" dirty="0"/>
          </a:p>
        </p:txBody>
      </p:sp>
    </p:spTree>
    <p:extLst>
      <p:ext uri="{BB962C8B-B14F-4D97-AF65-F5344CB8AC3E}">
        <p14:creationId xmlns:p14="http://schemas.microsoft.com/office/powerpoint/2010/main" val="28124819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500"/>
                                        <p:tgtEl>
                                          <p:spTgt spid="10"/>
                                        </p:tgtEl>
                                      </p:cBhvr>
                                    </p:animEffect>
                                  </p:childTnLst>
                                </p:cTn>
                              </p:par>
                            </p:childTnLst>
                          </p:cTn>
                        </p:par>
                        <p:par>
                          <p:cTn id="25" fill="hold">
                            <p:stCondLst>
                              <p:cond delay="1500"/>
                            </p:stCondLst>
                            <p:childTnLst>
                              <p:par>
                                <p:cTn id="26" presetID="6" presetClass="entr" presetSubtype="32"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out)">
                                      <p:cBhvr>
                                        <p:cTn id="28" dur="1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righ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 grpId="0" animBg="1"/>
      <p:bldP spid="11" grpId="0" animBg="1"/>
      <p:bldP spid="17" grpId="0"/>
      <p:bldP spid="10" grpId="0"/>
      <p:bldP spid="15" grpId="0" animBg="1"/>
      <p:bldP spid="19" grpId="0" animBg="1"/>
      <p:bldP spid="1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D5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tx1">
                    <a:lumMod val="95000"/>
                    <a:lumOff val="5000"/>
                  </a:schemeClr>
                </a:solidFill>
                <a:cs typeface="B Nazanin" panose="00000400000000000000" pitchFamily="2" charset="-78"/>
              </a:rPr>
              <a:t>اندرکنش در آیین نامه 2800	</a:t>
            </a:r>
            <a:endParaRPr lang="en-US" sz="2800" dirty="0">
              <a:solidFill>
                <a:schemeClr val="tx1">
                  <a:lumMod val="95000"/>
                  <a:lumOff val="5000"/>
                </a:schemeClr>
              </a:solidFill>
              <a:cs typeface="B Nazanin" panose="00000400000000000000" pitchFamily="2" charset="-78"/>
            </a:endParaRPr>
          </a:p>
        </p:txBody>
      </p:sp>
      <p:sp>
        <p:nvSpPr>
          <p:cNvPr id="27" name="Cloud Callout 26"/>
          <p:cNvSpPr/>
          <p:nvPr/>
        </p:nvSpPr>
        <p:spPr>
          <a:xfrm rot="20241549">
            <a:off x="1363180" y="330374"/>
            <a:ext cx="1759707" cy="635772"/>
          </a:xfrm>
          <a:prstGeom prst="cloudCallout">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lumMod val="95000"/>
                    <a:lumOff val="5000"/>
                  </a:schemeClr>
                </a:solidFill>
                <a:cs typeface="B Nazanin" panose="00000400000000000000" pitchFamily="2" charset="-78"/>
              </a:rPr>
              <a:t>پیوست پنجم</a:t>
            </a:r>
            <a:endParaRPr lang="fa-IR"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0444465" y="1350348"/>
            <a:ext cx="3423935" cy="628898"/>
          </a:xfrm>
          <a:prstGeom prst="roundRect">
            <a:avLst>
              <a:gd name="adj" fmla="val 25178"/>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2-روش تحلیل استاتیکی معادل</a:t>
            </a:r>
            <a:endParaRPr lang="fa-IR" sz="2400" dirty="0">
              <a:solidFill>
                <a:schemeClr val="tx1">
                  <a:lumMod val="95000"/>
                  <a:lumOff val="5000"/>
                </a:schemeClr>
              </a:solidFill>
              <a:cs typeface="B Nazanin" panose="00000400000000000000" pitchFamily="2" charset="-78"/>
            </a:endParaRPr>
          </a:p>
        </p:txBody>
      </p:sp>
      <p:sp>
        <p:nvSpPr>
          <p:cNvPr id="11" name="Rounded Rectangle 10"/>
          <p:cNvSpPr/>
          <p:nvPr/>
        </p:nvSpPr>
        <p:spPr>
          <a:xfrm>
            <a:off x="10972801" y="2155583"/>
            <a:ext cx="2895600" cy="619362"/>
          </a:xfrm>
          <a:prstGeom prst="roundRect">
            <a:avLst>
              <a:gd name="adj" fmla="val 25178"/>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smtClean="0">
                <a:solidFill>
                  <a:schemeClr val="tx1">
                    <a:lumMod val="95000"/>
                    <a:lumOff val="5000"/>
                  </a:schemeClr>
                </a:solidFill>
                <a:cs typeface="B Nazanin" panose="00000400000000000000" pitchFamily="2" charset="-78"/>
              </a:rPr>
              <a:t>2-3 میرایی موثر</a:t>
            </a:r>
            <a:endParaRPr lang="fa-IR" sz="2400" dirty="0">
              <a:solidFill>
                <a:schemeClr val="tx1">
                  <a:lumMod val="95000"/>
                  <a:lumOff val="5000"/>
                </a:schemeClr>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17" name="Rectangle 16"/>
              <p:cNvSpPr/>
              <p:nvPr/>
            </p:nvSpPr>
            <p:spPr>
              <a:xfrm>
                <a:off x="1308613" y="1472896"/>
                <a:ext cx="7427172" cy="13533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a-IR" sz="280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rPr>
                            <m:t>𝑒</m:t>
                          </m:r>
                        </m:sub>
                      </m:sSub>
                      <m:r>
                        <a:rPr lang="fa-IR" sz="2800" b="0" i="1" smtClean="0">
                          <a:latin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ea typeface="Cambria Math" panose="02040503050406030204" pitchFamily="18" charset="0"/>
                            </a:rPr>
                            <m:t>𝑜</m:t>
                          </m:r>
                        </m:sub>
                      </m:sSub>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0</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05</m:t>
                          </m:r>
                        </m:num>
                        <m:den>
                          <m:sSup>
                            <m:sSupPr>
                              <m:ctrlPr>
                                <a:rPr lang="en-US" sz="2800" b="0" i="1" smtClean="0">
                                  <a:latin typeface="Cambria Math" panose="02040503050406030204" pitchFamily="18" charset="0"/>
                                  <a:ea typeface="Cambria Math" panose="02040503050406030204" pitchFamily="18" charset="0"/>
                                </a:rPr>
                              </m:ctrlPr>
                            </m:sSupPr>
                            <m:e>
                              <m:d>
                                <m:dPr>
                                  <m:ctrlPr>
                                    <a:rPr lang="en-US" sz="2800" b="0" i="1" smtClean="0">
                                      <a:latin typeface="Cambria Math" panose="02040503050406030204" pitchFamily="18" charset="0"/>
                                      <a:ea typeface="Cambria Math" panose="02040503050406030204" pitchFamily="18" charset="0"/>
                                    </a:rPr>
                                  </m:ctrlPr>
                                </m:dPr>
                                <m:e>
                                  <m:f>
                                    <m:fPr>
                                      <m:ctrlPr>
                                        <a:rPr lang="en-US" sz="2800" b="0" i="1" smtClean="0">
                                          <a:latin typeface="Cambria Math" panose="02040503050406030204" pitchFamily="18" charset="0"/>
                                          <a:ea typeface="Cambria Math" panose="02040503050406030204" pitchFamily="18" charset="0"/>
                                        </a:rPr>
                                      </m:ctrlPr>
                                    </m:fPr>
                                    <m:num>
                                      <m:sSub>
                                        <m:sSubPr>
                                          <m:ctrlPr>
                                            <a:rPr lang="fa-IR" sz="2800" i="1">
                                              <a:latin typeface="Cambria Math" panose="02040503050406030204" pitchFamily="18" charset="0"/>
                                            </a:rPr>
                                          </m:ctrlPr>
                                        </m:sSubPr>
                                        <m:e>
                                          <m:r>
                                            <a:rPr lang="en-US" sz="2800" i="1">
                                              <a:latin typeface="Cambria Math" panose="02040503050406030204" pitchFamily="18" charset="0"/>
                                            </a:rPr>
                                            <m:t>𝑇</m:t>
                                          </m:r>
                                        </m:e>
                                        <m:sub>
                                          <m:r>
                                            <a:rPr lang="en-US" sz="2800" i="1">
                                              <a:latin typeface="Cambria Math" panose="02040503050406030204" pitchFamily="18" charset="0"/>
                                            </a:rPr>
                                            <m:t>𝑒</m:t>
                                          </m:r>
                                        </m:sub>
                                      </m:sSub>
                                    </m:num>
                                    <m:den>
                                      <m:r>
                                        <a:rPr lang="en-US" sz="2800" b="0" i="1" smtClean="0">
                                          <a:latin typeface="Cambria Math" panose="02040503050406030204" pitchFamily="18" charset="0"/>
                                          <a:ea typeface="Cambria Math" panose="02040503050406030204" pitchFamily="18" charset="0"/>
                                        </a:rPr>
                                        <m:t>𝑇</m:t>
                                      </m:r>
                                    </m:den>
                                  </m:f>
                                </m:e>
                              </m:d>
                            </m:e>
                            <m:sup>
                              <m:r>
                                <a:rPr lang="en-US" sz="2800" b="0" i="1" smtClean="0">
                                  <a:latin typeface="Cambria Math" panose="02040503050406030204" pitchFamily="18" charset="0"/>
                                  <a:ea typeface="Cambria Math" panose="02040503050406030204" pitchFamily="18" charset="0"/>
                                </a:rPr>
                                <m:t>3</m:t>
                              </m:r>
                            </m:sup>
                          </m:sSup>
                        </m:den>
                      </m:f>
                      <m:r>
                        <a:rPr lang="en-US" sz="2800" b="0" i="1" smtClean="0">
                          <a:latin typeface="Cambria Math" panose="02040503050406030204" pitchFamily="18" charset="0"/>
                        </a:rPr>
                        <m:t>              (</m:t>
                      </m:r>
                      <m:r>
                        <a:rPr lang="en-US" sz="2800" b="0" i="1" smtClean="0">
                          <a:latin typeface="Cambria Math" panose="02040503050406030204" pitchFamily="18" charset="0"/>
                        </a:rPr>
                        <m:t>6</m:t>
                      </m:r>
                      <m:r>
                        <a:rPr lang="en-US" sz="2800" b="0" i="1" smtClean="0">
                          <a:latin typeface="Cambria Math" panose="02040503050406030204" pitchFamily="18" charset="0"/>
                        </a:rPr>
                        <m:t>)</m:t>
                      </m:r>
                    </m:oMath>
                  </m:oMathPara>
                </a14:m>
                <a:endParaRPr lang="fa-IR" sz="2800"/>
              </a:p>
            </p:txBody>
          </p:sp>
        </mc:Choice>
        <mc:Fallback xmlns="">
          <p:sp>
            <p:nvSpPr>
              <p:cNvPr id="17" name="Rectangle 16"/>
              <p:cNvSpPr>
                <a:spLocks noRot="1" noChangeAspect="1" noMove="1" noResize="1" noEditPoints="1" noAdjustHandles="1" noChangeArrowheads="1" noChangeShapeType="1" noTextEdit="1"/>
              </p:cNvSpPr>
              <p:nvPr/>
            </p:nvSpPr>
            <p:spPr>
              <a:xfrm>
                <a:off x="1308613" y="1472896"/>
                <a:ext cx="7427172" cy="1353384"/>
              </a:xfrm>
              <a:prstGeom prst="rect">
                <a:avLst/>
              </a:prstGeom>
              <a:blipFill>
                <a:blip r:embed="rId2"/>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996043" y="3159993"/>
                <a:ext cx="12872358" cy="2109360"/>
              </a:xfrm>
              <a:prstGeom prst="rect">
                <a:avLst/>
              </a:prstGeom>
              <a:noFill/>
            </p:spPr>
            <p:txBody>
              <a:bodyPr wrap="square" rtlCol="1">
                <a:spAutoFit/>
              </a:bodyPr>
              <a:lstStyle/>
              <a:p>
                <a:pPr algn="r" rtl="1"/>
                <a:r>
                  <a:rPr lang="fa-IR" sz="2800" smtClean="0"/>
                  <a:t>استثنا: در مورد سازه هایی بر روی پی های شمعی نقطه ای قرار گرفته اند یا انها که خاک زیر شالوده متشکل از یک لایه خاک نرم است که بر روی خاک بسیار سخت تر قرار گرفته اند، به طوری که یک تغییر ناگهانی  در خاک وجود دارد،در حالتی که</a:t>
                </a:r>
                <a14:m>
                  <m:oMath xmlns:m="http://schemas.openxmlformats.org/officeDocument/2006/math">
                    <m:f>
                      <m:fPr>
                        <m:ctrlPr>
                          <a:rPr lang="fa-IR" sz="2800" i="1" smtClean="0">
                            <a:latin typeface="Cambria Math" panose="02040503050406030204" pitchFamily="18" charset="0"/>
                          </a:rPr>
                        </m:ctrlPr>
                      </m:fPr>
                      <m:num>
                        <m:r>
                          <a:rPr lang="fa-IR" sz="2800" b="0" i="1" smtClean="0">
                            <a:latin typeface="Cambria Math" panose="02040503050406030204" pitchFamily="18" charset="0"/>
                          </a:rPr>
                          <m:t>4</m:t>
                        </m:r>
                        <m:sSub>
                          <m:sSubPr>
                            <m:ctrlPr>
                              <a:rPr lang="fa-IR" sz="2800" b="0" i="1" smtClean="0">
                                <a:latin typeface="Cambria Math" panose="02040503050406030204" pitchFamily="18" charset="0"/>
                              </a:rPr>
                            </m:ctrlPr>
                          </m:sSubPr>
                          <m:e>
                            <m:r>
                              <a:rPr lang="en-US" sz="2800" b="0" i="1" smtClean="0">
                                <a:latin typeface="Cambria Math" panose="02040503050406030204" pitchFamily="18" charset="0"/>
                              </a:rPr>
                              <m:t>𝐷</m:t>
                            </m:r>
                          </m:e>
                          <m:sub>
                            <m:r>
                              <a:rPr lang="en-US" sz="2800" b="0" i="1" smtClean="0">
                                <a:latin typeface="Cambria Math" panose="02040503050406030204" pitchFamily="18" charset="0"/>
                              </a:rPr>
                              <m:t>𝑠</m:t>
                            </m:r>
                          </m:sub>
                        </m:sSub>
                      </m:num>
                      <m:den>
                        <m:sSub>
                          <m:sSubPr>
                            <m:ctrlPr>
                              <a:rPr lang="fa-IR" sz="280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𝑆</m:t>
                            </m:r>
                          </m:sub>
                        </m:sSub>
                        <m:sSub>
                          <m:sSubPr>
                            <m:ctrlPr>
                              <a:rPr lang="fa-IR" sz="280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𝑒</m:t>
                            </m:r>
                          </m:sub>
                        </m:sSub>
                      </m:den>
                    </m:f>
                    <m:r>
                      <a:rPr lang="fa-IR" sz="2800" i="1" smtClean="0">
                        <a:latin typeface="Cambria Math" panose="02040503050406030204" pitchFamily="18" charset="0"/>
                        <a:ea typeface="Cambria Math" panose="02040503050406030204" pitchFamily="18" charset="0"/>
                      </a:rPr>
                      <m:t>≤</m:t>
                    </m:r>
                    <m:r>
                      <a:rPr lang="fa-IR" sz="2800" b="0" i="1" smtClean="0">
                        <a:latin typeface="Cambria Math" panose="02040503050406030204" pitchFamily="18" charset="0"/>
                        <a:ea typeface="Cambria Math" panose="02040503050406030204" pitchFamily="18" charset="0"/>
                      </a:rPr>
                      <m:t>1</m:t>
                    </m:r>
                    <m:r>
                      <a:rPr lang="fa-IR" sz="2800" b="0" i="1" smtClean="0">
                        <a:latin typeface="Cambria Math" panose="02040503050406030204" pitchFamily="18" charset="0"/>
                        <a:ea typeface="Cambria Math" panose="02040503050406030204" pitchFamily="18" charset="0"/>
                      </a:rPr>
                      <m:t> </m:t>
                    </m:r>
                  </m:oMath>
                </a14:m>
                <a:r>
                  <a:rPr lang="fa-IR" sz="2800" smtClean="0"/>
                  <a:t>  باشد در رابطه 6 باید به جای </a:t>
                </a:r>
                <a14:m>
                  <m:oMath xmlns:m="http://schemas.openxmlformats.org/officeDocument/2006/math">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𝛽</m:t>
                        </m:r>
                      </m:e>
                      <m:sub>
                        <m:r>
                          <a:rPr lang="en-US" sz="2800" i="1">
                            <a:latin typeface="Cambria Math" panose="02040503050406030204" pitchFamily="18" charset="0"/>
                            <a:ea typeface="Cambria Math" panose="02040503050406030204" pitchFamily="18" charset="0"/>
                          </a:rPr>
                          <m:t>𝑜</m:t>
                        </m:r>
                      </m:sub>
                    </m:sSub>
                  </m:oMath>
                </a14:m>
                <a:r>
                  <a:rPr lang="fa-IR" sz="2800" smtClean="0"/>
                  <a:t>  از </a:t>
                </a:r>
                <a14:m>
                  <m:oMath xmlns:m="http://schemas.openxmlformats.org/officeDocument/2006/math">
                    <m:sSubSup>
                      <m:sSubSupPr>
                        <m:ctrlPr>
                          <a:rPr lang="en-US" sz="2800" i="1">
                            <a:latin typeface="Cambria Math" panose="02040503050406030204" pitchFamily="18" charset="0"/>
                            <a:ea typeface="Cambria Math" panose="02040503050406030204" pitchFamily="18" charset="0"/>
                          </a:rPr>
                        </m:ctrlPr>
                      </m:sSubSupPr>
                      <m:e>
                        <m:r>
                          <a:rPr lang="en-US" sz="2800" i="1" smtClean="0">
                            <a:latin typeface="Cambria Math" panose="02040503050406030204" pitchFamily="18" charset="0"/>
                            <a:ea typeface="Cambria Math" panose="02040503050406030204" pitchFamily="18" charset="0"/>
                          </a:rPr>
                          <m:t>𝛽</m:t>
                        </m:r>
                      </m:e>
                      <m:sub>
                        <m:r>
                          <a:rPr lang="en-US" sz="2800" i="1">
                            <a:latin typeface="Cambria Math" panose="02040503050406030204" pitchFamily="18" charset="0"/>
                            <a:ea typeface="Cambria Math" panose="02040503050406030204" pitchFamily="18" charset="0"/>
                          </a:rPr>
                          <m:t>0</m:t>
                        </m:r>
                      </m:sub>
                      <m:sup>
                        <m:r>
                          <a:rPr lang="en-US" sz="2800" i="1">
                            <a:latin typeface="Cambria Math" panose="02040503050406030204" pitchFamily="18" charset="0"/>
                            <a:ea typeface="Cambria Math" panose="02040503050406030204" pitchFamily="18" charset="0"/>
                          </a:rPr>
                          <m:t>′</m:t>
                        </m:r>
                      </m:sup>
                    </m:sSubSup>
                  </m:oMath>
                </a14:m>
                <a:r>
                  <a:rPr lang="fa-IR" sz="2800" smtClean="0"/>
                  <a:t> که از رابطه زیر بدست می آید،استفاده شود:</a:t>
                </a:r>
              </a:p>
              <a:p>
                <a:pPr algn="r" rtl="1"/>
                <a:r>
                  <a:rPr lang="fa-IR" sz="2800" smtClean="0"/>
                  <a:t>(</a:t>
                </a:r>
                <a:r>
                  <a:rPr lang="en-US" sz="2800" smtClean="0"/>
                  <a:t>  </a:t>
                </a:r>
                <a14:m>
                  <m:oMath xmlns:m="http://schemas.openxmlformats.org/officeDocument/2006/math">
                    <m:sSub>
                      <m:sSubPr>
                        <m:ctrlPr>
                          <a:rPr lang="en-US" sz="280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𝐷</m:t>
                        </m:r>
                      </m:e>
                      <m:sub>
                        <m:r>
                          <a:rPr lang="en-US" sz="2800" b="0" i="1" smtClean="0">
                            <a:latin typeface="Cambria Math" panose="02040503050406030204" pitchFamily="18" charset="0"/>
                            <a:ea typeface="Cambria Math" panose="02040503050406030204" pitchFamily="18" charset="0"/>
                          </a:rPr>
                          <m:t>𝑠</m:t>
                        </m:r>
                      </m:sub>
                    </m:sSub>
                  </m:oMath>
                </a14:m>
                <a:r>
                  <a:rPr lang="fa-IR" sz="2800" smtClean="0"/>
                  <a:t>ضخامت لایه خاک نرم است.)</a:t>
                </a:r>
                <a:endParaRPr lang="fa-IR" sz="2800"/>
              </a:p>
            </p:txBody>
          </p:sp>
        </mc:Choice>
        <mc:Fallback xmlns="">
          <p:sp>
            <p:nvSpPr>
              <p:cNvPr id="10" name="TextBox 9"/>
              <p:cNvSpPr txBox="1">
                <a:spLocks noRot="1" noChangeAspect="1" noMove="1" noResize="1" noEditPoints="1" noAdjustHandles="1" noChangeArrowheads="1" noChangeShapeType="1" noTextEdit="1"/>
              </p:cNvSpPr>
              <p:nvPr/>
            </p:nvSpPr>
            <p:spPr>
              <a:xfrm>
                <a:off x="996043" y="3159993"/>
                <a:ext cx="12872358" cy="2109360"/>
              </a:xfrm>
              <a:prstGeom prst="rect">
                <a:avLst/>
              </a:prstGeom>
              <a:blipFill>
                <a:blip r:embed="rId3"/>
                <a:stretch>
                  <a:fillRect t="-2890" r="-947" b="-5202"/>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195948" y="5018947"/>
                <a:ext cx="3108038" cy="902811"/>
              </a:xfrm>
              <a:prstGeom prst="rect">
                <a:avLst/>
              </a:prstGeom>
              <a:noFill/>
            </p:spPr>
            <p:txBody>
              <a:bodyPr wrap="square" lIns="0" tIns="0" rIns="0" bIns="0" rtlCol="1">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ea typeface="Cambria Math" panose="02040503050406030204" pitchFamily="18" charset="0"/>
                            </a:rPr>
                            <m:t>0</m:t>
                          </m:r>
                        </m:sub>
                        <m:sup>
                          <m:r>
                            <a:rPr lang="en-US" sz="2400" i="1">
                              <a:latin typeface="Cambria Math" panose="02040503050406030204" pitchFamily="18" charset="0"/>
                              <a:ea typeface="Cambria Math" panose="02040503050406030204" pitchFamily="18" charset="0"/>
                            </a:rPr>
                            <m:t>′</m:t>
                          </m:r>
                        </m:sup>
                      </m:sSubSup>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d>
                            <m:dPr>
                              <m:ctrlPr>
                                <a:rPr lang="en-US" sz="2400" b="0" i="1" smtClean="0">
                                  <a:latin typeface="Cambria Math" panose="02040503050406030204" pitchFamily="18" charset="0"/>
                                  <a:ea typeface="Cambria Math" panose="02040503050406030204" pitchFamily="18" charset="0"/>
                                </a:rPr>
                              </m:ctrlPr>
                            </m:dPr>
                            <m:e>
                              <m:f>
                                <m:fPr>
                                  <m:ctrlPr>
                                    <a:rPr lang="fa-IR" sz="2400" i="1">
                                      <a:latin typeface="Cambria Math" panose="02040503050406030204" pitchFamily="18" charset="0"/>
                                    </a:rPr>
                                  </m:ctrlPr>
                                </m:fPr>
                                <m:num>
                                  <m:r>
                                    <a:rPr lang="fa-IR" sz="2400" i="1">
                                      <a:latin typeface="Cambria Math" panose="02040503050406030204" pitchFamily="18" charset="0"/>
                                    </a:rPr>
                                    <m:t>4</m:t>
                                  </m:r>
                                  <m:sSub>
                                    <m:sSubPr>
                                      <m:ctrlPr>
                                        <a:rPr lang="fa-IR"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𝑠</m:t>
                                      </m:r>
                                    </m:sub>
                                  </m:sSub>
                                </m:num>
                                <m:den>
                                  <m:sSub>
                                    <m:sSubPr>
                                      <m:ctrlPr>
                                        <a:rPr lang="fa-IR"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𝑆</m:t>
                                      </m:r>
                                    </m:sub>
                                  </m:sSub>
                                  <m:sSub>
                                    <m:sSubPr>
                                      <m:ctrlPr>
                                        <a:rPr lang="fa-IR"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𝑒</m:t>
                                      </m:r>
                                    </m:sub>
                                  </m:sSub>
                                </m:den>
                              </m:f>
                            </m:e>
                          </m:d>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ea typeface="Cambria Math" panose="02040503050406030204" pitchFamily="18" charset="0"/>
                            </a:rPr>
                            <m:t>𝑜</m:t>
                          </m:r>
                        </m:sub>
                      </m:sSub>
                    </m:oMath>
                  </m:oMathPara>
                </a14:m>
                <a:endParaRPr lang="fa-IR" sz="2400"/>
              </a:p>
            </p:txBody>
          </p:sp>
        </mc:Choice>
        <mc:Fallback xmlns="">
          <p:sp>
            <p:nvSpPr>
              <p:cNvPr id="3" name="TextBox 2"/>
              <p:cNvSpPr txBox="1">
                <a:spLocks noRot="1" noChangeAspect="1" noMove="1" noResize="1" noEditPoints="1" noAdjustHandles="1" noChangeArrowheads="1" noChangeShapeType="1" noTextEdit="1"/>
              </p:cNvSpPr>
              <p:nvPr/>
            </p:nvSpPr>
            <p:spPr>
              <a:xfrm>
                <a:off x="1195948" y="5018947"/>
                <a:ext cx="3108038" cy="902811"/>
              </a:xfrm>
              <a:prstGeom prst="rect">
                <a:avLst/>
              </a:prstGeom>
              <a:blipFill>
                <a:blip r:embed="rId4"/>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5" name="Rounded Rectangle 4"/>
              <p:cNvSpPr/>
              <p:nvPr/>
            </p:nvSpPr>
            <p:spPr>
              <a:xfrm>
                <a:off x="3929366" y="6213251"/>
                <a:ext cx="6515099" cy="935743"/>
              </a:xfrm>
              <a:prstGeom prst="roundRect">
                <a:avLst>
                  <a:gd name="adj" fmla="val 50000"/>
                </a:avLst>
              </a:prstGeom>
              <a:solidFill>
                <a:srgbClr val="F7D53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 xmlns:m="http://schemas.openxmlformats.org/officeDocument/2006/math">
                    <m:sSub>
                      <m:sSubPr>
                        <m:ctrlPr>
                          <a:rPr lang="en-US" sz="3200" i="1" smtClean="0">
                            <a:solidFill>
                              <a:schemeClr val="tx1"/>
                            </a:solidFill>
                            <a:latin typeface="Cambria Math" panose="02040503050406030204" pitchFamily="18" charset="0"/>
                            <a:ea typeface="Cambria Math" panose="02040503050406030204" pitchFamily="18" charset="0"/>
                          </a:rPr>
                        </m:ctrlPr>
                      </m:sSubPr>
                      <m:e>
                        <m:r>
                          <a:rPr lang="en-US" sz="3200" b="0" i="1" smtClean="0">
                            <a:solidFill>
                              <a:schemeClr val="tx1"/>
                            </a:solidFill>
                            <a:latin typeface="Cambria Math" panose="02040503050406030204" pitchFamily="18" charset="0"/>
                            <a:ea typeface="Cambria Math" panose="02040503050406030204" pitchFamily="18" charset="0"/>
                          </a:rPr>
                          <m:t>0</m:t>
                        </m:r>
                        <m:r>
                          <a:rPr lang="en-US" sz="3200" b="0" i="1" smtClean="0">
                            <a:solidFill>
                              <a:schemeClr val="tx1"/>
                            </a:solidFill>
                            <a:latin typeface="Cambria Math" panose="02040503050406030204" pitchFamily="18" charset="0"/>
                            <a:ea typeface="Cambria Math" panose="02040503050406030204" pitchFamily="18" charset="0"/>
                          </a:rPr>
                          <m:t>.</m:t>
                        </m:r>
                        <m:r>
                          <a:rPr lang="en-US" sz="3200" b="0" i="1" smtClean="0">
                            <a:solidFill>
                              <a:schemeClr val="tx1"/>
                            </a:solidFill>
                            <a:latin typeface="Cambria Math" panose="02040503050406030204" pitchFamily="18" charset="0"/>
                            <a:ea typeface="Cambria Math" panose="02040503050406030204" pitchFamily="18" charset="0"/>
                          </a:rPr>
                          <m:t>05</m:t>
                        </m:r>
                        <m:r>
                          <a:rPr lang="en-US" sz="3200" i="1" smtClean="0">
                            <a:solidFill>
                              <a:schemeClr val="tx1"/>
                            </a:solidFill>
                            <a:latin typeface="Cambria Math" panose="02040503050406030204" pitchFamily="18" charset="0"/>
                            <a:ea typeface="Cambria Math" panose="02040503050406030204" pitchFamily="18" charset="0"/>
                          </a:rPr>
                          <m:t>≤</m:t>
                        </m:r>
                        <m:r>
                          <a:rPr lang="en-US" sz="3200" i="1">
                            <a:solidFill>
                              <a:schemeClr val="tx1"/>
                            </a:solidFill>
                            <a:latin typeface="Cambria Math" panose="02040503050406030204" pitchFamily="18" charset="0"/>
                            <a:ea typeface="Cambria Math" panose="02040503050406030204" pitchFamily="18" charset="0"/>
                          </a:rPr>
                          <m:t>𝛽</m:t>
                        </m:r>
                      </m:e>
                      <m:sub>
                        <m:r>
                          <a:rPr lang="en-US" sz="3200" b="0" i="1" smtClean="0">
                            <a:solidFill>
                              <a:schemeClr val="tx1"/>
                            </a:solidFill>
                            <a:latin typeface="Cambria Math" panose="02040503050406030204" pitchFamily="18" charset="0"/>
                            <a:ea typeface="Cambria Math" panose="02040503050406030204" pitchFamily="18" charset="0"/>
                          </a:rPr>
                          <m:t>𝑒</m:t>
                        </m:r>
                      </m:sub>
                    </m:sSub>
                    <m:r>
                      <a:rPr lang="en-US" sz="3200" i="1" smtClean="0">
                        <a:solidFill>
                          <a:schemeClr val="tx1"/>
                        </a:solidFill>
                        <a:latin typeface="Cambria Math" panose="02040503050406030204" pitchFamily="18" charset="0"/>
                        <a:ea typeface="Cambria Math" panose="02040503050406030204" pitchFamily="18" charset="0"/>
                      </a:rPr>
                      <m:t>≤</m:t>
                    </m:r>
                    <m:r>
                      <a:rPr lang="en-US" sz="3200" b="0" i="1" smtClean="0">
                        <a:solidFill>
                          <a:schemeClr val="tx1"/>
                        </a:solidFill>
                        <a:latin typeface="Cambria Math" panose="02040503050406030204" pitchFamily="18" charset="0"/>
                        <a:ea typeface="Cambria Math" panose="02040503050406030204" pitchFamily="18" charset="0"/>
                      </a:rPr>
                      <m:t>0</m:t>
                    </m:r>
                    <m:r>
                      <a:rPr lang="en-US" sz="3200" b="0" i="1" smtClean="0">
                        <a:solidFill>
                          <a:schemeClr val="tx1"/>
                        </a:solidFill>
                        <a:latin typeface="Cambria Math" panose="02040503050406030204" pitchFamily="18" charset="0"/>
                        <a:ea typeface="Cambria Math" panose="02040503050406030204" pitchFamily="18" charset="0"/>
                      </a:rPr>
                      <m:t>.</m:t>
                    </m:r>
                    <m:r>
                      <a:rPr lang="en-US" sz="3200" b="0" i="1" smtClean="0">
                        <a:solidFill>
                          <a:schemeClr val="tx1"/>
                        </a:solidFill>
                        <a:latin typeface="Cambria Math" panose="02040503050406030204" pitchFamily="18" charset="0"/>
                        <a:ea typeface="Cambria Math" panose="02040503050406030204" pitchFamily="18" charset="0"/>
                      </a:rPr>
                      <m:t>2</m:t>
                    </m:r>
                  </m:oMath>
                </a14:m>
                <a:r>
                  <a:rPr lang="en-US" sz="3200" smtClean="0">
                    <a:solidFill>
                      <a:schemeClr val="tx1"/>
                    </a:solidFill>
                  </a:rPr>
                  <a:t> </a:t>
                </a:r>
                <a:r>
                  <a:rPr lang="fa-IR" sz="3200" smtClean="0">
                    <a:solidFill>
                      <a:schemeClr val="tx1"/>
                    </a:solidFill>
                  </a:rPr>
                  <a:t>در هر صورت باید:</a:t>
                </a:r>
                <a:endParaRPr lang="fa-IR" sz="3200">
                  <a:solidFill>
                    <a:schemeClr val="tx1"/>
                  </a:solidFill>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3929366" y="6213251"/>
                <a:ext cx="6515099" cy="935743"/>
              </a:xfrm>
              <a:prstGeom prst="roundRect">
                <a:avLst>
                  <a:gd name="adj" fmla="val 50000"/>
                </a:avLst>
              </a:prstGeom>
              <a:blipFill>
                <a:blip r:embed="rId5"/>
                <a:stretch>
                  <a:fillRect b="-2548"/>
                </a:stretch>
              </a:blipFill>
            </p:spPr>
            <p:txBody>
              <a:bodyPr/>
              <a:lstStyle/>
              <a:p>
                <a:r>
                  <a:rPr lang="fa-IR">
                    <a:noFill/>
                  </a:rPr>
                  <a:t> </a:t>
                </a:r>
              </a:p>
            </p:txBody>
          </p:sp>
        </mc:Fallback>
      </mc:AlternateContent>
      <p:sp>
        <p:nvSpPr>
          <p:cNvPr id="12" name="TextBox 11"/>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6" name="Slide Number Placeholder 5"/>
          <p:cNvSpPr>
            <a:spLocks noGrp="1"/>
          </p:cNvSpPr>
          <p:nvPr>
            <p:ph type="sldNum" sz="quarter" idx="12"/>
          </p:nvPr>
        </p:nvSpPr>
        <p:spPr/>
        <p:txBody>
          <a:bodyPr/>
          <a:lstStyle/>
          <a:p>
            <a:fld id="{09D84461-DD0A-440A-AEC5-A4A968A8725A}" type="slidenum">
              <a:rPr lang="en-US" smtClean="0"/>
              <a:t>55</a:t>
            </a:fld>
            <a:endParaRPr lang="en-US" dirty="0"/>
          </a:p>
        </p:txBody>
      </p:sp>
    </p:spTree>
    <p:extLst>
      <p:ext uri="{BB962C8B-B14F-4D97-AF65-F5344CB8AC3E}">
        <p14:creationId xmlns:p14="http://schemas.microsoft.com/office/powerpoint/2010/main" val="5271573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1250"/>
                                        <p:tgtEl>
                                          <p:spTgt spid="10"/>
                                        </p:tgtEl>
                                      </p:cBhvr>
                                    </p:animEffect>
                                  </p:childTnLst>
                                </p:cTn>
                              </p:par>
                            </p:childTnLst>
                          </p:cTn>
                        </p:par>
                        <p:par>
                          <p:cTn id="25" fill="hold">
                            <p:stCondLst>
                              <p:cond delay="2250"/>
                            </p:stCondLst>
                            <p:childTnLst>
                              <p:par>
                                <p:cTn id="26" presetID="22" presetClass="entr" presetSubtype="8"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2750"/>
                            </p:stCondLst>
                            <p:childTnLst>
                              <p:par>
                                <p:cTn id="30" presetID="2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 grpId="0" animBg="1"/>
      <p:bldP spid="11" grpId="0" animBg="1"/>
      <p:bldP spid="17" grpId="0"/>
      <p:bldP spid="10" grpId="0"/>
      <p:bldP spid="3" grpId="0"/>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D5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tx1">
                    <a:lumMod val="95000"/>
                    <a:lumOff val="5000"/>
                  </a:schemeClr>
                </a:solidFill>
                <a:cs typeface="B Nazanin" panose="00000400000000000000" pitchFamily="2" charset="-78"/>
              </a:rPr>
              <a:t>اندرکنش در آیین نامه 2800	</a:t>
            </a:r>
            <a:endParaRPr lang="en-US" sz="2800" dirty="0">
              <a:solidFill>
                <a:schemeClr val="tx1">
                  <a:lumMod val="95000"/>
                  <a:lumOff val="5000"/>
                </a:schemeClr>
              </a:solidFill>
              <a:cs typeface="B Nazanin" panose="00000400000000000000" pitchFamily="2" charset="-78"/>
            </a:endParaRPr>
          </a:p>
        </p:txBody>
      </p:sp>
      <p:sp>
        <p:nvSpPr>
          <p:cNvPr id="27" name="Cloud Callout 26"/>
          <p:cNvSpPr/>
          <p:nvPr/>
        </p:nvSpPr>
        <p:spPr>
          <a:xfrm rot="20241549">
            <a:off x="1363180" y="330374"/>
            <a:ext cx="1759707" cy="635772"/>
          </a:xfrm>
          <a:prstGeom prst="cloudCallout">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lumMod val="95000"/>
                    <a:lumOff val="5000"/>
                  </a:schemeClr>
                </a:solidFill>
                <a:cs typeface="B Nazanin" panose="00000400000000000000" pitchFamily="2" charset="-78"/>
              </a:rPr>
              <a:t>پیوست پنجم</a:t>
            </a:r>
            <a:endParaRPr lang="fa-IR"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0444465" y="1350348"/>
            <a:ext cx="3423935" cy="628898"/>
          </a:xfrm>
          <a:prstGeom prst="roundRect">
            <a:avLst>
              <a:gd name="adj" fmla="val 25178"/>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2-روش تحلیل استاتیکی معادل</a:t>
            </a:r>
            <a:endParaRPr lang="fa-IR" sz="2400" dirty="0">
              <a:solidFill>
                <a:schemeClr val="tx1">
                  <a:lumMod val="95000"/>
                  <a:lumOff val="5000"/>
                </a:schemeClr>
              </a:solidFill>
              <a:cs typeface="B Nazanin" panose="00000400000000000000" pitchFamily="2" charset="-78"/>
            </a:endParaRPr>
          </a:p>
        </p:txBody>
      </p:sp>
      <p:sp>
        <p:nvSpPr>
          <p:cNvPr id="11" name="Rounded Rectangle 10"/>
          <p:cNvSpPr/>
          <p:nvPr/>
        </p:nvSpPr>
        <p:spPr>
          <a:xfrm>
            <a:off x="10972801" y="2155583"/>
            <a:ext cx="2895600" cy="619362"/>
          </a:xfrm>
          <a:prstGeom prst="roundRect">
            <a:avLst>
              <a:gd name="adj" fmla="val 25178"/>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smtClean="0">
                <a:solidFill>
                  <a:schemeClr val="tx1">
                    <a:lumMod val="95000"/>
                    <a:lumOff val="5000"/>
                  </a:schemeClr>
                </a:solidFill>
                <a:cs typeface="B Nazanin" panose="00000400000000000000" pitchFamily="2" charset="-78"/>
              </a:rPr>
              <a:t>2-4 سایر اثرات اندرکنش</a:t>
            </a:r>
            <a:endParaRPr lang="fa-IR" sz="2400" dirty="0">
              <a:solidFill>
                <a:schemeClr val="tx1">
                  <a:lumMod val="95000"/>
                  <a:lumOff val="5000"/>
                </a:schemeClr>
              </a:solidFill>
              <a:cs typeface="B Nazanin" panose="00000400000000000000" pitchFamily="2" charset="-78"/>
            </a:endParaRPr>
          </a:p>
        </p:txBody>
      </p:sp>
      <p:sp>
        <p:nvSpPr>
          <p:cNvPr id="13" name="Rounded Rectangle 12"/>
          <p:cNvSpPr/>
          <p:nvPr/>
        </p:nvSpPr>
        <p:spPr>
          <a:xfrm>
            <a:off x="1202328" y="4370071"/>
            <a:ext cx="3031040" cy="619362"/>
          </a:xfrm>
          <a:prstGeom prst="roundRect">
            <a:avLst>
              <a:gd name="adj" fmla="val 50000"/>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smtClean="0">
                <a:solidFill>
                  <a:schemeClr val="tx1">
                    <a:lumMod val="95000"/>
                    <a:lumOff val="5000"/>
                  </a:schemeClr>
                </a:solidFill>
                <a:cs typeface="B Nazanin" panose="00000400000000000000" pitchFamily="2" charset="-78"/>
              </a:rPr>
              <a:t>- نیروی برشی کاهش یافته </a:t>
            </a:r>
            <a:endParaRPr lang="fa-IR" sz="2400" dirty="0">
              <a:solidFill>
                <a:schemeClr val="tx1">
                  <a:lumMod val="95000"/>
                  <a:lumOff val="5000"/>
                </a:schemeClr>
              </a:solidFill>
              <a:cs typeface="B Nazanin" panose="00000400000000000000" pitchFamily="2" charset="-78"/>
            </a:endParaRPr>
          </a:p>
        </p:txBody>
      </p:sp>
      <p:grpSp>
        <p:nvGrpSpPr>
          <p:cNvPr id="4" name="Group 3"/>
          <p:cNvGrpSpPr/>
          <p:nvPr/>
        </p:nvGrpSpPr>
        <p:grpSpPr>
          <a:xfrm>
            <a:off x="6074228" y="2774945"/>
            <a:ext cx="3966756" cy="3708834"/>
            <a:chOff x="6074228" y="2774945"/>
            <a:chExt cx="3966756" cy="3708834"/>
          </a:xfrm>
          <a:solidFill>
            <a:srgbClr val="F7D53D"/>
          </a:solidFill>
        </p:grpSpPr>
        <p:sp>
          <p:nvSpPr>
            <p:cNvPr id="12" name="Rounded Rectangle 11"/>
            <p:cNvSpPr/>
            <p:nvPr/>
          </p:nvSpPr>
          <p:spPr>
            <a:xfrm>
              <a:off x="6074230" y="3804769"/>
              <a:ext cx="3966754" cy="6193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smtClean="0">
                  <a:solidFill>
                    <a:schemeClr val="tx1">
                      <a:lumMod val="95000"/>
                      <a:lumOff val="5000"/>
                    </a:schemeClr>
                  </a:solidFill>
                  <a:cs typeface="B Nazanin" panose="00000400000000000000" pitchFamily="2" charset="-78"/>
                </a:rPr>
                <a:t>-تغییر مکان نسبی(دریفت)</a:t>
              </a:r>
              <a:endParaRPr lang="fa-IR" sz="2400" dirty="0">
                <a:solidFill>
                  <a:schemeClr val="tx1">
                    <a:lumMod val="95000"/>
                    <a:lumOff val="5000"/>
                  </a:schemeClr>
                </a:solidFill>
                <a:cs typeface="B Nazanin" panose="00000400000000000000" pitchFamily="2" charset="-78"/>
              </a:endParaRPr>
            </a:p>
          </p:txBody>
        </p:sp>
        <p:sp>
          <p:nvSpPr>
            <p:cNvPr id="14" name="Rounded Rectangle 13"/>
            <p:cNvSpPr/>
            <p:nvPr/>
          </p:nvSpPr>
          <p:spPr>
            <a:xfrm>
              <a:off x="6074230" y="4834593"/>
              <a:ext cx="3966754" cy="6193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smtClean="0">
                  <a:solidFill>
                    <a:schemeClr val="tx1">
                      <a:lumMod val="95000"/>
                      <a:lumOff val="5000"/>
                    </a:schemeClr>
                  </a:solidFill>
                  <a:cs typeface="B Nazanin" panose="00000400000000000000" pitchFamily="2" charset="-78"/>
                </a:rPr>
                <a:t>-لنگر واژگونی</a:t>
              </a:r>
              <a:endParaRPr lang="fa-IR" sz="2400" dirty="0">
                <a:solidFill>
                  <a:schemeClr val="tx1">
                    <a:lumMod val="95000"/>
                    <a:lumOff val="5000"/>
                  </a:schemeClr>
                </a:solidFill>
                <a:cs typeface="B Nazanin" panose="00000400000000000000" pitchFamily="2" charset="-78"/>
              </a:endParaRPr>
            </a:p>
          </p:txBody>
        </p:sp>
        <p:sp>
          <p:nvSpPr>
            <p:cNvPr id="15" name="Rounded Rectangle 14"/>
            <p:cNvSpPr/>
            <p:nvPr/>
          </p:nvSpPr>
          <p:spPr>
            <a:xfrm>
              <a:off x="6074229" y="5864417"/>
              <a:ext cx="3966753" cy="6193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smtClean="0">
                  <a:solidFill>
                    <a:schemeClr val="tx1">
                      <a:lumMod val="95000"/>
                      <a:lumOff val="5000"/>
                    </a:schemeClr>
                  </a:solidFill>
                  <a:cs typeface="B Nazanin" panose="00000400000000000000" pitchFamily="2" charset="-78"/>
                </a:rPr>
                <a:t>-اثر پیچش حول محور قائم ساختمان</a:t>
              </a:r>
              <a:endParaRPr lang="fa-IR" sz="2400" dirty="0">
                <a:solidFill>
                  <a:schemeClr val="tx1">
                    <a:lumMod val="95000"/>
                    <a:lumOff val="5000"/>
                  </a:schemeClr>
                </a:solidFill>
                <a:cs typeface="B Nazanin" panose="00000400000000000000" pitchFamily="2" charset="-78"/>
              </a:endParaRPr>
            </a:p>
          </p:txBody>
        </p:sp>
        <p:sp>
          <p:nvSpPr>
            <p:cNvPr id="16" name="Rounded Rectangle 15"/>
            <p:cNvSpPr/>
            <p:nvPr/>
          </p:nvSpPr>
          <p:spPr>
            <a:xfrm>
              <a:off x="6074228" y="2774945"/>
              <a:ext cx="3966754" cy="61936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smtClean="0">
                  <a:solidFill>
                    <a:schemeClr val="tx1">
                      <a:lumMod val="95000"/>
                      <a:lumOff val="5000"/>
                    </a:schemeClr>
                  </a:solidFill>
                  <a:cs typeface="B Nazanin" panose="00000400000000000000" pitchFamily="2" charset="-78"/>
                </a:rPr>
                <a:t>-توزیع نیروی جانبی در ارتفاع</a:t>
              </a:r>
              <a:endParaRPr lang="fa-IR" sz="2400" dirty="0">
                <a:solidFill>
                  <a:schemeClr val="tx1">
                    <a:lumMod val="95000"/>
                    <a:lumOff val="5000"/>
                  </a:schemeClr>
                </a:solidFill>
                <a:cs typeface="B Nazanin" panose="00000400000000000000" pitchFamily="2" charset="-78"/>
              </a:endParaRPr>
            </a:p>
          </p:txBody>
        </p:sp>
      </p:grpSp>
      <p:cxnSp>
        <p:nvCxnSpPr>
          <p:cNvPr id="7" name="Straight Arrow Connector 6"/>
          <p:cNvCxnSpPr/>
          <p:nvPr/>
        </p:nvCxnSpPr>
        <p:spPr>
          <a:xfrm flipH="1">
            <a:off x="4375468" y="3124200"/>
            <a:ext cx="1573576" cy="113759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2" name="Straight Arrow Connector 21"/>
          <p:cNvCxnSpPr/>
          <p:nvPr/>
        </p:nvCxnSpPr>
        <p:spPr>
          <a:xfrm flipH="1" flipV="1">
            <a:off x="4449507" y="4846230"/>
            <a:ext cx="1465304" cy="32719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3" name="Straight Arrow Connector 22"/>
          <p:cNvCxnSpPr/>
          <p:nvPr/>
        </p:nvCxnSpPr>
        <p:spPr>
          <a:xfrm flipH="1">
            <a:off x="4483740" y="4157450"/>
            <a:ext cx="1396838" cy="31332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4" name="Straight Arrow Connector 23"/>
          <p:cNvCxnSpPr/>
          <p:nvPr/>
        </p:nvCxnSpPr>
        <p:spPr>
          <a:xfrm flipH="1" flipV="1">
            <a:off x="4376520" y="5084450"/>
            <a:ext cx="1538291" cy="108964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33" name="TextBox 32"/>
          <p:cNvSpPr txBox="1"/>
          <p:nvPr/>
        </p:nvSpPr>
        <p:spPr>
          <a:xfrm>
            <a:off x="4856020" y="4481124"/>
            <a:ext cx="1226935" cy="400110"/>
          </a:xfrm>
          <a:prstGeom prst="rect">
            <a:avLst/>
          </a:prstGeom>
          <a:noFill/>
        </p:spPr>
        <p:txBody>
          <a:bodyPr wrap="square" rtlCol="1">
            <a:spAutoFit/>
          </a:bodyPr>
          <a:lstStyle/>
          <a:p>
            <a:pPr algn="ctr"/>
            <a:r>
              <a:rPr lang="fa-IR" sz="2000" smtClean="0"/>
              <a:t>براساس</a:t>
            </a:r>
            <a:endParaRPr lang="fa-IR" sz="2000"/>
          </a:p>
        </p:txBody>
      </p:sp>
      <p:sp>
        <p:nvSpPr>
          <p:cNvPr id="35" name="Down Arrow 34"/>
          <p:cNvSpPr/>
          <p:nvPr/>
        </p:nvSpPr>
        <p:spPr>
          <a:xfrm>
            <a:off x="2351314" y="5290457"/>
            <a:ext cx="489857" cy="767443"/>
          </a:xfrm>
          <a:prstGeom prst="downArrow">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Rounded Rectangle 36"/>
          <p:cNvSpPr/>
          <p:nvPr/>
        </p:nvSpPr>
        <p:spPr>
          <a:xfrm>
            <a:off x="1202328" y="6175995"/>
            <a:ext cx="3031040" cy="926933"/>
          </a:xfrm>
          <a:prstGeom prst="roundRect">
            <a:avLst>
              <a:gd name="adj" fmla="val 38778"/>
            </a:avLst>
          </a:prstGeom>
          <a:solidFill>
            <a:srgbClr val="F7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solidFill>
              </a:rPr>
              <a:t>مطابق ساختمان با تکیه گاه</a:t>
            </a:r>
          </a:p>
          <a:p>
            <a:pPr algn="ctr"/>
            <a:r>
              <a:rPr lang="fa-IR" sz="2400" smtClean="0">
                <a:solidFill>
                  <a:schemeClr val="tx1"/>
                </a:solidFill>
              </a:rPr>
              <a:t> ثابت کنترل شوند.</a:t>
            </a:r>
            <a:endParaRPr lang="fa-IR" sz="2400">
              <a:solidFill>
                <a:schemeClr val="tx1"/>
              </a:solidFill>
            </a:endParaRPr>
          </a:p>
        </p:txBody>
      </p:sp>
      <p:sp>
        <p:nvSpPr>
          <p:cNvPr id="20" name="TextBox 19"/>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5" name="Slide Number Placeholder 4"/>
          <p:cNvSpPr>
            <a:spLocks noGrp="1"/>
          </p:cNvSpPr>
          <p:nvPr>
            <p:ph type="sldNum" sz="quarter" idx="12"/>
          </p:nvPr>
        </p:nvSpPr>
        <p:spPr/>
        <p:txBody>
          <a:bodyPr/>
          <a:lstStyle/>
          <a:p>
            <a:fld id="{09D84461-DD0A-440A-AEC5-A4A968A8725A}" type="slidenum">
              <a:rPr lang="en-US" smtClean="0"/>
              <a:t>56</a:t>
            </a:fld>
            <a:endParaRPr lang="en-US" dirty="0"/>
          </a:p>
        </p:txBody>
      </p:sp>
    </p:spTree>
    <p:extLst>
      <p:ext uri="{BB962C8B-B14F-4D97-AF65-F5344CB8AC3E}">
        <p14:creationId xmlns:p14="http://schemas.microsoft.com/office/powerpoint/2010/main" val="2981340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2500"/>
                                        <p:tgtEl>
                                          <p:spTgt spid="4"/>
                                        </p:tgtEl>
                                      </p:cBhvr>
                                    </p:animEffect>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1250"/>
                                        <p:tgtEl>
                                          <p:spTgt spid="7"/>
                                        </p:tgtEl>
                                      </p:cBhvr>
                                    </p:animEffect>
                                  </p:childTnLst>
                                </p:cTn>
                              </p:par>
                              <p:par>
                                <p:cTn id="25" presetID="22" presetClass="entr" presetSubtype="2"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right)">
                                      <p:cBhvr>
                                        <p:cTn id="27" dur="1250"/>
                                        <p:tgtEl>
                                          <p:spTgt spid="23"/>
                                        </p:tgtEl>
                                      </p:cBhvr>
                                    </p:animEffect>
                                  </p:childTnLst>
                                </p:cTn>
                              </p:par>
                              <p:par>
                                <p:cTn id="28" presetID="22" presetClass="entr" presetSubtype="2"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right)">
                                      <p:cBhvr>
                                        <p:cTn id="30" dur="1250"/>
                                        <p:tgtEl>
                                          <p:spTgt spid="22"/>
                                        </p:tgtEl>
                                      </p:cBhvr>
                                    </p:animEffect>
                                  </p:childTnLst>
                                </p:cTn>
                              </p:par>
                              <p:par>
                                <p:cTn id="31" presetID="22" presetClass="entr" presetSubtype="2"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right)">
                                      <p:cBhvr>
                                        <p:cTn id="33" dur="1250"/>
                                        <p:tgtEl>
                                          <p:spTgt spid="24"/>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right)">
                                      <p:cBhvr>
                                        <p:cTn id="36" dur="1250"/>
                                        <p:tgtEl>
                                          <p:spTgt spid="33"/>
                                        </p:tgtEl>
                                      </p:cBhvr>
                                    </p:animEffect>
                                  </p:childTnLst>
                                </p:cTn>
                              </p:par>
                            </p:childTnLst>
                          </p:cTn>
                        </p:par>
                        <p:par>
                          <p:cTn id="37" fill="hold">
                            <p:stCondLst>
                              <p:cond delay="4250"/>
                            </p:stCondLst>
                            <p:childTnLst>
                              <p:par>
                                <p:cTn id="38" presetID="22" presetClass="entr" presetSubtype="2"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right)">
                                      <p:cBhvr>
                                        <p:cTn id="40" dur="1000"/>
                                        <p:tgtEl>
                                          <p:spTgt spid="13"/>
                                        </p:tgtEl>
                                      </p:cBhvr>
                                    </p:animEffect>
                                  </p:childTnLst>
                                </p:cTn>
                              </p:par>
                            </p:childTnLst>
                          </p:cTn>
                        </p:par>
                        <p:par>
                          <p:cTn id="41" fill="hold">
                            <p:stCondLst>
                              <p:cond delay="5250"/>
                            </p:stCondLst>
                            <p:childTnLst>
                              <p:par>
                                <p:cTn id="42" presetID="22" presetClass="entr" presetSubtype="1"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up)">
                                      <p:cBhvr>
                                        <p:cTn id="44" dur="1000"/>
                                        <p:tgtEl>
                                          <p:spTgt spid="35"/>
                                        </p:tgtEl>
                                      </p:cBhvr>
                                    </p:animEffect>
                                  </p:childTnLst>
                                </p:cTn>
                              </p:par>
                            </p:childTnLst>
                          </p:cTn>
                        </p:par>
                        <p:par>
                          <p:cTn id="45" fill="hold">
                            <p:stCondLst>
                              <p:cond delay="6250"/>
                            </p:stCondLst>
                            <p:childTnLst>
                              <p:par>
                                <p:cTn id="46" presetID="22" presetClass="entr" presetSubtype="2"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right)">
                                      <p:cBhvr>
                                        <p:cTn id="48"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 grpId="0" animBg="1"/>
      <p:bldP spid="11" grpId="0" animBg="1"/>
      <p:bldP spid="13" grpId="0" animBg="1"/>
      <p:bldP spid="33" grpId="0"/>
      <p:bldP spid="35" grpId="0" animBg="1"/>
      <p:bldP spid="3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FC43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tx1">
                    <a:lumMod val="95000"/>
                    <a:lumOff val="5000"/>
                  </a:schemeClr>
                </a:solidFill>
                <a:cs typeface="B Nazanin" panose="00000400000000000000" pitchFamily="2" charset="-78"/>
              </a:rPr>
              <a:t>اندرکنش در آیین نامه 2800	</a:t>
            </a:r>
            <a:endParaRPr lang="en-US" sz="2800" dirty="0">
              <a:solidFill>
                <a:schemeClr val="tx1">
                  <a:lumMod val="95000"/>
                  <a:lumOff val="5000"/>
                </a:schemeClr>
              </a:solidFill>
              <a:cs typeface="B Nazanin" panose="00000400000000000000" pitchFamily="2" charset="-78"/>
            </a:endParaRPr>
          </a:p>
        </p:txBody>
      </p:sp>
      <p:sp>
        <p:nvSpPr>
          <p:cNvPr id="27" name="Cloud Callout 26"/>
          <p:cNvSpPr/>
          <p:nvPr/>
        </p:nvSpPr>
        <p:spPr>
          <a:xfrm rot="20241549">
            <a:off x="1363180" y="330374"/>
            <a:ext cx="1759707" cy="635772"/>
          </a:xfrm>
          <a:prstGeom prst="cloudCallout">
            <a:avLst/>
          </a:prstGeom>
          <a:solidFill>
            <a:srgbClr val="FFC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lumMod val="95000"/>
                    <a:lumOff val="5000"/>
                  </a:schemeClr>
                </a:solidFill>
                <a:cs typeface="B Nazanin" panose="00000400000000000000" pitchFamily="2" charset="-78"/>
              </a:rPr>
              <a:t>پیوست پنجم</a:t>
            </a:r>
            <a:endParaRPr lang="fa-IR"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0444465" y="1350348"/>
            <a:ext cx="3423935" cy="628898"/>
          </a:xfrm>
          <a:prstGeom prst="roundRect">
            <a:avLst>
              <a:gd name="adj" fmla="val 25178"/>
            </a:avLst>
          </a:prstGeom>
          <a:solidFill>
            <a:srgbClr val="FFC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3-روش تحلیل دینامیکی طیفی</a:t>
            </a:r>
            <a:endParaRPr lang="fa-IR" sz="2400" dirty="0">
              <a:solidFill>
                <a:schemeClr val="tx1">
                  <a:lumMod val="95000"/>
                  <a:lumOff val="5000"/>
                </a:schemeClr>
              </a:solidFill>
              <a:cs typeface="B Nazanin" panose="00000400000000000000" pitchFamily="2" charset="-78"/>
            </a:endParaRPr>
          </a:p>
        </p:txBody>
      </p:sp>
      <p:sp>
        <p:nvSpPr>
          <p:cNvPr id="3" name="TextBox 2"/>
          <p:cNvSpPr txBox="1"/>
          <p:nvPr/>
        </p:nvSpPr>
        <p:spPr>
          <a:xfrm>
            <a:off x="1308613" y="2819400"/>
            <a:ext cx="12194028" cy="1384995"/>
          </a:xfrm>
          <a:prstGeom prst="rect">
            <a:avLst/>
          </a:prstGeom>
          <a:noFill/>
        </p:spPr>
        <p:txBody>
          <a:bodyPr wrap="square" rtlCol="1">
            <a:spAutoFit/>
          </a:bodyPr>
          <a:lstStyle/>
          <a:p>
            <a:pPr algn="r" rtl="1"/>
            <a:r>
              <a:rPr lang="fa-IR" sz="2800" smtClean="0"/>
              <a:t>-آیین نامه 2800 تنها اجازه می دهد تا ویژگی های اصلی مود اول سازه در هر امتداد افقی </a:t>
            </a:r>
          </a:p>
          <a:p>
            <a:pPr algn="r" rtl="1"/>
            <a:r>
              <a:rPr lang="fa-IR" sz="2800" smtClean="0"/>
              <a:t>(یعنی مود اصلی راستای </a:t>
            </a:r>
            <a:r>
              <a:rPr lang="en-US" sz="2800" smtClean="0"/>
              <a:t>x</a:t>
            </a:r>
            <a:r>
              <a:rPr lang="fa-IR" sz="2800" smtClean="0"/>
              <a:t> و مود اصلی راستای </a:t>
            </a:r>
            <a:r>
              <a:rPr lang="en-US" sz="2800" smtClean="0"/>
              <a:t>y</a:t>
            </a:r>
            <a:r>
              <a:rPr lang="fa-IR" sz="2800" smtClean="0"/>
              <a:t>)</a:t>
            </a:r>
            <a:r>
              <a:rPr lang="en-US" sz="2800" smtClean="0"/>
              <a:t> </a:t>
            </a:r>
            <a:endParaRPr lang="fa-IR" sz="2800" smtClean="0"/>
          </a:p>
          <a:p>
            <a:pPr algn="r" rtl="1"/>
            <a:r>
              <a:rPr lang="fa-IR" sz="2800" smtClean="0"/>
              <a:t> اصلاح شود و نباید محاسبات مربوط به سایر مود ها دچار تغییر شود.</a:t>
            </a:r>
            <a:endParaRPr lang="fa-IR" sz="2800"/>
          </a:p>
        </p:txBody>
      </p:sp>
      <p:sp>
        <p:nvSpPr>
          <p:cNvPr id="25" name="TextBox 24"/>
          <p:cNvSpPr txBox="1"/>
          <p:nvPr/>
        </p:nvSpPr>
        <p:spPr>
          <a:xfrm>
            <a:off x="1082041" y="4567495"/>
            <a:ext cx="12573000" cy="954107"/>
          </a:xfrm>
          <a:prstGeom prst="rect">
            <a:avLst/>
          </a:prstGeom>
          <a:noFill/>
        </p:spPr>
        <p:txBody>
          <a:bodyPr wrap="square" rtlCol="1">
            <a:spAutoFit/>
          </a:bodyPr>
          <a:lstStyle/>
          <a:p>
            <a:pPr algn="r" rtl="1"/>
            <a:r>
              <a:rPr lang="fa-IR" sz="2800" smtClean="0"/>
              <a:t>نکته: می دانیم که فرضیات تحلیل استاتیکی معادل منطبق بر رفتار سازه در مد اول می باشد.بر همین اساس روش اندرکنش آیین نامه 2800 به صورت متناظر قابل تعمیم به مد اول سازه در تحلیل دینامیکی طیفی سازه می باشد.</a:t>
            </a:r>
            <a:endParaRPr lang="fa-IR" sz="2800"/>
          </a:p>
        </p:txBody>
      </p:sp>
      <p:sp>
        <p:nvSpPr>
          <p:cNvPr id="8" name="TextBox 7"/>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5" name="Slide Number Placeholder 4"/>
          <p:cNvSpPr>
            <a:spLocks noGrp="1"/>
          </p:cNvSpPr>
          <p:nvPr>
            <p:ph type="sldNum" sz="quarter" idx="12"/>
          </p:nvPr>
        </p:nvSpPr>
        <p:spPr/>
        <p:txBody>
          <a:bodyPr/>
          <a:lstStyle/>
          <a:p>
            <a:fld id="{09D84461-DD0A-440A-AEC5-A4A968A8725A}" type="slidenum">
              <a:rPr lang="en-US" smtClean="0"/>
              <a:t>57</a:t>
            </a:fld>
            <a:endParaRPr lang="en-US" dirty="0"/>
          </a:p>
        </p:txBody>
      </p:sp>
    </p:spTree>
    <p:extLst>
      <p:ext uri="{BB962C8B-B14F-4D97-AF65-F5344CB8AC3E}">
        <p14:creationId xmlns:p14="http://schemas.microsoft.com/office/powerpoint/2010/main" val="4253515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right)">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 grpId="0" animBg="1"/>
      <p:bldP spid="3" grpId="0"/>
      <p:bldP spid="2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FC43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tx1">
                    <a:lumMod val="95000"/>
                    <a:lumOff val="5000"/>
                  </a:schemeClr>
                </a:solidFill>
                <a:cs typeface="B Nazanin" panose="00000400000000000000" pitchFamily="2" charset="-78"/>
              </a:rPr>
              <a:t>اندرکنش در آیین نامه 2800	</a:t>
            </a:r>
            <a:endParaRPr lang="en-US" sz="2800" dirty="0">
              <a:solidFill>
                <a:schemeClr val="tx1">
                  <a:lumMod val="95000"/>
                  <a:lumOff val="5000"/>
                </a:schemeClr>
              </a:solidFill>
              <a:cs typeface="B Nazanin" panose="00000400000000000000" pitchFamily="2" charset="-78"/>
            </a:endParaRPr>
          </a:p>
        </p:txBody>
      </p:sp>
      <p:sp>
        <p:nvSpPr>
          <p:cNvPr id="27" name="Cloud Callout 26"/>
          <p:cNvSpPr/>
          <p:nvPr/>
        </p:nvSpPr>
        <p:spPr>
          <a:xfrm rot="20241549">
            <a:off x="1363180" y="330374"/>
            <a:ext cx="1759707" cy="635772"/>
          </a:xfrm>
          <a:prstGeom prst="cloudCallout">
            <a:avLst/>
          </a:prstGeom>
          <a:solidFill>
            <a:srgbClr val="FFC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lumMod val="95000"/>
                    <a:lumOff val="5000"/>
                  </a:schemeClr>
                </a:solidFill>
                <a:cs typeface="B Nazanin" panose="00000400000000000000" pitchFamily="2" charset="-78"/>
              </a:rPr>
              <a:t>پیوست پنجم</a:t>
            </a:r>
            <a:endParaRPr lang="fa-IR"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0444465" y="1350348"/>
            <a:ext cx="3423935" cy="628898"/>
          </a:xfrm>
          <a:prstGeom prst="roundRect">
            <a:avLst>
              <a:gd name="adj" fmla="val 25178"/>
            </a:avLst>
          </a:prstGeom>
          <a:solidFill>
            <a:srgbClr val="FFC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3-روش تحلیل دینامیکی طیفی</a:t>
            </a:r>
            <a:endParaRPr lang="fa-IR" sz="2400" dirty="0">
              <a:solidFill>
                <a:schemeClr val="tx1">
                  <a:lumMod val="95000"/>
                  <a:lumOff val="5000"/>
                </a:schemeClr>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7" name="TextBox 6"/>
              <p:cNvSpPr txBox="1"/>
              <p:nvPr/>
            </p:nvSpPr>
            <p:spPr>
              <a:xfrm>
                <a:off x="1308613" y="3268150"/>
                <a:ext cx="5882020" cy="523220"/>
              </a:xfrm>
              <a:prstGeom prst="rect">
                <a:avLst/>
              </a:prstGeom>
              <a:noFill/>
            </p:spPr>
            <p:txBody>
              <a:bodyPr wrap="square" rtlCol="1">
                <a:spAutoFit/>
              </a:bodyPr>
              <a:lstStyle/>
              <a:p>
                <a:pPr algn="r" rtl="1"/>
                <a14:m>
                  <m:oMathPara xmlns:m="http://schemas.openxmlformats.org/officeDocument/2006/math">
                    <m:oMathParaPr>
                      <m:jc m:val="left"/>
                    </m:oMathParaPr>
                    <m:oMath xmlns:m="http://schemas.openxmlformats.org/officeDocument/2006/math">
                      <m:sSub>
                        <m:sSubPr>
                          <m:ctrlPr>
                            <a:rPr lang="fa-IR" sz="2800" i="1" smtClean="0">
                              <a:latin typeface="Cambria Math" panose="02040503050406030204" pitchFamily="18" charset="0"/>
                            </a:rPr>
                          </m:ctrlPr>
                        </m:sSubPr>
                        <m:e>
                          <m:r>
                            <a:rPr lang="en-US" sz="2800" i="1">
                              <a:latin typeface="Cambria Math" panose="02040503050406030204" pitchFamily="18" charset="0"/>
                            </a:rPr>
                            <m:t>𝑉</m:t>
                          </m:r>
                        </m:e>
                        <m:sub>
                          <m:r>
                            <a:rPr lang="en-US" sz="2800" i="1">
                              <a:latin typeface="Cambria Math" panose="02040503050406030204" pitchFamily="18" charset="0"/>
                            </a:rPr>
                            <m:t>𝑒</m:t>
                          </m:r>
                          <m:r>
                            <a:rPr lang="fa-IR" sz="2800" b="0" i="1" smtClean="0">
                              <a:latin typeface="Cambria Math" panose="02040503050406030204" pitchFamily="18" charset="0"/>
                            </a:rPr>
                            <m:t>1</m:t>
                          </m:r>
                        </m:sub>
                      </m:sSub>
                      <m:r>
                        <a:rPr lang="en-US" sz="2800" b="0" i="0" smtClean="0">
                          <a:latin typeface="Cambria Math" panose="02040503050406030204" pitchFamily="18" charset="0"/>
                        </a:rPr>
                        <m:t>=</m:t>
                      </m:r>
                      <m:sSub>
                        <m:sSubPr>
                          <m:ctrlPr>
                            <a:rPr lang="fa-IR" sz="2800" i="1">
                              <a:latin typeface="Cambria Math" panose="02040503050406030204" pitchFamily="18" charset="0"/>
                            </a:rPr>
                          </m:ctrlPr>
                        </m:sSubPr>
                        <m:e>
                          <m:r>
                            <a:rPr lang="en-US" sz="2800" i="1">
                              <a:latin typeface="Cambria Math" panose="02040503050406030204" pitchFamily="18" charset="0"/>
                            </a:rPr>
                            <m:t>𝑉</m:t>
                          </m:r>
                        </m:e>
                        <m:sub>
                          <m:r>
                            <a:rPr lang="en-US" sz="2800" b="0" i="1" smtClean="0">
                              <a:latin typeface="Cambria Math" panose="02040503050406030204" pitchFamily="18" charset="0"/>
                            </a:rPr>
                            <m:t>1</m:t>
                          </m:r>
                          <m:r>
                            <a:rPr lang="en-US" sz="2800" i="1">
                              <a:latin typeface="Cambria Math" panose="02040503050406030204" pitchFamily="18" charset="0"/>
                            </a:rPr>
                            <m:t>𝑢</m:t>
                          </m:r>
                        </m:sub>
                      </m:sSub>
                      <m:r>
                        <a:rPr lang="en-US" sz="2800" b="0" i="1" smtClean="0">
                          <a:latin typeface="Cambria Math" panose="02040503050406030204" pitchFamily="18" charset="0"/>
                        </a:rPr>
                        <m:t>−</m:t>
                      </m:r>
                      <m:sSub>
                        <m:sSubPr>
                          <m:ctrlPr>
                            <a:rPr lang="fa-IR" sz="2800" i="1">
                              <a:latin typeface="Cambria Math" panose="02040503050406030204" pitchFamily="18" charset="0"/>
                            </a:rPr>
                          </m:ctrlPr>
                        </m:sSubPr>
                        <m:e>
                          <m:r>
                            <a:rPr lang="fa-IR" sz="280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rPr>
                            <m:t>𝑉</m:t>
                          </m:r>
                        </m:e>
                        <m:sub>
                          <m:r>
                            <a:rPr lang="en-US" sz="2800" b="0" i="1" smtClean="0">
                              <a:latin typeface="Cambria Math" panose="02040503050406030204" pitchFamily="18" charset="0"/>
                            </a:rPr>
                            <m:t>1</m:t>
                          </m:r>
                          <m:r>
                            <a:rPr lang="en-US" sz="2800" i="1">
                              <a:latin typeface="Cambria Math" panose="02040503050406030204" pitchFamily="18" charset="0"/>
                            </a:rPr>
                            <m:t>𝑢</m:t>
                          </m:r>
                        </m:sub>
                      </m:sSub>
                      <m:r>
                        <a:rPr lang="en-US" sz="2800" b="0" i="1">
                          <a:latin typeface="Cambria Math" panose="02040503050406030204" pitchFamily="18" charset="0"/>
                        </a:rPr>
                        <m:t>                 </m:t>
                      </m:r>
                      <m:r>
                        <a:rPr lang="en-US" sz="2800" b="0" i="1" smtClean="0">
                          <a:latin typeface="Cambria Math" panose="02040503050406030204" pitchFamily="18" charset="0"/>
                        </a:rPr>
                        <m:t>         (</m:t>
                      </m:r>
                      <m:r>
                        <a:rPr lang="en-US" sz="2800" b="0" i="1" smtClean="0">
                          <a:latin typeface="Cambria Math" panose="02040503050406030204" pitchFamily="18" charset="0"/>
                        </a:rPr>
                        <m:t>8</m:t>
                      </m:r>
                      <m:r>
                        <a:rPr lang="en-US" sz="2800" b="0" i="1" smtClean="0">
                          <a:latin typeface="Cambria Math" panose="02040503050406030204" pitchFamily="18" charset="0"/>
                        </a:rPr>
                        <m:t>)</m:t>
                      </m:r>
                    </m:oMath>
                  </m:oMathPara>
                </a14:m>
                <a:endParaRPr lang="fa-IR" sz="2800"/>
              </a:p>
            </p:txBody>
          </p:sp>
        </mc:Choice>
        <mc:Fallback xmlns="">
          <p:sp>
            <p:nvSpPr>
              <p:cNvPr id="7" name="TextBox 6"/>
              <p:cNvSpPr txBox="1">
                <a:spLocks noRot="1" noChangeAspect="1" noMove="1" noResize="1" noEditPoints="1" noAdjustHandles="1" noChangeArrowheads="1" noChangeShapeType="1" noTextEdit="1"/>
              </p:cNvSpPr>
              <p:nvPr/>
            </p:nvSpPr>
            <p:spPr>
              <a:xfrm>
                <a:off x="1308613" y="3268150"/>
                <a:ext cx="5882020" cy="523220"/>
              </a:xfrm>
              <a:prstGeom prst="rect">
                <a:avLst/>
              </a:prstGeom>
              <a:blipFill>
                <a:blip r:embed="rId2"/>
                <a:stretch>
                  <a:fillRect l="-518" b="-12791"/>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932214" y="2399122"/>
                <a:ext cx="11936186" cy="523220"/>
              </a:xfrm>
              <a:prstGeom prst="rect">
                <a:avLst/>
              </a:prstGeom>
              <a:noFill/>
            </p:spPr>
            <p:txBody>
              <a:bodyPr wrap="square" rtlCol="1">
                <a:spAutoFit/>
              </a:bodyPr>
              <a:lstStyle/>
              <a:p>
                <a:pPr algn="r" rtl="1"/>
                <a:r>
                  <a:rPr lang="fa-IR" sz="2800" b="1" smtClean="0"/>
                  <a:t>-</a:t>
                </a:r>
                <a:r>
                  <a:rPr lang="fa-IR" sz="2800" smtClean="0"/>
                  <a:t>نیروی برش پایه</a:t>
                </a:r>
                <a14:m>
                  <m:oMath xmlns:m="http://schemas.openxmlformats.org/officeDocument/2006/math">
                    <m:sSub>
                      <m:sSubPr>
                        <m:ctrlPr>
                          <a:rPr lang="fa-IR" sz="280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1</m:t>
                        </m:r>
                        <m:r>
                          <a:rPr lang="en-US" sz="2800" b="0" i="1" smtClean="0">
                            <a:latin typeface="Cambria Math" panose="02040503050406030204" pitchFamily="18" charset="0"/>
                          </a:rPr>
                          <m:t>𝑢</m:t>
                        </m:r>
                      </m:sub>
                    </m:sSub>
                  </m:oMath>
                </a14:m>
                <a:r>
                  <a:rPr lang="fa-IR" sz="2800" smtClean="0"/>
                  <a:t>، مد اول  می تواند بر طبق رابطه زیر کاهش پیدا کند، و برابر </a:t>
                </a:r>
                <a14:m>
                  <m:oMath xmlns:m="http://schemas.openxmlformats.org/officeDocument/2006/math">
                    <m:sSub>
                      <m:sSubPr>
                        <m:ctrlPr>
                          <a:rPr lang="fa-IR" sz="2800" i="1">
                            <a:latin typeface="Cambria Math" panose="02040503050406030204" pitchFamily="18" charset="0"/>
                          </a:rPr>
                        </m:ctrlPr>
                      </m:sSubPr>
                      <m:e>
                        <m:r>
                          <a:rPr lang="en-US" sz="2800" i="1">
                            <a:latin typeface="Cambria Math" panose="02040503050406030204" pitchFamily="18" charset="0"/>
                          </a:rPr>
                          <m:t>𝑉</m:t>
                        </m:r>
                      </m:e>
                      <m:sub>
                        <m:r>
                          <a:rPr lang="en-US" sz="2800" b="0" i="1" smtClean="0">
                            <a:latin typeface="Cambria Math" panose="02040503050406030204" pitchFamily="18" charset="0"/>
                          </a:rPr>
                          <m:t>𝑒</m:t>
                        </m:r>
                        <m:r>
                          <a:rPr lang="en-US" sz="2800" b="0" i="1" smtClean="0">
                            <a:latin typeface="Cambria Math" panose="02040503050406030204" pitchFamily="18" charset="0"/>
                          </a:rPr>
                          <m:t>1</m:t>
                        </m:r>
                      </m:sub>
                    </m:sSub>
                  </m:oMath>
                </a14:m>
                <a:r>
                  <a:rPr lang="fa-IR" sz="2800" smtClean="0"/>
                  <a:t> اختیار گردد.</a:t>
                </a:r>
                <a:endParaRPr lang="fa-IR" sz="2800"/>
              </a:p>
            </p:txBody>
          </p:sp>
        </mc:Choice>
        <mc:Fallback xmlns="">
          <p:sp>
            <p:nvSpPr>
              <p:cNvPr id="8" name="TextBox 7"/>
              <p:cNvSpPr txBox="1">
                <a:spLocks noRot="1" noChangeAspect="1" noMove="1" noResize="1" noEditPoints="1" noAdjustHandles="1" noChangeArrowheads="1" noChangeShapeType="1" noTextEdit="1"/>
              </p:cNvSpPr>
              <p:nvPr/>
            </p:nvSpPr>
            <p:spPr>
              <a:xfrm>
                <a:off x="1932214" y="2399122"/>
                <a:ext cx="11936186" cy="523220"/>
              </a:xfrm>
              <a:prstGeom prst="rect">
                <a:avLst/>
              </a:prstGeom>
              <a:blipFill>
                <a:blip r:embed="rId3"/>
                <a:stretch>
                  <a:fillRect t="-9412" r="-1021" b="-36471"/>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308613" y="3964274"/>
                <a:ext cx="5854187" cy="600805"/>
              </a:xfrm>
              <a:prstGeom prst="rect">
                <a:avLst/>
              </a:prstGeom>
            </p:spPr>
            <p:txBody>
              <a:bodyPr wrap="square">
                <a:spAutoFit/>
              </a:bodyPr>
              <a:lstStyle/>
              <a:p>
                <a14:m>
                  <m:oMath xmlns:m="http://schemas.openxmlformats.org/officeDocument/2006/math">
                    <m:sSub>
                      <m:sSubPr>
                        <m:ctrlPr>
                          <a:rPr lang="fa-IR" i="1" smtClean="0">
                            <a:latin typeface="Cambria Math" panose="02040503050406030204" pitchFamily="18" charset="0"/>
                          </a:rPr>
                        </m:ctrlPr>
                      </m:sSubPr>
                      <m:e>
                        <m:r>
                          <a:rPr lang="fa-IR" i="1">
                            <a:latin typeface="Cambria Math" panose="02040503050406030204" pitchFamily="18" charset="0"/>
                            <a:ea typeface="Cambria Math" panose="02040503050406030204" pitchFamily="18" charset="0"/>
                          </a:rPr>
                          <m:t>∆</m:t>
                        </m:r>
                        <m:r>
                          <a:rPr lang="en-US" i="1">
                            <a:latin typeface="Cambria Math" panose="02040503050406030204" pitchFamily="18" charset="0"/>
                          </a:rPr>
                          <m:t>𝑉</m:t>
                        </m:r>
                      </m:e>
                      <m:sub>
                        <m:r>
                          <a:rPr lang="en-US" b="0" i="1" smtClean="0">
                            <a:latin typeface="Cambria Math" panose="02040503050406030204" pitchFamily="18" charset="0"/>
                          </a:rPr>
                          <m:t>1</m:t>
                        </m:r>
                        <m:r>
                          <a:rPr lang="en-US" i="1">
                            <a:latin typeface="Cambria Math" panose="02040503050406030204" pitchFamily="18" charset="0"/>
                          </a:rPr>
                          <m:t>𝑢</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𝐶</m:t>
                            </m:r>
                          </m:e>
                        </m:acc>
                        <m:sSup>
                          <m:sSupPr>
                            <m:ctrlPr>
                              <a:rPr lang="fa-IR" i="1" smtClean="0">
                                <a:latin typeface="Cambria Math" panose="02040503050406030204" pitchFamily="18" charset="0"/>
                              </a:rPr>
                            </m:ctrlPr>
                          </m:sSupPr>
                          <m:e>
                            <m:d>
                              <m:dPr>
                                <m:ctrlPr>
                                  <a:rPr lang="fa-IR" i="1">
                                    <a:latin typeface="Cambria Math" panose="02040503050406030204" pitchFamily="18" charset="0"/>
                                  </a:rPr>
                                </m:ctrlPr>
                              </m:dPr>
                              <m:e>
                                <m:f>
                                  <m:fPr>
                                    <m:ctrlPr>
                                      <a:rPr lang="fa-IR" i="1">
                                        <a:latin typeface="Cambria Math" panose="02040503050406030204" pitchFamily="18" charset="0"/>
                                      </a:rPr>
                                    </m:ctrlPr>
                                  </m:fPr>
                                  <m:num>
                                    <m:r>
                                      <a:rPr lang="fa-IR" i="1">
                                        <a:latin typeface="Cambria Math" panose="02040503050406030204" pitchFamily="18" charset="0"/>
                                      </a:rPr>
                                      <m:t>0</m:t>
                                    </m:r>
                                    <m:r>
                                      <a:rPr lang="fa-IR" i="1">
                                        <a:latin typeface="Cambria Math" panose="02040503050406030204" pitchFamily="18" charset="0"/>
                                      </a:rPr>
                                      <m:t>.</m:t>
                                    </m:r>
                                    <m:r>
                                      <a:rPr lang="fa-IR" i="1">
                                        <a:latin typeface="Cambria Math" panose="02040503050406030204" pitchFamily="18" charset="0"/>
                                      </a:rPr>
                                      <m:t>05</m:t>
                                    </m:r>
                                  </m:num>
                                  <m:den>
                                    <m:sSub>
                                      <m:sSubPr>
                                        <m:ctrlPr>
                                          <a:rPr lang="fa-IR" i="1">
                                            <a:latin typeface="Cambria Math" panose="02040503050406030204" pitchFamily="18" charset="0"/>
                                          </a:rPr>
                                        </m:ctrlPr>
                                      </m:sSubPr>
                                      <m:e>
                                        <m:r>
                                          <a:rPr lang="fa-IR"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𝑒</m:t>
                                        </m:r>
                                      </m:sub>
                                    </m:sSub>
                                  </m:den>
                                </m:f>
                              </m:e>
                            </m:d>
                          </m:e>
                          <m:sup>
                            <m:r>
                              <a:rPr lang="fa-IR" b="0" i="1" smtClean="0">
                                <a:latin typeface="Cambria Math" panose="02040503050406030204" pitchFamily="18" charset="0"/>
                              </a:rPr>
                              <m:t>0</m:t>
                            </m:r>
                            <m:r>
                              <a:rPr lang="fa-IR" b="0" i="1" smtClean="0">
                                <a:latin typeface="Cambria Math" panose="02040503050406030204" pitchFamily="18" charset="0"/>
                              </a:rPr>
                              <m:t>.</m:t>
                            </m:r>
                            <m:r>
                              <a:rPr lang="fa-IR" b="0" i="1" smtClean="0">
                                <a:latin typeface="Cambria Math" panose="02040503050406030204" pitchFamily="18" charset="0"/>
                              </a:rPr>
                              <m:t>4</m:t>
                            </m:r>
                          </m:sup>
                        </m:sSup>
                      </m:e>
                    </m:d>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m:t>
                            </m:r>
                          </m:sub>
                        </m:sSub>
                      </m:e>
                    </m:acc>
                    <m:r>
                      <a:rPr lang="fa-IR" i="1" smtClean="0">
                        <a:latin typeface="Cambria Math" panose="02040503050406030204" pitchFamily="18" charset="0"/>
                        <a:ea typeface="Cambria Math" panose="02040503050406030204" pitchFamily="18" charset="0"/>
                      </a:rPr>
                      <m:t>≤</m:t>
                    </m:r>
                    <m:r>
                      <a:rPr lang="fa-IR" b="0" i="1" smtClean="0">
                        <a:latin typeface="Cambria Math" panose="02040503050406030204" pitchFamily="18" charset="0"/>
                        <a:ea typeface="Cambria Math" panose="02040503050406030204" pitchFamily="18" charset="0"/>
                      </a:rPr>
                      <m:t>0</m:t>
                    </m:r>
                    <m:r>
                      <a:rPr lang="fa-IR" b="0" i="1" smtClean="0">
                        <a:latin typeface="Cambria Math" panose="02040503050406030204" pitchFamily="18" charset="0"/>
                        <a:ea typeface="Cambria Math" panose="02040503050406030204" pitchFamily="18" charset="0"/>
                      </a:rPr>
                      <m:t>.</m:t>
                    </m:r>
                    <m:r>
                      <a:rPr lang="fa-IR" b="0" i="1" smtClean="0">
                        <a:latin typeface="Cambria Math" panose="02040503050406030204" pitchFamily="18" charset="0"/>
                        <a:ea typeface="Cambria Math" panose="02040503050406030204" pitchFamily="18" charset="0"/>
                      </a:rPr>
                      <m:t>15</m:t>
                    </m:r>
                    <m:sSub>
                      <m:sSubPr>
                        <m:ctrlPr>
                          <a:rPr lang="fa-IR"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𝑢</m:t>
                        </m:r>
                        <m:r>
                          <a:rPr lang="fa-IR" b="0" i="1" smtClean="0">
                            <a:latin typeface="Cambria Math" panose="02040503050406030204" pitchFamily="18" charset="0"/>
                            <a:ea typeface="Cambria Math" panose="02040503050406030204" pitchFamily="18" charset="0"/>
                          </a:rPr>
                          <m:t> </m:t>
                        </m:r>
                      </m:sub>
                    </m:sSub>
                    <m:r>
                      <a:rPr lang="fa-IR" b="0" i="1" smtClean="0">
                        <a:latin typeface="Cambria Math" panose="02040503050406030204" pitchFamily="18" charset="0"/>
                        <a:ea typeface="Cambria Math" panose="02040503050406030204" pitchFamily="18" charset="0"/>
                      </a:rPr>
                      <m:t>                     (</m:t>
                    </m:r>
                    <m:r>
                      <a:rPr lang="fa-IR" b="0" i="1" smtClean="0">
                        <a:latin typeface="Cambria Math" panose="02040503050406030204" pitchFamily="18" charset="0"/>
                        <a:ea typeface="Cambria Math" panose="02040503050406030204" pitchFamily="18" charset="0"/>
                      </a:rPr>
                      <m:t>2</m:t>
                    </m:r>
                    <m:r>
                      <a:rPr lang="fa-IR" b="0" i="1" smtClean="0">
                        <a:latin typeface="Cambria Math" panose="02040503050406030204" pitchFamily="18" charset="0"/>
                        <a:ea typeface="Cambria Math" panose="02040503050406030204" pitchFamily="18" charset="0"/>
                      </a:rPr>
                      <m:t>)</m:t>
                    </m:r>
                  </m:oMath>
                </a14:m>
                <a:r>
                  <a:rPr lang="fa-IR" smtClean="0"/>
                  <a:t>        </a:t>
                </a:r>
                <a:endParaRPr lang="fa-IR"/>
              </a:p>
            </p:txBody>
          </p:sp>
        </mc:Choice>
        <mc:Fallback xmlns="">
          <p:sp>
            <p:nvSpPr>
              <p:cNvPr id="9" name="Rectangle 8"/>
              <p:cNvSpPr>
                <a:spLocks noRot="1" noChangeAspect="1" noMove="1" noResize="1" noEditPoints="1" noAdjustHandles="1" noChangeArrowheads="1" noChangeShapeType="1" noTextEdit="1"/>
              </p:cNvSpPr>
              <p:nvPr/>
            </p:nvSpPr>
            <p:spPr>
              <a:xfrm>
                <a:off x="1308613" y="3964274"/>
                <a:ext cx="5854187" cy="600805"/>
              </a:xfrm>
              <a:prstGeom prst="rect">
                <a:avLst/>
              </a:prstGeom>
              <a:blipFill>
                <a:blip r:embed="rId4"/>
                <a:stretch>
                  <a:fillRect b="-404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308613" y="4621633"/>
                <a:ext cx="5536687" cy="91069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fa-IR"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𝑒</m:t>
                          </m:r>
                        </m:sub>
                      </m:sSub>
                      <m:r>
                        <a:rPr lang="fa-IR" b="0" i="1" smtClean="0">
                          <a:latin typeface="Cambria Math" panose="02040503050406030204" pitchFamily="18" charset="0"/>
                        </a:rPr>
                        <m:t>=</m:t>
                      </m:r>
                      <m:sSub>
                        <m:sSubPr>
                          <m:ctrlPr>
                            <a:rPr lang="fa-IR" b="0" i="1" smtClean="0">
                              <a:latin typeface="Cambria Math" panose="02040503050406030204" pitchFamily="18" charset="0"/>
                            </a:rPr>
                          </m:ctrlPr>
                        </m:sSubPr>
                        <m:e>
                          <m:r>
                            <a:rPr lang="en-US" b="0" i="1" smtClean="0">
                              <a:latin typeface="Cambria Math" panose="02040503050406030204" pitchFamily="18" charset="0"/>
                            </a:rPr>
                            <m:t>𝑇</m:t>
                          </m:r>
                        </m:e>
                        <m:sub>
                          <m:r>
                            <a:rPr lang="fa-IR" b="0" i="1" smtClean="0">
                              <a:latin typeface="Cambria Math" panose="02040503050406030204" pitchFamily="18" charset="0"/>
                            </a:rPr>
                            <m:t>1</m:t>
                          </m:r>
                        </m:sub>
                      </m:sSub>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𝐾</m:t>
                                  </m:r>
                                </m:e>
                              </m:acc>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𝑦</m:t>
                                  </m:r>
                                </m:sub>
                              </m:sSub>
                            </m:den>
                          </m:f>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𝑦</m:t>
                                      </m:r>
                                    </m:sub>
                                  </m:sSub>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h</m:t>
                                          </m:r>
                                        </m:e>
                                      </m:acc>
                                    </m:e>
                                    <m:sup>
                                      <m:r>
                                        <a:rPr lang="en-US" b="0" i="1" smtClean="0">
                                          <a:latin typeface="Cambria Math" panose="02040503050406030204" pitchFamily="18" charset="0"/>
                                        </a:rPr>
                                        <m:t>2</m:t>
                                      </m:r>
                                    </m:sup>
                                  </m:sSup>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𝜃</m:t>
                                      </m:r>
                                    </m:sub>
                                  </m:sSub>
                                </m:den>
                              </m:f>
                            </m:e>
                          </m:d>
                        </m:e>
                      </m:rad>
                      <m:r>
                        <a:rPr lang="en-US" b="0" i="1" smtClean="0">
                          <a:latin typeface="Cambria Math" panose="02040503050406030204" pitchFamily="18" charset="0"/>
                        </a:rPr>
                        <m:t>                                   (</m:t>
                      </m:r>
                      <m:r>
                        <a:rPr lang="en-US" b="0" i="1" smtClean="0">
                          <a:latin typeface="Cambria Math" panose="02040503050406030204" pitchFamily="18" charset="0"/>
                        </a:rPr>
                        <m:t>3</m:t>
                      </m:r>
                      <m:r>
                        <a:rPr lang="en-US" b="0" i="1" smtClean="0">
                          <a:latin typeface="Cambria Math" panose="02040503050406030204" pitchFamily="18" charset="0"/>
                        </a:rPr>
                        <m:t>)</m:t>
                      </m:r>
                    </m:oMath>
                  </m:oMathPara>
                </a14:m>
                <a:endParaRPr lang="fa-IR"/>
              </a:p>
            </p:txBody>
          </p:sp>
        </mc:Choice>
        <mc:Fallback xmlns="">
          <p:sp>
            <p:nvSpPr>
              <p:cNvPr id="10" name="Rectangle 9"/>
              <p:cNvSpPr>
                <a:spLocks noRot="1" noChangeAspect="1" noMove="1" noResize="1" noEditPoints="1" noAdjustHandles="1" noChangeArrowheads="1" noChangeShapeType="1" noTextEdit="1"/>
              </p:cNvSpPr>
              <p:nvPr/>
            </p:nvSpPr>
            <p:spPr>
              <a:xfrm>
                <a:off x="1308613" y="4621633"/>
                <a:ext cx="5536687" cy="910699"/>
              </a:xfrm>
              <a:prstGeom prst="rect">
                <a:avLst/>
              </a:prstGeom>
              <a:blipFill>
                <a:blip r:embed="rId5"/>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308613" y="5705236"/>
                <a:ext cx="7080785" cy="748603"/>
              </a:xfrm>
              <a:prstGeom prst="rect">
                <a:avLst/>
              </a:prstGeom>
            </p:spPr>
            <p:txBody>
              <a:bodyPr wrap="square">
                <a:spAutoFit/>
              </a:bodyPr>
              <a:lstStyle/>
              <a:p>
                <a14:m>
                  <m:oMath xmlns:m="http://schemas.openxmlformats.org/officeDocument/2006/math">
                    <m:acc>
                      <m:accPr>
                        <m:chr m:val="̅"/>
                        <m:ctrlPr>
                          <a:rPr lang="fa-IR" sz="2400" i="1" smtClean="0">
                            <a:latin typeface="Cambria Math" panose="02040503050406030204" pitchFamily="18" charset="0"/>
                          </a:rPr>
                        </m:ctrlPr>
                      </m:accPr>
                      <m:e>
                        <m:r>
                          <a:rPr lang="en-US" sz="2400" b="0" i="1" smtClean="0">
                            <a:latin typeface="Cambria Math" panose="02040503050406030204" pitchFamily="18" charset="0"/>
                          </a:rPr>
                          <m:t>h</m:t>
                        </m:r>
                      </m:e>
                    </m:acc>
                    <m:r>
                      <a:rPr lang="fa-IR" sz="2400" i="1">
                        <a:latin typeface="Cambria Math" panose="02040503050406030204" pitchFamily="18" charset="0"/>
                      </a:rPr>
                      <m:t>=</m:t>
                    </m:r>
                    <m:f>
                      <m:fPr>
                        <m:ctrlPr>
                          <a:rPr lang="fa-IR" sz="2400" i="1" smtClean="0">
                            <a:latin typeface="Cambria Math" panose="02040503050406030204" pitchFamily="18" charset="0"/>
                          </a:rPr>
                        </m:ctrlPr>
                      </m:fPr>
                      <m:num>
                        <m:nary>
                          <m:naryPr>
                            <m:chr m:val="∑"/>
                            <m:ctrlPr>
                              <a:rPr lang="fa-IR" sz="240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m:t>
                            </m:r>
                            <m:r>
                              <m:rPr>
                                <m:brk m:alnAt="23"/>
                              </m:rP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fa-IR" sz="240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𝑖</m:t>
                                </m:r>
                              </m:sub>
                            </m:sSub>
                            <m:sSub>
                              <m:sSubPr>
                                <m:ctrlPr>
                                  <a:rPr lang="fa-IR" sz="2400" i="1" smtClean="0">
                                    <a:latin typeface="Cambria Math" panose="02040503050406030204" pitchFamily="18" charset="0"/>
                                  </a:rPr>
                                </m:ctrlPr>
                              </m:sSubPr>
                              <m:e>
                                <m:r>
                                  <a:rPr lang="fa-IR" sz="2400" i="1" smtClean="0">
                                    <a:latin typeface="Cambria Math" panose="02040503050406030204" pitchFamily="18" charset="0"/>
                                    <a:ea typeface="Cambria Math" panose="02040503050406030204" pitchFamily="18" charset="0"/>
                                  </a:rPr>
                                  <m:t>𝜑</m:t>
                                </m:r>
                              </m:e>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𝑖</m:t>
                                </m:r>
                              </m:sub>
                            </m:sSub>
                          </m:e>
                        </m:nary>
                      </m:num>
                      <m:den>
                        <m:nary>
                          <m:naryPr>
                            <m:chr m:val="∑"/>
                            <m:ctrlPr>
                              <a:rPr lang="fa-IR" sz="2400" i="1" smtClean="0">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m:t>
                            </m:r>
                            <m:r>
                              <m:rPr>
                                <m:brk m:alnAt="23"/>
                              </m:rPr>
                              <a:rPr lang="en-US" sz="2400" i="1">
                                <a:latin typeface="Cambria Math" panose="02040503050406030204" pitchFamily="18" charset="0"/>
                              </a:rPr>
                              <m:t>1</m:t>
                            </m:r>
                          </m:sub>
                          <m:sup>
                            <m:r>
                              <a:rPr lang="en-US" sz="2400" i="1">
                                <a:latin typeface="Cambria Math" panose="02040503050406030204" pitchFamily="18" charset="0"/>
                              </a:rPr>
                              <m:t>𝑛</m:t>
                            </m:r>
                          </m:sup>
                          <m:e>
                            <m:sSub>
                              <m:sSubPr>
                                <m:ctrlPr>
                                  <a:rPr lang="fa-IR" sz="2400" i="1">
                                    <a:latin typeface="Cambria Math" panose="02040503050406030204" pitchFamily="18" charset="0"/>
                                  </a:rPr>
                                </m:ctrlPr>
                              </m:sSubPr>
                              <m:e>
                                <m:r>
                                  <a:rPr lang="en-US" sz="2400" i="1">
                                    <a:latin typeface="Cambria Math" panose="02040503050406030204" pitchFamily="18" charset="0"/>
                                  </a:rPr>
                                  <m:t>𝑊</m:t>
                                </m:r>
                              </m:e>
                              <m:sub>
                                <m:r>
                                  <a:rPr lang="en-US" sz="2400" i="1">
                                    <a:latin typeface="Cambria Math" panose="02040503050406030204" pitchFamily="18" charset="0"/>
                                  </a:rPr>
                                  <m:t>𝑖</m:t>
                                </m:r>
                              </m:sub>
                            </m:sSub>
                            <m:sSub>
                              <m:sSubPr>
                                <m:ctrlPr>
                                  <a:rPr lang="fa-IR" sz="2400" i="1">
                                    <a:latin typeface="Cambria Math" panose="02040503050406030204" pitchFamily="18" charset="0"/>
                                  </a:rPr>
                                </m:ctrlPr>
                              </m:sSubPr>
                              <m:e>
                                <m:r>
                                  <a:rPr lang="fa-IR" sz="2400" i="1">
                                    <a:latin typeface="Cambria Math" panose="02040503050406030204" pitchFamily="18" charset="0"/>
                                    <a:ea typeface="Cambria Math" panose="02040503050406030204" pitchFamily="18" charset="0"/>
                                  </a:rPr>
                                  <m:t>𝜑</m:t>
                                </m:r>
                              </m:e>
                              <m:sub>
                                <m:r>
                                  <a:rPr lang="en-US" sz="2400" i="1">
                                    <a:latin typeface="Cambria Math" panose="02040503050406030204" pitchFamily="18" charset="0"/>
                                  </a:rPr>
                                  <m:t>𝑖</m:t>
                                </m:r>
                                <m:r>
                                  <a:rPr lang="en-US" sz="2400" i="1">
                                    <a:latin typeface="Cambria Math" panose="02040503050406030204" pitchFamily="18" charset="0"/>
                                  </a:rPr>
                                  <m:t>1</m:t>
                                </m:r>
                              </m:sub>
                            </m:sSub>
                          </m:e>
                        </m:nary>
                      </m:den>
                    </m:f>
                    <m:r>
                      <a:rPr lang="en-US" sz="2400" i="1">
                        <a:latin typeface="Cambria Math" panose="02040503050406030204" pitchFamily="18" charset="0"/>
                      </a:rPr>
                      <m:t>                       </m:t>
                    </m:r>
                    <m:r>
                      <a:rPr lang="en-US" sz="2400" b="0" i="1">
                        <a:latin typeface="Cambria Math" panose="02040503050406030204" pitchFamily="18" charset="0"/>
                      </a:rPr>
                      <m:t>             </m:t>
                    </m:r>
                    <m:r>
                      <a:rPr lang="en-US" sz="2400" i="1">
                        <a:latin typeface="Cambria Math" panose="02040503050406030204" pitchFamily="18" charset="0"/>
                      </a:rPr>
                      <m:t>   </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9</m:t>
                        </m:r>
                      </m:e>
                    </m:d>
                    <m:r>
                      <a:rPr lang="en-US" sz="2400" b="0" i="1" smtClean="0">
                        <a:latin typeface="Cambria Math" panose="02040503050406030204" pitchFamily="18" charset="0"/>
                      </a:rPr>
                      <m:t> </m:t>
                    </m:r>
                  </m:oMath>
                </a14:m>
                <a:r>
                  <a:rPr lang="fa-IR" sz="2400" smtClean="0"/>
                  <a:t>ارتفاع موثر          </a:t>
                </a:r>
                <a:endParaRPr lang="fa-IR" sz="2400"/>
              </a:p>
            </p:txBody>
          </p:sp>
        </mc:Choice>
        <mc:Fallback xmlns="">
          <p:sp>
            <p:nvSpPr>
              <p:cNvPr id="4" name="Rectangle 3"/>
              <p:cNvSpPr>
                <a:spLocks noRot="1" noChangeAspect="1" noMove="1" noResize="1" noEditPoints="1" noAdjustHandles="1" noChangeArrowheads="1" noChangeShapeType="1" noTextEdit="1"/>
              </p:cNvSpPr>
              <p:nvPr/>
            </p:nvSpPr>
            <p:spPr>
              <a:xfrm>
                <a:off x="1308613" y="5705236"/>
                <a:ext cx="7080785" cy="748603"/>
              </a:xfrm>
              <a:prstGeom prst="rect">
                <a:avLst/>
              </a:prstGeom>
              <a:blipFill>
                <a:blip r:embed="rId6"/>
                <a:stretch>
                  <a:fillRect r="-258" b="-4065"/>
                </a:stretch>
              </a:blipFill>
            </p:spPr>
            <p:txBody>
              <a:bodyPr/>
              <a:lstStyle/>
              <a:p>
                <a:r>
                  <a:rPr lang="fa-IR">
                    <a:noFill/>
                  </a:rPr>
                  <a:t> </a:t>
                </a:r>
              </a:p>
            </p:txBody>
          </p:sp>
        </mc:Fallback>
      </mc:AlternateContent>
      <p:sp>
        <p:nvSpPr>
          <p:cNvPr id="11" name="TextBox 10"/>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5" name="Slide Number Placeholder 4"/>
          <p:cNvSpPr>
            <a:spLocks noGrp="1"/>
          </p:cNvSpPr>
          <p:nvPr>
            <p:ph type="sldNum" sz="quarter" idx="12"/>
          </p:nvPr>
        </p:nvSpPr>
        <p:spPr/>
        <p:txBody>
          <a:bodyPr/>
          <a:lstStyle/>
          <a:p>
            <a:fld id="{09D84461-DD0A-440A-AEC5-A4A968A8725A}" type="slidenum">
              <a:rPr lang="en-US" smtClean="0"/>
              <a:t>58</a:t>
            </a:fld>
            <a:endParaRPr lang="en-US" dirty="0"/>
          </a:p>
        </p:txBody>
      </p:sp>
    </p:spTree>
    <p:extLst>
      <p:ext uri="{BB962C8B-B14F-4D97-AF65-F5344CB8AC3E}">
        <p14:creationId xmlns:p14="http://schemas.microsoft.com/office/powerpoint/2010/main" val="9762380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1000"/>
                                        <p:tgtEl>
                                          <p:spTgt spid="8"/>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1000"/>
                                        <p:tgtEl>
                                          <p:spTgt spid="7"/>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750"/>
                                        <p:tgtEl>
                                          <p:spTgt spid="10"/>
                                        </p:tgtEl>
                                      </p:cBhvr>
                                    </p:animEffect>
                                  </p:childTnLst>
                                </p:cTn>
                              </p:par>
                            </p:childTnLst>
                          </p:cTn>
                        </p:par>
                        <p:par>
                          <p:cTn id="30" fill="hold">
                            <p:stCondLst>
                              <p:cond delay="5250"/>
                            </p:stCondLst>
                            <p:childTnLst>
                              <p:par>
                                <p:cTn id="31" presetID="22" presetClass="entr" presetSubtype="8"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 grpId="0" animBg="1"/>
      <p:bldP spid="7" grpId="0"/>
      <p:bldP spid="8" grpId="0"/>
      <p:bldP spid="9" grpId="0"/>
      <p:bldP spid="10" grpId="0"/>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27" name="Cloud Callout 26"/>
          <p:cNvSpPr/>
          <p:nvPr/>
        </p:nvSpPr>
        <p:spPr>
          <a:xfrm rot="20241549">
            <a:off x="1363180" y="330374"/>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0444465" y="1350348"/>
            <a:ext cx="3423935"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3-2-6-اندرکنش خاک سازه</a:t>
            </a:r>
            <a:endParaRPr lang="fa-IR" sz="2400" dirty="0">
              <a:solidFill>
                <a:schemeClr val="tx1">
                  <a:lumMod val="95000"/>
                  <a:lumOff val="5000"/>
                </a:schemeClr>
              </a:solidFill>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286" y="2114775"/>
            <a:ext cx="4573170" cy="46053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Rounded Rectangle 6"/>
          <p:cNvSpPr/>
          <p:nvPr/>
        </p:nvSpPr>
        <p:spPr>
          <a:xfrm>
            <a:off x="6002384" y="3222172"/>
            <a:ext cx="7866016" cy="2098206"/>
          </a:xfrm>
          <a:prstGeom prst="roundRect">
            <a:avLst>
              <a:gd name="adj" fmla="val 25101"/>
            </a:avLst>
          </a:prstGeom>
          <a:solidFill>
            <a:srgbClr val="BDD3FF"/>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800" smtClean="0"/>
              <a:t>در مواردی که افزایش زمان تناوب سازه به دلیل اندرکنش با خاک سبب افزایش شتاب های طیفی سازه شود (سازه های واقع بر روی خاک نرم و یا نزدیک گسل)  اثرات اندرکنش باید مد نظر قرار گیرد</a:t>
            </a:r>
            <a:r>
              <a:rPr lang="fa-IR" sz="2800"/>
              <a:t>.</a:t>
            </a:r>
          </a:p>
        </p:txBody>
      </p:sp>
      <p:cxnSp>
        <p:nvCxnSpPr>
          <p:cNvPr id="9" name="Straight Connector 8"/>
          <p:cNvCxnSpPr/>
          <p:nvPr/>
        </p:nvCxnSpPr>
        <p:spPr>
          <a:xfrm flipV="1">
            <a:off x="6421984" y="4934857"/>
            <a:ext cx="2678473" cy="1611"/>
          </a:xfrm>
          <a:prstGeom prst="line">
            <a:avLst/>
          </a:prstGeom>
          <a:solidFill>
            <a:srgbClr val="BDD3FF"/>
          </a:solidFill>
        </p:spPr>
        <p:style>
          <a:lnRef idx="2">
            <a:schemeClr val="accent5"/>
          </a:lnRef>
          <a:fillRef idx="0">
            <a:schemeClr val="accent5"/>
          </a:fillRef>
          <a:effectRef idx="1">
            <a:schemeClr val="accent5"/>
          </a:effectRef>
          <a:fontRef idx="minor">
            <a:schemeClr val="tx1"/>
          </a:fontRef>
        </p:style>
      </p:cxnSp>
      <p:cxnSp>
        <p:nvCxnSpPr>
          <p:cNvPr id="31" name="Straight Connector 30"/>
          <p:cNvCxnSpPr/>
          <p:nvPr/>
        </p:nvCxnSpPr>
        <p:spPr>
          <a:xfrm>
            <a:off x="9833669" y="4419524"/>
            <a:ext cx="3588901" cy="5102"/>
          </a:xfrm>
          <a:prstGeom prst="line">
            <a:avLst/>
          </a:prstGeom>
          <a:solidFill>
            <a:srgbClr val="BDD3FF"/>
          </a:solidFill>
        </p:spPr>
        <p:style>
          <a:lnRef idx="2">
            <a:schemeClr val="accent5"/>
          </a:lnRef>
          <a:fillRef idx="0">
            <a:schemeClr val="accent5"/>
          </a:fillRef>
          <a:effectRef idx="1">
            <a:schemeClr val="accent5"/>
          </a:effectRef>
          <a:fontRef idx="minor">
            <a:schemeClr val="tx1"/>
          </a:fontRef>
        </p:style>
      </p:cxnSp>
      <p:sp>
        <p:nvSpPr>
          <p:cNvPr id="10" name="TextBox 9"/>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4" name="Slide Number Placeholder 3"/>
          <p:cNvSpPr>
            <a:spLocks noGrp="1"/>
          </p:cNvSpPr>
          <p:nvPr>
            <p:ph type="sldNum" sz="quarter" idx="12"/>
          </p:nvPr>
        </p:nvSpPr>
        <p:spPr/>
        <p:txBody>
          <a:bodyPr/>
          <a:lstStyle/>
          <a:p>
            <a:fld id="{09D84461-DD0A-440A-AEC5-A4A968A8725A}" type="slidenum">
              <a:rPr lang="en-US" smtClean="0"/>
              <a:t>59</a:t>
            </a:fld>
            <a:endParaRPr lang="en-US" dirty="0"/>
          </a:p>
        </p:txBody>
      </p:sp>
    </p:spTree>
    <p:extLst>
      <p:ext uri="{BB962C8B-B14F-4D97-AF65-F5344CB8AC3E}">
        <p14:creationId xmlns:p14="http://schemas.microsoft.com/office/powerpoint/2010/main" val="38179020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right)">
                                      <p:cBhvr>
                                        <p:cTn id="25" dur="500"/>
                                        <p:tgtEl>
                                          <p:spTgt spid="31"/>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10444465" y="1350348"/>
            <a:ext cx="3423935" cy="628898"/>
          </a:xfrm>
          <a:prstGeom prst="roundRect">
            <a:avLst>
              <a:gd name="adj" fmla="val 25178"/>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chemeClr val="tx1">
                    <a:lumMod val="95000"/>
                    <a:lumOff val="5000"/>
                  </a:schemeClr>
                </a:solidFill>
                <a:cs typeface="B Nazanin" panose="00000400000000000000" pitchFamily="2" charset="-78"/>
              </a:rPr>
              <a:t>مفهوم اندرکنش</a:t>
            </a:r>
          </a:p>
        </p:txBody>
      </p:sp>
      <p:grpSp>
        <p:nvGrpSpPr>
          <p:cNvPr id="6" name="Group 5"/>
          <p:cNvGrpSpPr/>
          <p:nvPr/>
        </p:nvGrpSpPr>
        <p:grpSpPr>
          <a:xfrm>
            <a:off x="1159150" y="746761"/>
            <a:ext cx="4200189" cy="4124339"/>
            <a:chOff x="1035315" y="182882"/>
            <a:chExt cx="5595184" cy="4655087"/>
          </a:xfrm>
        </p:grpSpPr>
        <p:pic>
          <p:nvPicPr>
            <p:cNvPr id="2" name="Picture 1"/>
            <p:cNvPicPr>
              <a:picLocks noChangeAspect="1"/>
            </p:cNvPicPr>
            <p:nvPr/>
          </p:nvPicPr>
          <p:blipFill>
            <a:blip r:embed="rId2"/>
            <a:stretch>
              <a:fillRect/>
            </a:stretch>
          </p:blipFill>
          <p:spPr>
            <a:xfrm>
              <a:off x="1510178" y="182882"/>
              <a:ext cx="4243507" cy="4350769"/>
            </a:xfrm>
            <a:prstGeom prst="rect">
              <a:avLst/>
            </a:prstGeom>
          </p:spPr>
        </p:pic>
        <p:sp>
          <p:nvSpPr>
            <p:cNvPr id="25" name="Rectangle 24"/>
            <p:cNvSpPr/>
            <p:nvPr/>
          </p:nvSpPr>
          <p:spPr>
            <a:xfrm>
              <a:off x="1035315" y="4421109"/>
              <a:ext cx="5595184" cy="416860"/>
            </a:xfrm>
            <a:prstGeom prst="rect">
              <a:avLst/>
            </a:prstGeom>
          </p:spPr>
          <p:txBody>
            <a:bodyPr wrap="none">
              <a:spAutoFit/>
            </a:bodyPr>
            <a:lstStyle/>
            <a:p>
              <a:r>
                <a:rPr lang="fa-IR" b="1" smtClean="0"/>
                <a:t>شکل3) هدف اساسی از تحلیل اندرکنش خاک سازه</a:t>
              </a:r>
              <a:endParaRPr lang="fa-IR" b="1"/>
            </a:p>
          </p:txBody>
        </p:sp>
      </p:grpSp>
      <p:sp>
        <p:nvSpPr>
          <p:cNvPr id="7" name="Rectangle 6"/>
          <p:cNvSpPr/>
          <p:nvPr/>
        </p:nvSpPr>
        <p:spPr>
          <a:xfrm>
            <a:off x="6075183" y="2881979"/>
            <a:ext cx="7728572" cy="1754326"/>
          </a:xfrm>
          <a:prstGeom prst="rect">
            <a:avLst/>
          </a:prstGeom>
        </p:spPr>
        <p:txBody>
          <a:bodyPr wrap="square">
            <a:spAutoFit/>
          </a:bodyPr>
          <a:lstStyle/>
          <a:p>
            <a:pPr algn="r" rtl="1"/>
            <a:r>
              <a:rPr lang="fa-IR" b="1"/>
              <a:t>هدف اساسی از تحلیل اندرکنش خاک </a:t>
            </a:r>
            <a:r>
              <a:rPr lang="fa-IR" b="1" smtClean="0"/>
              <a:t>سازه</a:t>
            </a:r>
          </a:p>
          <a:p>
            <a:pPr algn="r" rtl="1"/>
            <a:r>
              <a:rPr lang="en-US" b="1"/>
              <a:t> </a:t>
            </a:r>
            <a:endParaRPr lang="en-US" b="1" smtClean="0"/>
          </a:p>
          <a:p>
            <a:pPr algn="r" rtl="1"/>
            <a:r>
              <a:rPr lang="fa-IR" b="1"/>
              <a:t>واکنش دینامیکی سازه و تا حدی خاک با در نظر گرفتن شرط تششع انرژی امواج منتشر شده در داخل </a:t>
            </a:r>
            <a:r>
              <a:rPr lang="fa-IR" b="1" smtClean="0"/>
              <a:t>خاک محاسبه </a:t>
            </a:r>
            <a:r>
              <a:rPr lang="fa-IR" b="1"/>
              <a:t>میشود.</a:t>
            </a:r>
          </a:p>
          <a:p>
            <a:pPr algn="r" rtl="1"/>
            <a:endParaRPr lang="fa-IR" b="1"/>
          </a:p>
          <a:p>
            <a:pPr algn="r" rtl="1"/>
            <a:endParaRPr lang="fa-IR"/>
          </a:p>
        </p:txBody>
      </p:sp>
    </p:spTree>
    <p:extLst>
      <p:ext uri="{BB962C8B-B14F-4D97-AF65-F5344CB8AC3E}">
        <p14:creationId xmlns:p14="http://schemas.microsoft.com/office/powerpoint/2010/main" val="29457195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500"/>
                                        <p:tgtEl>
                                          <p:spTgt spid="7"/>
                                        </p:tgtEl>
                                      </p:cBhvr>
                                    </p:animEffect>
                                  </p:childTnLst>
                                </p:cTn>
                              </p:par>
                              <p:par>
                                <p:cTn id="15" presetID="6"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27" name="Cloud Callout 26"/>
          <p:cNvSpPr/>
          <p:nvPr/>
        </p:nvSpPr>
        <p:spPr>
          <a:xfrm rot="20241549">
            <a:off x="1363180" y="330374"/>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0444465" y="1350348"/>
            <a:ext cx="3423935"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3-2-6-اندرکنش خاک سازه</a:t>
            </a:r>
            <a:endParaRPr lang="fa-IR" sz="2400" dirty="0">
              <a:solidFill>
                <a:schemeClr val="tx1">
                  <a:lumMod val="95000"/>
                  <a:lumOff val="5000"/>
                </a:schemeClr>
              </a:solidFill>
              <a:cs typeface="B Nazanin" panose="00000400000000000000" pitchFamily="2" charset="-78"/>
            </a:endParaRPr>
          </a:p>
        </p:txBody>
      </p:sp>
      <p:sp>
        <p:nvSpPr>
          <p:cNvPr id="10" name="Rounded Rectangle 9"/>
          <p:cNvSpPr/>
          <p:nvPr/>
        </p:nvSpPr>
        <p:spPr>
          <a:xfrm>
            <a:off x="10547664" y="2456877"/>
            <a:ext cx="3320736" cy="807680"/>
          </a:xfrm>
          <a:prstGeom prst="roundRect">
            <a:avLst>
              <a:gd name="adj" fmla="val 32099"/>
            </a:avLst>
          </a:prstGeom>
          <a:solidFill>
            <a:srgbClr val="BDD3FF"/>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300"/>
              <a:t>در روش تحلیل </a:t>
            </a:r>
            <a:r>
              <a:rPr lang="fa-IR" sz="2300" smtClean="0"/>
              <a:t>استاتیکی </a:t>
            </a:r>
            <a:r>
              <a:rPr lang="fa-IR" sz="2300"/>
              <a:t>خطی و دینامیکی طیفی </a:t>
            </a:r>
            <a:endParaRPr lang="fa-IR" sz="2800"/>
          </a:p>
        </p:txBody>
      </p:sp>
      <p:sp>
        <p:nvSpPr>
          <p:cNvPr id="11" name="Right Arrow 10"/>
          <p:cNvSpPr/>
          <p:nvPr/>
        </p:nvSpPr>
        <p:spPr>
          <a:xfrm flipH="1">
            <a:off x="9718750" y="2660284"/>
            <a:ext cx="725715" cy="452081"/>
          </a:xfrm>
          <a:prstGeom prst="rightArrow">
            <a:avLst>
              <a:gd name="adj1" fmla="val 40909"/>
              <a:gd name="adj2" fmla="val 47728"/>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ounded Rectangle 12"/>
          <p:cNvSpPr/>
          <p:nvPr/>
        </p:nvSpPr>
        <p:spPr>
          <a:xfrm>
            <a:off x="5799094" y="2462205"/>
            <a:ext cx="3854742" cy="807680"/>
          </a:xfrm>
          <a:prstGeom prst="roundRect">
            <a:avLst>
              <a:gd name="adj" fmla="val 32099"/>
            </a:avLst>
          </a:prstGeom>
          <a:solidFill>
            <a:srgbClr val="BDD3FF"/>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300" smtClean="0"/>
              <a:t>میتوان از روش ساده شده زمان تناوب و میرایی موثر استفاده کرد.</a:t>
            </a:r>
            <a:endParaRPr lang="fa-IR" sz="2800"/>
          </a:p>
        </p:txBody>
      </p:sp>
      <p:sp>
        <p:nvSpPr>
          <p:cNvPr id="15" name="Right Arrow 14"/>
          <p:cNvSpPr/>
          <p:nvPr/>
        </p:nvSpPr>
        <p:spPr>
          <a:xfrm rot="1174255" flipH="1">
            <a:off x="5002635" y="2325754"/>
            <a:ext cx="725715" cy="452081"/>
          </a:xfrm>
          <a:prstGeom prst="rightArrow">
            <a:avLst>
              <a:gd name="adj1" fmla="val 40909"/>
              <a:gd name="adj2" fmla="val 47728"/>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16" name="Rounded Rectangle 15"/>
              <p:cNvSpPr/>
              <p:nvPr/>
            </p:nvSpPr>
            <p:spPr>
              <a:xfrm>
                <a:off x="1899538" y="1792518"/>
                <a:ext cx="2965444" cy="807680"/>
              </a:xfrm>
              <a:prstGeom prst="roundRect">
                <a:avLst>
                  <a:gd name="adj" fmla="val 32099"/>
                </a:avLst>
              </a:prstGeom>
              <a:solidFill>
                <a:srgbClr val="BDD3FF"/>
              </a:solidFill>
            </p:spPr>
            <p:style>
              <a:lnRef idx="1">
                <a:schemeClr val="accent3"/>
              </a:lnRef>
              <a:fillRef idx="2">
                <a:schemeClr val="accent3"/>
              </a:fillRef>
              <a:effectRef idx="1">
                <a:schemeClr val="accent3"/>
              </a:effectRef>
              <a:fontRef idx="minor">
                <a:schemeClr val="dk1"/>
              </a:fontRef>
            </p:style>
            <p:txBody>
              <a:bodyPr rtlCol="1" anchor="ctr"/>
              <a:lstStyle/>
              <a:p>
                <a:pPr algn="ctr"/>
                <a14:m>
                  <m:oMathPara xmlns:m="http://schemas.openxmlformats.org/officeDocument/2006/math">
                    <m:oMathParaPr>
                      <m:jc m:val="centerGroup"/>
                    </m:oMathParaPr>
                    <m:oMath xmlns:m="http://schemas.openxmlformats.org/officeDocument/2006/math">
                      <m:sSub>
                        <m:sSubPr>
                          <m:ctrlPr>
                            <a:rPr lang="fa-IR"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𝑠𝑠𝑖</m:t>
                          </m:r>
                        </m:sub>
                      </m:sSub>
                      <m:r>
                        <a:rPr lang="fa-IR" sz="2400" i="1">
                          <a:latin typeface="Cambria Math" panose="02040503050406030204" pitchFamily="18" charset="0"/>
                          <a:ea typeface="Cambria Math" panose="02040503050406030204" pitchFamily="18" charset="0"/>
                        </a:rPr>
                        <m:t>≥</m:t>
                      </m:r>
                      <m:r>
                        <a:rPr lang="fa-IR" sz="2400" b="0" i="1" smtClean="0">
                          <a:latin typeface="Cambria Math" panose="02040503050406030204" pitchFamily="18" charset="0"/>
                          <a:ea typeface="Cambria Math" panose="02040503050406030204" pitchFamily="18" charset="0"/>
                        </a:rPr>
                        <m:t>0</m:t>
                      </m:r>
                      <m:r>
                        <a:rPr lang="fa-IR" sz="2400" b="0" i="1" smtClean="0">
                          <a:latin typeface="Cambria Math" panose="02040503050406030204" pitchFamily="18" charset="0"/>
                          <a:ea typeface="Cambria Math" panose="02040503050406030204" pitchFamily="18" charset="0"/>
                        </a:rPr>
                        <m:t>.</m:t>
                      </m:r>
                      <m:r>
                        <a:rPr lang="fa-IR" sz="2400" b="0" i="1" smtClean="0">
                          <a:latin typeface="Cambria Math" panose="02040503050406030204" pitchFamily="18" charset="0"/>
                          <a:ea typeface="Cambria Math" panose="02040503050406030204" pitchFamily="18" charset="0"/>
                        </a:rPr>
                        <m:t>7</m:t>
                      </m:r>
                      <m:sSub>
                        <m:sSubPr>
                          <m:ctrlPr>
                            <a:rPr lang="fa-IR"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𝑓𝑖𝑥</m:t>
                          </m:r>
                        </m:sub>
                      </m:sSub>
                    </m:oMath>
                  </m:oMathPara>
                </a14:m>
                <a:endParaRPr lang="fa-IR" sz="2400"/>
              </a:p>
            </p:txBody>
          </p:sp>
        </mc:Choice>
        <mc:Fallback xmlns="">
          <p:sp>
            <p:nvSpPr>
              <p:cNvPr id="16" name="Rounded Rectangle 15"/>
              <p:cNvSpPr>
                <a:spLocks noRot="1" noChangeAspect="1" noMove="1" noResize="1" noEditPoints="1" noAdjustHandles="1" noChangeArrowheads="1" noChangeShapeType="1" noTextEdit="1"/>
              </p:cNvSpPr>
              <p:nvPr/>
            </p:nvSpPr>
            <p:spPr>
              <a:xfrm>
                <a:off x="1899538" y="1792518"/>
                <a:ext cx="2965444" cy="807680"/>
              </a:xfrm>
              <a:prstGeom prst="roundRect">
                <a:avLst>
                  <a:gd name="adj" fmla="val 32099"/>
                </a:avLst>
              </a:prstGeom>
              <a:blipFill>
                <a:blip r:embed="rId2"/>
                <a:stretch>
                  <a:fillRect/>
                </a:stretch>
              </a:blipFill>
            </p:spPr>
            <p:txBody>
              <a:bodyPr/>
              <a:lstStyle/>
              <a:p>
                <a:r>
                  <a:rPr lang="fa-IR">
                    <a:noFill/>
                  </a:rPr>
                  <a:t> </a:t>
                </a:r>
              </a:p>
            </p:txBody>
          </p:sp>
        </mc:Fallback>
      </mc:AlternateContent>
      <p:sp>
        <p:nvSpPr>
          <p:cNvPr id="17" name="Rounded Rectangle 16"/>
          <p:cNvSpPr/>
          <p:nvPr/>
        </p:nvSpPr>
        <p:spPr>
          <a:xfrm>
            <a:off x="10547665" y="4429695"/>
            <a:ext cx="3320736" cy="807680"/>
          </a:xfrm>
          <a:prstGeom prst="roundRect">
            <a:avLst>
              <a:gd name="adj" fmla="val 32099"/>
            </a:avLst>
          </a:prstGeom>
          <a:solidFill>
            <a:srgbClr val="BDD3FF"/>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300" smtClean="0"/>
              <a:t>در سایر روش های تحلیل</a:t>
            </a:r>
            <a:endParaRPr lang="fa-IR" sz="2800"/>
          </a:p>
        </p:txBody>
      </p:sp>
      <p:sp>
        <p:nvSpPr>
          <p:cNvPr id="18" name="Right Arrow 17"/>
          <p:cNvSpPr/>
          <p:nvPr/>
        </p:nvSpPr>
        <p:spPr>
          <a:xfrm flipH="1">
            <a:off x="9718750" y="4711872"/>
            <a:ext cx="725715" cy="452081"/>
          </a:xfrm>
          <a:prstGeom prst="rightArrow">
            <a:avLst>
              <a:gd name="adj1" fmla="val 40909"/>
              <a:gd name="adj2" fmla="val 47728"/>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Rounded Rectangle 18"/>
          <p:cNvSpPr/>
          <p:nvPr/>
        </p:nvSpPr>
        <p:spPr>
          <a:xfrm>
            <a:off x="5799094" y="4513793"/>
            <a:ext cx="3854742" cy="807680"/>
          </a:xfrm>
          <a:prstGeom prst="roundRect">
            <a:avLst>
              <a:gd name="adj" fmla="val 32099"/>
            </a:avLst>
          </a:prstGeom>
          <a:solidFill>
            <a:srgbClr val="BDD3FF"/>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300" smtClean="0"/>
              <a:t>باید از روش مدلسازی صریح استفاده نمود.</a:t>
            </a:r>
            <a:endParaRPr lang="fa-IR" sz="2800"/>
          </a:p>
        </p:txBody>
      </p:sp>
      <p:sp>
        <p:nvSpPr>
          <p:cNvPr id="20" name="Right Arrow 19"/>
          <p:cNvSpPr/>
          <p:nvPr/>
        </p:nvSpPr>
        <p:spPr>
          <a:xfrm rot="19864247" flipH="1">
            <a:off x="5021330" y="3043844"/>
            <a:ext cx="725715" cy="452081"/>
          </a:xfrm>
          <a:prstGeom prst="rightArrow">
            <a:avLst>
              <a:gd name="adj1" fmla="val 40909"/>
              <a:gd name="adj2" fmla="val 47728"/>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Rounded Rectangle 21"/>
          <p:cNvSpPr/>
          <p:nvPr/>
        </p:nvSpPr>
        <p:spPr>
          <a:xfrm>
            <a:off x="1899538" y="3112365"/>
            <a:ext cx="2965444" cy="807680"/>
          </a:xfrm>
          <a:prstGeom prst="roundRect">
            <a:avLst>
              <a:gd name="adj" fmla="val 32099"/>
            </a:avLst>
          </a:prstGeom>
          <a:solidFill>
            <a:srgbClr val="BDD3FF"/>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smtClean="0"/>
              <a:t>ترکیب این اثرات با اندرکنش سینماتیکی مجاز است.</a:t>
            </a:r>
            <a:endParaRPr lang="fa-IR" sz="2000"/>
          </a:p>
        </p:txBody>
      </p:sp>
      <p:sp>
        <p:nvSpPr>
          <p:cNvPr id="23" name="Right Arrow 22"/>
          <p:cNvSpPr/>
          <p:nvPr/>
        </p:nvSpPr>
        <p:spPr>
          <a:xfrm flipH="1">
            <a:off x="5008465" y="4738617"/>
            <a:ext cx="725715" cy="452081"/>
          </a:xfrm>
          <a:prstGeom prst="rightArrow">
            <a:avLst>
              <a:gd name="adj1" fmla="val 40909"/>
              <a:gd name="adj2" fmla="val 47728"/>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 name="Rounded Rectangle 23"/>
          <p:cNvSpPr/>
          <p:nvPr/>
        </p:nvSpPr>
        <p:spPr>
          <a:xfrm>
            <a:off x="1088809" y="4540538"/>
            <a:ext cx="3854742" cy="807680"/>
          </a:xfrm>
          <a:prstGeom prst="roundRect">
            <a:avLst>
              <a:gd name="adj" fmla="val 32099"/>
            </a:avLst>
          </a:prstGeom>
          <a:solidFill>
            <a:srgbClr val="BDD3FF"/>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300" smtClean="0"/>
              <a:t>باید سختی و میرایی پی را به طور صریح مدل نمود.</a:t>
            </a:r>
            <a:endParaRPr lang="fa-IR" sz="2800"/>
          </a:p>
        </p:txBody>
      </p:sp>
      <p:sp>
        <p:nvSpPr>
          <p:cNvPr id="25" name="Right Arrow 24"/>
          <p:cNvSpPr/>
          <p:nvPr/>
        </p:nvSpPr>
        <p:spPr>
          <a:xfrm rot="16200000" flipH="1">
            <a:off x="2988877" y="5581261"/>
            <a:ext cx="494688" cy="452081"/>
          </a:xfrm>
          <a:prstGeom prst="rightArrow">
            <a:avLst>
              <a:gd name="adj1" fmla="val 40909"/>
              <a:gd name="adj2" fmla="val 47728"/>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Rounded Rectangle 25"/>
          <p:cNvSpPr/>
          <p:nvPr/>
        </p:nvSpPr>
        <p:spPr>
          <a:xfrm>
            <a:off x="1086770" y="6198974"/>
            <a:ext cx="4425330" cy="807680"/>
          </a:xfrm>
          <a:prstGeom prst="roundRect">
            <a:avLst>
              <a:gd name="adj" fmla="val 32099"/>
            </a:avLst>
          </a:prstGeom>
          <a:solidFill>
            <a:srgbClr val="BDD3FF"/>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300" smtClean="0"/>
              <a:t>به جای مدلسازی صریح میرایی میتوان از ضرائب میرایی موثر سازه و پی استفاده کرد.</a:t>
            </a:r>
            <a:endParaRPr lang="fa-IR" sz="2800"/>
          </a:p>
        </p:txBody>
      </p:sp>
      <p:sp>
        <p:nvSpPr>
          <p:cNvPr id="28" name="Right Arrow 27"/>
          <p:cNvSpPr/>
          <p:nvPr/>
        </p:nvSpPr>
        <p:spPr>
          <a:xfrm rot="10800000" flipH="1">
            <a:off x="6030220" y="6369821"/>
            <a:ext cx="725715" cy="452081"/>
          </a:xfrm>
          <a:prstGeom prst="rightArrow">
            <a:avLst>
              <a:gd name="adj1" fmla="val 40909"/>
              <a:gd name="adj2" fmla="val 47728"/>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9" name="Rounded Rectangle 28"/>
          <p:cNvSpPr/>
          <p:nvPr/>
        </p:nvSpPr>
        <p:spPr>
          <a:xfrm>
            <a:off x="7051975" y="6192022"/>
            <a:ext cx="4425330" cy="807680"/>
          </a:xfrm>
          <a:prstGeom prst="roundRect">
            <a:avLst>
              <a:gd name="adj" fmla="val 32099"/>
            </a:avLst>
          </a:prstGeom>
          <a:solidFill>
            <a:srgbClr val="BDD3FF"/>
          </a:solidFill>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300" smtClean="0"/>
              <a:t>نسبت میرایی هریک از پی ها نباید از نسبت میرایی ارتجاعی سازه تجاوز نماید.</a:t>
            </a:r>
            <a:endParaRPr lang="fa-IR" sz="2800"/>
          </a:p>
        </p:txBody>
      </p:sp>
      <p:sp>
        <p:nvSpPr>
          <p:cNvPr id="30" name="TextBox 29"/>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4" name="Slide Number Placeholder 3"/>
          <p:cNvSpPr>
            <a:spLocks noGrp="1"/>
          </p:cNvSpPr>
          <p:nvPr>
            <p:ph type="sldNum" sz="quarter" idx="12"/>
          </p:nvPr>
        </p:nvSpPr>
        <p:spPr/>
        <p:txBody>
          <a:bodyPr/>
          <a:lstStyle/>
          <a:p>
            <a:fld id="{09D84461-DD0A-440A-AEC5-A4A968A8725A}" type="slidenum">
              <a:rPr lang="en-US" smtClean="0"/>
              <a:t>60</a:t>
            </a:fld>
            <a:endParaRPr lang="en-US" dirty="0"/>
          </a:p>
        </p:txBody>
      </p:sp>
    </p:spTree>
    <p:extLst>
      <p:ext uri="{BB962C8B-B14F-4D97-AF65-F5344CB8AC3E}">
        <p14:creationId xmlns:p14="http://schemas.microsoft.com/office/powerpoint/2010/main" val="6230071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500"/>
                                        <p:tgtEl>
                                          <p:spTgt spid="15"/>
                                        </p:tgtEl>
                                      </p:cBhvr>
                                    </p:animEffect>
                                  </p:childTnLst>
                                </p:cTn>
                              </p:par>
                            </p:childTnLst>
                          </p:cTn>
                        </p:par>
                        <p:par>
                          <p:cTn id="33" fill="hold">
                            <p:stCondLst>
                              <p:cond delay="2500"/>
                            </p:stCondLst>
                            <p:childTnLst>
                              <p:par>
                                <p:cTn id="34" presetID="22" presetClass="entr" presetSubtype="2"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right)">
                                      <p:cBhvr>
                                        <p:cTn id="36" dur="500"/>
                                        <p:tgtEl>
                                          <p:spTgt spid="22"/>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right)">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right)">
                                      <p:cBhvr>
                                        <p:cTn id="44" dur="500"/>
                                        <p:tgtEl>
                                          <p:spTgt spid="17"/>
                                        </p:tgtEl>
                                      </p:cBhvr>
                                    </p:animEffect>
                                  </p:childTnLst>
                                </p:cTn>
                              </p:par>
                            </p:childTnLst>
                          </p:cTn>
                        </p:par>
                        <p:par>
                          <p:cTn id="45" fill="hold">
                            <p:stCondLst>
                              <p:cond delay="500"/>
                            </p:stCondLst>
                            <p:childTnLst>
                              <p:par>
                                <p:cTn id="46" presetID="22" presetClass="entr" presetSubtype="2"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right)">
                                      <p:cBhvr>
                                        <p:cTn id="48" dur="500"/>
                                        <p:tgtEl>
                                          <p:spTgt spid="18"/>
                                        </p:tgtEl>
                                      </p:cBhvr>
                                    </p:animEffect>
                                  </p:childTnLst>
                                </p:cTn>
                              </p:par>
                            </p:childTnLst>
                          </p:cTn>
                        </p:par>
                        <p:par>
                          <p:cTn id="49" fill="hold">
                            <p:stCondLst>
                              <p:cond delay="1000"/>
                            </p:stCondLst>
                            <p:childTnLst>
                              <p:par>
                                <p:cTn id="50" presetID="22" presetClass="entr" presetSubtype="2"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right)">
                                      <p:cBhvr>
                                        <p:cTn id="52" dur="500"/>
                                        <p:tgtEl>
                                          <p:spTgt spid="19"/>
                                        </p:tgtEl>
                                      </p:cBhvr>
                                    </p:animEffect>
                                  </p:childTnLst>
                                </p:cTn>
                              </p:par>
                            </p:childTnLst>
                          </p:cTn>
                        </p:par>
                        <p:par>
                          <p:cTn id="53" fill="hold">
                            <p:stCondLst>
                              <p:cond delay="1500"/>
                            </p:stCondLst>
                            <p:childTnLst>
                              <p:par>
                                <p:cTn id="54" presetID="22" presetClass="entr" presetSubtype="2"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right)">
                                      <p:cBhvr>
                                        <p:cTn id="56" dur="500"/>
                                        <p:tgtEl>
                                          <p:spTgt spid="23"/>
                                        </p:tgtEl>
                                      </p:cBhvr>
                                    </p:animEffect>
                                  </p:childTnLst>
                                </p:cTn>
                              </p:par>
                            </p:childTnLst>
                          </p:cTn>
                        </p:par>
                        <p:par>
                          <p:cTn id="57" fill="hold">
                            <p:stCondLst>
                              <p:cond delay="2000"/>
                            </p:stCondLst>
                            <p:childTnLst>
                              <p:par>
                                <p:cTn id="58" presetID="22" presetClass="entr" presetSubtype="2"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right)">
                                      <p:cBhvr>
                                        <p:cTn id="60" dur="500"/>
                                        <p:tgtEl>
                                          <p:spTgt spid="24"/>
                                        </p:tgtEl>
                                      </p:cBhvr>
                                    </p:animEffect>
                                  </p:childTnLst>
                                </p:cTn>
                              </p:par>
                            </p:childTnLst>
                          </p:cTn>
                        </p:par>
                        <p:par>
                          <p:cTn id="61" fill="hold">
                            <p:stCondLst>
                              <p:cond delay="2500"/>
                            </p:stCondLst>
                            <p:childTnLst>
                              <p:par>
                                <p:cTn id="62" presetID="22" presetClass="entr" presetSubtype="1"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up)">
                                      <p:cBhvr>
                                        <p:cTn id="64" dur="500"/>
                                        <p:tgtEl>
                                          <p:spTgt spid="25"/>
                                        </p:tgtEl>
                                      </p:cBhvr>
                                    </p:animEffect>
                                  </p:childTnLst>
                                </p:cTn>
                              </p:par>
                            </p:childTnLst>
                          </p:cTn>
                        </p:par>
                        <p:par>
                          <p:cTn id="65" fill="hold">
                            <p:stCondLst>
                              <p:cond delay="3000"/>
                            </p:stCondLst>
                            <p:childTnLst>
                              <p:par>
                                <p:cTn id="66" presetID="22" presetClass="entr" presetSubtype="1"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up)">
                                      <p:cBhvr>
                                        <p:cTn id="68" dur="500"/>
                                        <p:tgtEl>
                                          <p:spTgt spid="26"/>
                                        </p:tgtEl>
                                      </p:cBhvr>
                                    </p:animEffect>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4000"/>
                            </p:stCondLst>
                            <p:childTnLst>
                              <p:par>
                                <p:cTn id="74" presetID="22" presetClass="entr" presetSubtype="8"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left)">
                                      <p:cBhvr>
                                        <p:cTn id="7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 grpId="0" animBg="1"/>
      <p:bldP spid="10" grpId="0" animBg="1"/>
      <p:bldP spid="11" grpId="0" animBg="1"/>
      <p:bldP spid="13"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8" grpId="0" animBg="1"/>
      <p:bldP spid="2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27" name="Cloud Callout 26"/>
          <p:cNvSpPr/>
          <p:nvPr/>
        </p:nvSpPr>
        <p:spPr>
          <a:xfrm rot="20241549">
            <a:off x="1363180" y="330374"/>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0444465" y="1350348"/>
            <a:ext cx="3423935"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4-4-2-1-پی های سطحی</a:t>
            </a:r>
            <a:endParaRPr lang="fa-IR" sz="2400" dirty="0">
              <a:solidFill>
                <a:schemeClr val="tx1">
                  <a:lumMod val="95000"/>
                  <a:lumOff val="5000"/>
                </a:schemeClr>
              </a:solidFill>
              <a:cs typeface="B Nazanin" panose="00000400000000000000" pitchFamily="2" charset="-78"/>
            </a:endParaRPr>
          </a:p>
        </p:txBody>
      </p:sp>
      <p:sp>
        <p:nvSpPr>
          <p:cNvPr id="3" name="TextBox 2"/>
          <p:cNvSpPr txBox="1"/>
          <p:nvPr/>
        </p:nvSpPr>
        <p:spPr>
          <a:xfrm>
            <a:off x="2481943" y="3193143"/>
            <a:ext cx="11174826" cy="461665"/>
          </a:xfrm>
          <a:prstGeom prst="rect">
            <a:avLst/>
          </a:prstGeom>
          <a:noFill/>
        </p:spPr>
        <p:txBody>
          <a:bodyPr wrap="square" rtlCol="1">
            <a:spAutoFit/>
          </a:bodyPr>
          <a:lstStyle/>
          <a:p>
            <a:pPr algn="r" rtl="1"/>
            <a:r>
              <a:rPr lang="fa-IR" sz="2400" smtClean="0"/>
              <a:t>- پی های سطحی بر اساس نسبت سختی سازه پی،به سختی خاک پی، به </a:t>
            </a:r>
            <a:r>
              <a:rPr lang="fa-IR" sz="2400" smtClean="0">
                <a:solidFill>
                  <a:srgbClr val="FF0000"/>
                </a:solidFill>
              </a:rPr>
              <a:t>صلب</a:t>
            </a:r>
            <a:r>
              <a:rPr lang="fa-IR" sz="2400" smtClean="0"/>
              <a:t> و یا </a:t>
            </a:r>
            <a:r>
              <a:rPr lang="fa-IR" sz="2400" smtClean="0">
                <a:solidFill>
                  <a:srgbClr val="FF0000"/>
                </a:solidFill>
              </a:rPr>
              <a:t>انعطاف پذیر </a:t>
            </a:r>
            <a:r>
              <a:rPr lang="fa-IR" sz="2400" smtClean="0"/>
              <a:t>تقسیم می شود:</a:t>
            </a:r>
            <a:endParaRPr lang="fa-IR" sz="2400"/>
          </a:p>
        </p:txBody>
      </p:sp>
      <p:sp>
        <p:nvSpPr>
          <p:cNvPr id="10" name="Rounded Rectangle 9"/>
          <p:cNvSpPr/>
          <p:nvPr/>
        </p:nvSpPr>
        <p:spPr>
          <a:xfrm>
            <a:off x="8157029" y="2271745"/>
            <a:ext cx="5711371"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smtClean="0">
                <a:solidFill>
                  <a:schemeClr val="tx1">
                    <a:lumMod val="95000"/>
                    <a:lumOff val="5000"/>
                  </a:schemeClr>
                </a:solidFill>
                <a:cs typeface="B Nazanin" panose="00000400000000000000" pitchFamily="2" charset="-78"/>
              </a:rPr>
              <a:t>4-4-2-1-1-کنترل صلبیت سازه پی نسبت به خاک پی</a:t>
            </a:r>
            <a:endParaRPr lang="fa-IR" sz="2400" dirty="0">
              <a:solidFill>
                <a:schemeClr val="tx1">
                  <a:lumMod val="95000"/>
                  <a:lumOff val="5000"/>
                </a:schemeClr>
              </a:solidFill>
              <a:cs typeface="B Nazanin" panose="00000400000000000000" pitchFamily="2" charset="-78"/>
            </a:endParaRPr>
          </a:p>
        </p:txBody>
      </p:sp>
      <p:sp>
        <p:nvSpPr>
          <p:cNvPr id="11" name="TextBox 10"/>
          <p:cNvSpPr txBox="1"/>
          <p:nvPr/>
        </p:nvSpPr>
        <p:spPr>
          <a:xfrm>
            <a:off x="2481943" y="3716475"/>
            <a:ext cx="11174826" cy="1200329"/>
          </a:xfrm>
          <a:prstGeom prst="rect">
            <a:avLst/>
          </a:prstGeom>
          <a:noFill/>
        </p:spPr>
        <p:txBody>
          <a:bodyPr wrap="square" rtlCol="1">
            <a:spAutoFit/>
          </a:bodyPr>
          <a:lstStyle/>
          <a:p>
            <a:pPr algn="r" rtl="1"/>
            <a:r>
              <a:rPr lang="fa-IR" sz="2400" smtClean="0"/>
              <a:t>الف) پی سطحی منفرد: </a:t>
            </a:r>
          </a:p>
          <a:p>
            <a:pPr algn="r" rtl="1"/>
            <a:r>
              <a:rPr lang="fa-IR" sz="2400" smtClean="0"/>
              <a:t>     درصورت برقراری رابطه زیر سازه این پی ها صلب فرض میشود:</a:t>
            </a:r>
          </a:p>
          <a:p>
            <a:pPr algn="r" rtl="1"/>
            <a:endParaRPr lang="fa-IR" sz="240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762" y="4571318"/>
            <a:ext cx="5158859" cy="2526167"/>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6977434" y="4676927"/>
                <a:ext cx="6527521" cy="2736903"/>
              </a:xfrm>
              <a:prstGeom prst="rect">
                <a:avLst/>
              </a:prstGeom>
            </p:spPr>
            <p:txBody>
              <a:bodyPr wrap="square">
                <a:spAutoFit/>
              </a:bodyPr>
              <a:lstStyle/>
              <a:p>
                <a:pPr algn="r" rtl="1"/>
                <a14:m>
                  <m:oMath xmlns:m="http://schemas.openxmlformats.org/officeDocument/2006/math">
                    <m:sSub>
                      <m:sSubPr>
                        <m:ctrlPr>
                          <a:rPr lang="fa-IR" sz="2400" i="1" smtClean="0">
                            <a:latin typeface="Cambria Math" panose="02040503050406030204" pitchFamily="18" charset="0"/>
                          </a:rPr>
                        </m:ctrlPr>
                      </m:sSubPr>
                      <m:e>
                        <m:r>
                          <a:rPr lang="en-US" sz="2400" b="0" i="1" smtClean="0">
                            <a:latin typeface="Cambria Math" panose="02040503050406030204" pitchFamily="18" charset="0"/>
                          </a:rPr>
                          <m:t>   :</m:t>
                        </m:r>
                        <m:r>
                          <a:rPr lang="en-US" sz="2400" b="0" i="1" smtClean="0">
                            <a:latin typeface="Cambria Math" panose="02040503050406030204" pitchFamily="18" charset="0"/>
                          </a:rPr>
                          <m:t>𝐸</m:t>
                        </m:r>
                      </m:e>
                      <m:sub>
                        <m:r>
                          <a:rPr lang="en-US" sz="2400" b="0" i="1" smtClean="0">
                            <a:latin typeface="Cambria Math" panose="02040503050406030204" pitchFamily="18" charset="0"/>
                          </a:rPr>
                          <m:t>𝑓</m:t>
                        </m:r>
                      </m:sub>
                    </m:sSub>
                    <m:sSub>
                      <m:sSubPr>
                        <m:ctrlPr>
                          <a:rPr lang="fa-IR" sz="2400" i="1" smtClean="0">
                            <a:latin typeface="Cambria Math" panose="02040503050406030204" pitchFamily="18" charset="0"/>
                          </a:rPr>
                        </m:ctrlPr>
                      </m:sSubPr>
                      <m:e>
                        <m:r>
                          <a:rPr lang="en-US" sz="2400" b="0" i="1" smtClean="0">
                            <a:latin typeface="Cambria Math" panose="02040503050406030204" pitchFamily="18" charset="0"/>
                          </a:rPr>
                          <m:t> ,</m:t>
                        </m:r>
                        <m:r>
                          <a:rPr lang="en-US" sz="2400" b="0" i="1" smtClean="0">
                            <a:latin typeface="Cambria Math" panose="02040503050406030204" pitchFamily="18" charset="0"/>
                          </a:rPr>
                          <m:t>𝑣</m:t>
                        </m:r>
                      </m:e>
                      <m:sub>
                        <m:r>
                          <a:rPr lang="en-US" sz="2400" b="0" i="1" smtClean="0">
                            <a:latin typeface="Cambria Math" panose="02040503050406030204" pitchFamily="18" charset="0"/>
                          </a:rPr>
                          <m:t>𝑓</m:t>
                        </m:r>
                      </m:sub>
                    </m:sSub>
                  </m:oMath>
                </a14:m>
                <a:r>
                  <a:rPr lang="fa-IR" sz="2400" smtClean="0"/>
                  <a:t>مدول </a:t>
                </a:r>
                <a:r>
                  <a:rPr lang="fa-IR" sz="2400"/>
                  <a:t>ارتجاعی و ضریب پواسون مصالح سازه </a:t>
                </a:r>
                <a:r>
                  <a:rPr lang="fa-IR" sz="2400" smtClean="0"/>
                  <a:t>پی</a:t>
                </a:r>
              </a:p>
              <a:p>
                <a:pPr algn="r" rtl="1"/>
                <a14:m>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𝑡</m:t>
                    </m:r>
                  </m:oMath>
                </a14:m>
                <a:r>
                  <a:rPr lang="fa-IR" sz="2400" smtClean="0"/>
                  <a:t>ضخامت پی</a:t>
                </a:r>
              </a:p>
              <a:p>
                <a:pPr algn="r" rtl="1"/>
                <a14:m>
                  <m:oMath xmlns:m="http://schemas.openxmlformats.org/officeDocument/2006/math">
                    <m:sSub>
                      <m:sSubPr>
                        <m:ctrlPr>
                          <a:rPr lang="fa-IR" sz="2400" i="1">
                            <a:latin typeface="Cambria Math" panose="02040503050406030204" pitchFamily="18" charset="0"/>
                          </a:rPr>
                        </m:ctrlPr>
                      </m:sSubPr>
                      <m:e>
                        <m:r>
                          <a:rPr lang="en-US" sz="2400" i="1">
                            <a:latin typeface="Cambria Math" panose="02040503050406030204" pitchFamily="18" charset="0"/>
                          </a:rPr>
                          <m:t>   :</m:t>
                        </m:r>
                        <m:r>
                          <a:rPr lang="en-US" sz="2400" b="0" i="1" smtClean="0">
                            <a:latin typeface="Cambria Math" panose="02040503050406030204" pitchFamily="18" charset="0"/>
                          </a:rPr>
                          <m:t>𝐷</m:t>
                        </m:r>
                      </m:e>
                      <m:sub>
                        <m:r>
                          <a:rPr lang="en-US" sz="2400" i="1">
                            <a:latin typeface="Cambria Math" panose="02040503050406030204" pitchFamily="18" charset="0"/>
                          </a:rPr>
                          <m:t>𝑓</m:t>
                        </m:r>
                      </m:sub>
                    </m:sSub>
                  </m:oMath>
                </a14:m>
                <a:r>
                  <a:rPr lang="fa-IR" sz="2400" smtClean="0"/>
                  <a:t>عمق پی</a:t>
                </a:r>
              </a:p>
              <a:p>
                <a:pPr algn="r" rtl="1"/>
                <a:r>
                  <a:rPr lang="en-US" sz="2400" smtClean="0"/>
                  <a:t> </a:t>
                </a:r>
                <a14:m>
                  <m:oMath xmlns:m="http://schemas.openxmlformats.org/officeDocument/2006/math">
                    <m:r>
                      <a:rPr lang="en-US" sz="2400" i="1">
                        <a:latin typeface="Cambria Math" panose="02040503050406030204" pitchFamily="18" charset="0"/>
                      </a:rPr>
                      <m:t>:</m:t>
                    </m:r>
                    <m:r>
                      <a:rPr lang="en-US" sz="2400" b="0" i="1" smtClean="0">
                        <a:latin typeface="Cambria Math" panose="02040503050406030204" pitchFamily="18" charset="0"/>
                      </a:rPr>
                      <m:t>𝐵</m:t>
                    </m:r>
                    <m:r>
                      <a:rPr lang="en-US" sz="2400" i="1">
                        <a:latin typeface="Cambria Math" panose="02040503050406030204" pitchFamily="18" charset="0"/>
                      </a:rPr>
                      <m:t> </m:t>
                    </m:r>
                  </m:oMath>
                </a14:m>
                <a:r>
                  <a:rPr lang="fa-IR" sz="2400" smtClean="0"/>
                  <a:t>بعد </a:t>
                </a:r>
                <a:r>
                  <a:rPr lang="fa-IR" sz="2400"/>
                  <a:t>پی در جهت عمود بر امتداد مورد </a:t>
                </a:r>
                <a:r>
                  <a:rPr lang="fa-IR" sz="2400" smtClean="0"/>
                  <a:t>بررسی</a:t>
                </a:r>
              </a:p>
              <a:p>
                <a:pPr algn="r" rtl="1"/>
                <a14:m>
                  <m:oMath xmlns:m="http://schemas.openxmlformats.org/officeDocument/2006/math">
                    <m:r>
                      <a:rPr lang="en-US" sz="2400" b="0" i="1" smtClean="0">
                        <a:latin typeface="Cambria Math" panose="02040503050406030204" pitchFamily="18" charset="0"/>
                      </a:rPr>
                      <m:t>  </m:t>
                    </m:r>
                    <m:r>
                      <a:rPr lang="en-US" sz="2400" i="1">
                        <a:latin typeface="Cambria Math" panose="02040503050406030204" pitchFamily="18" charset="0"/>
                      </a:rPr>
                      <m:t>:</m:t>
                    </m:r>
                    <m:r>
                      <a:rPr lang="en-US" sz="2400" b="0" i="1" smtClean="0">
                        <a:latin typeface="Cambria Math" panose="02040503050406030204" pitchFamily="18" charset="0"/>
                      </a:rPr>
                      <m:t>𝐿</m:t>
                    </m:r>
                    <m:r>
                      <a:rPr lang="en-US" sz="2400" b="0" i="1" smtClean="0">
                        <a:latin typeface="Cambria Math" panose="02040503050406030204" pitchFamily="18" charset="0"/>
                      </a:rPr>
                      <m:t> </m:t>
                    </m:r>
                  </m:oMath>
                </a14:m>
                <a:r>
                  <a:rPr lang="fa-IR" sz="2400" smtClean="0"/>
                  <a:t>بعد </a:t>
                </a:r>
                <a:r>
                  <a:rPr lang="fa-IR" sz="2400"/>
                  <a:t>پی در امتداد مورد </a:t>
                </a:r>
                <a:r>
                  <a:rPr lang="fa-IR" sz="2400" smtClean="0"/>
                  <a:t>بررسی</a:t>
                </a:r>
                <a:endParaRPr lang="en-US" sz="2400"/>
              </a:p>
              <a:p>
                <a:pPr algn="r" rtl="1"/>
                <a14:m>
                  <m:oMath xmlns:m="http://schemas.openxmlformats.org/officeDocument/2006/math">
                    <m:r>
                      <a:rPr lang="en-US" sz="2400" i="1">
                        <a:latin typeface="Cambria Math" panose="02040503050406030204" pitchFamily="18" charset="0"/>
                      </a:rPr>
                      <m:t>:</m:t>
                    </m:r>
                    <m:r>
                      <a:rPr lang="en-US" sz="2400" b="0" i="1" smtClean="0">
                        <a:latin typeface="Cambria Math" panose="02040503050406030204" pitchFamily="18" charset="0"/>
                      </a:rPr>
                      <m:t>𝐺</m:t>
                    </m:r>
                    <m:r>
                      <a:rPr lang="en-US" sz="2400" b="0" i="1" smtClean="0">
                        <a:latin typeface="Cambria Math" panose="02040503050406030204" pitchFamily="18" charset="0"/>
                      </a:rPr>
                      <m:t>,</m:t>
                    </m:r>
                    <m:r>
                      <a:rPr lang="en-US" sz="2400" b="0" i="1" smtClean="0">
                        <a:latin typeface="Cambria Math" panose="02040503050406030204" pitchFamily="18" charset="0"/>
                      </a:rPr>
                      <m:t>𝑣</m:t>
                    </m:r>
                  </m:oMath>
                </a14:m>
                <a:r>
                  <a:rPr lang="fa-IR" sz="2400"/>
                  <a:t>ضریب پواسون و مدول برشی دینامیکی خاك </a:t>
                </a:r>
                <a:r>
                  <a:rPr lang="fa-IR" sz="2400" smtClean="0"/>
                  <a:t>پی</a:t>
                </a:r>
                <a:endParaRPr lang="en-US" sz="2400"/>
              </a:p>
              <a:p>
                <a:pPr algn="r" rtl="1"/>
                <a14:m>
                  <m:oMath xmlns:m="http://schemas.openxmlformats.org/officeDocument/2006/math">
                    <m:sSub>
                      <m:sSubPr>
                        <m:ctrlPr>
                          <a:rPr lang="fa-IR" sz="2400" i="1">
                            <a:latin typeface="Cambria Math" panose="02040503050406030204" pitchFamily="18" charset="0"/>
                          </a:rPr>
                        </m:ctrlPr>
                      </m:sSubPr>
                      <m:e>
                        <m:r>
                          <a:rPr lang="en-US" sz="2400" i="1">
                            <a:latin typeface="Cambria Math" panose="02040503050406030204" pitchFamily="18" charset="0"/>
                          </a:rPr>
                          <m:t>   :</m:t>
                        </m:r>
                        <m:r>
                          <a:rPr lang="en-US" sz="2400" b="0" i="1" smtClean="0">
                            <a:latin typeface="Cambria Math" panose="02040503050406030204" pitchFamily="18" charset="0"/>
                          </a:rPr>
                          <m:t>𝑘</m:t>
                        </m:r>
                      </m:e>
                      <m:sub>
                        <m:r>
                          <a:rPr lang="en-US" sz="2400" b="0" i="1" smtClean="0">
                            <a:latin typeface="Cambria Math" panose="02040503050406030204" pitchFamily="18" charset="0"/>
                          </a:rPr>
                          <m:t>𝑠𝑣</m:t>
                        </m:r>
                      </m:sub>
                    </m:sSub>
                  </m:oMath>
                </a14:m>
                <a:r>
                  <a:rPr lang="fa-IR" sz="2400"/>
                  <a:t>ضریب واکنش </a:t>
                </a:r>
                <a:r>
                  <a:rPr lang="fa-IR" sz="2400" smtClean="0"/>
                  <a:t>بستر</a:t>
                </a:r>
                <a:endParaRPr lang="fa-IR" sz="2400"/>
              </a:p>
            </p:txBody>
          </p:sp>
        </mc:Choice>
        <mc:Fallback xmlns="">
          <p:sp>
            <p:nvSpPr>
              <p:cNvPr id="12" name="Rectangle 11"/>
              <p:cNvSpPr>
                <a:spLocks noRot="1" noChangeAspect="1" noMove="1" noResize="1" noEditPoints="1" noAdjustHandles="1" noChangeArrowheads="1" noChangeShapeType="1" noTextEdit="1"/>
              </p:cNvSpPr>
              <p:nvPr/>
            </p:nvSpPr>
            <p:spPr>
              <a:xfrm>
                <a:off x="6977434" y="4676927"/>
                <a:ext cx="6527521" cy="2736903"/>
              </a:xfrm>
              <a:prstGeom prst="rect">
                <a:avLst/>
              </a:prstGeom>
              <a:blipFill>
                <a:blip r:embed="rId3"/>
                <a:stretch>
                  <a:fillRect t="-445" r="-561" b="-4677"/>
                </a:stretch>
              </a:blipFill>
            </p:spPr>
            <p:txBody>
              <a:bodyPr/>
              <a:lstStyle/>
              <a:p>
                <a:r>
                  <a:rPr lang="fa-IR">
                    <a:noFill/>
                  </a:rPr>
                  <a:t> </a:t>
                </a:r>
              </a:p>
            </p:txBody>
          </p:sp>
        </mc:Fallback>
      </mc:AlternateContent>
      <p:sp>
        <p:nvSpPr>
          <p:cNvPr id="13" name="TextBox 12"/>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5" name="Slide Number Placeholder 4"/>
          <p:cNvSpPr>
            <a:spLocks noGrp="1"/>
          </p:cNvSpPr>
          <p:nvPr>
            <p:ph type="sldNum" sz="quarter" idx="12"/>
          </p:nvPr>
        </p:nvSpPr>
        <p:spPr/>
        <p:txBody>
          <a:bodyPr/>
          <a:lstStyle/>
          <a:p>
            <a:fld id="{09D84461-DD0A-440A-AEC5-A4A968A8725A}" type="slidenum">
              <a:rPr lang="en-US" smtClean="0"/>
              <a:t>61</a:t>
            </a:fld>
            <a:endParaRPr lang="en-US" dirty="0"/>
          </a:p>
        </p:txBody>
      </p:sp>
    </p:spTree>
    <p:extLst>
      <p:ext uri="{BB962C8B-B14F-4D97-AF65-F5344CB8AC3E}">
        <p14:creationId xmlns:p14="http://schemas.microsoft.com/office/powerpoint/2010/main" val="32723530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125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1250"/>
                                        <p:tgtEl>
                                          <p:spTgt spid="11"/>
                                        </p:tgtEl>
                                      </p:cBhvr>
                                    </p:animEffect>
                                  </p:childTnLst>
                                </p:cTn>
                              </p:par>
                            </p:childTnLst>
                          </p:cTn>
                        </p:par>
                        <p:par>
                          <p:cTn id="26" fill="hold">
                            <p:stCondLst>
                              <p:cond delay="1250"/>
                            </p:stCondLst>
                            <p:childTnLst>
                              <p:par>
                                <p:cTn id="27" presetID="2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par>
                          <p:cTn id="30" fill="hold">
                            <p:stCondLst>
                              <p:cond delay="1750"/>
                            </p:stCondLst>
                            <p:childTnLst>
                              <p:par>
                                <p:cTn id="31" presetID="22" presetClass="entr" presetSubtype="2"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righ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 grpId="0" animBg="1"/>
      <p:bldP spid="3" grpId="0"/>
      <p:bldP spid="10" grpId="0" animBg="1"/>
      <p:bldP spid="11" grpId="0"/>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27" name="Cloud Callout 26"/>
          <p:cNvSpPr/>
          <p:nvPr/>
        </p:nvSpPr>
        <p:spPr>
          <a:xfrm rot="20241549">
            <a:off x="1363180" y="330374"/>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0444465" y="1350348"/>
            <a:ext cx="3423935"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4-4-2-1-پی های سطحی</a:t>
            </a:r>
            <a:endParaRPr lang="fa-IR" sz="2400" dirty="0">
              <a:solidFill>
                <a:schemeClr val="tx1">
                  <a:lumMod val="95000"/>
                  <a:lumOff val="5000"/>
                </a:schemeClr>
              </a:solidFill>
              <a:cs typeface="B Nazanin" panose="00000400000000000000" pitchFamily="2" charset="-78"/>
            </a:endParaRPr>
          </a:p>
        </p:txBody>
      </p:sp>
      <p:sp>
        <p:nvSpPr>
          <p:cNvPr id="3" name="TextBox 2"/>
          <p:cNvSpPr txBox="1"/>
          <p:nvPr/>
        </p:nvSpPr>
        <p:spPr>
          <a:xfrm>
            <a:off x="2481943" y="3193143"/>
            <a:ext cx="11174826" cy="461665"/>
          </a:xfrm>
          <a:prstGeom prst="rect">
            <a:avLst/>
          </a:prstGeom>
          <a:noFill/>
        </p:spPr>
        <p:txBody>
          <a:bodyPr wrap="square" rtlCol="1">
            <a:spAutoFit/>
          </a:bodyPr>
          <a:lstStyle/>
          <a:p>
            <a:pPr algn="r" rtl="1"/>
            <a:r>
              <a:rPr lang="fa-IR" sz="2400" smtClean="0"/>
              <a:t>- پی های سطحی بر اساس نسبت سختی سازه پی،به سختی خاک پی، به </a:t>
            </a:r>
            <a:r>
              <a:rPr lang="fa-IR" sz="2400" smtClean="0">
                <a:solidFill>
                  <a:srgbClr val="FF0000"/>
                </a:solidFill>
              </a:rPr>
              <a:t>صلب</a:t>
            </a:r>
            <a:r>
              <a:rPr lang="fa-IR" sz="2400" smtClean="0"/>
              <a:t> و یا </a:t>
            </a:r>
            <a:r>
              <a:rPr lang="fa-IR" sz="2400" smtClean="0">
                <a:solidFill>
                  <a:srgbClr val="FF0000"/>
                </a:solidFill>
              </a:rPr>
              <a:t>انعطاف پذیر </a:t>
            </a:r>
            <a:r>
              <a:rPr lang="fa-IR" sz="2400" smtClean="0"/>
              <a:t>تقسیم می شود:</a:t>
            </a:r>
            <a:endParaRPr lang="fa-IR" sz="2400"/>
          </a:p>
        </p:txBody>
      </p:sp>
      <p:sp>
        <p:nvSpPr>
          <p:cNvPr id="10" name="Rounded Rectangle 9"/>
          <p:cNvSpPr/>
          <p:nvPr/>
        </p:nvSpPr>
        <p:spPr>
          <a:xfrm>
            <a:off x="8157029" y="2271745"/>
            <a:ext cx="5711371"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smtClean="0">
                <a:solidFill>
                  <a:schemeClr val="tx1">
                    <a:lumMod val="95000"/>
                    <a:lumOff val="5000"/>
                  </a:schemeClr>
                </a:solidFill>
                <a:cs typeface="B Nazanin" panose="00000400000000000000" pitchFamily="2" charset="-78"/>
              </a:rPr>
              <a:t>4-4-2-1-1-کنترل صلبیت سازه پی نسبت به خاک پی</a:t>
            </a:r>
            <a:endParaRPr lang="fa-IR" sz="2400" dirty="0">
              <a:solidFill>
                <a:schemeClr val="tx1">
                  <a:lumMod val="95000"/>
                  <a:lumOff val="5000"/>
                </a:schemeClr>
              </a:solidFill>
              <a:cs typeface="B Nazanin" panose="00000400000000000000" pitchFamily="2" charset="-78"/>
            </a:endParaRPr>
          </a:p>
        </p:txBody>
      </p:sp>
      <p:sp>
        <p:nvSpPr>
          <p:cNvPr id="11" name="TextBox 10"/>
          <p:cNvSpPr txBox="1"/>
          <p:nvPr/>
        </p:nvSpPr>
        <p:spPr>
          <a:xfrm>
            <a:off x="2481943" y="3860216"/>
            <a:ext cx="11174826" cy="1200329"/>
          </a:xfrm>
          <a:prstGeom prst="rect">
            <a:avLst/>
          </a:prstGeom>
          <a:noFill/>
        </p:spPr>
        <p:txBody>
          <a:bodyPr wrap="square" rtlCol="1">
            <a:spAutoFit/>
          </a:bodyPr>
          <a:lstStyle/>
          <a:p>
            <a:pPr algn="r" rtl="1"/>
            <a:r>
              <a:rPr lang="fa-IR" sz="2400" smtClean="0"/>
              <a:t>ب) پی سطحی گسترده : </a:t>
            </a:r>
          </a:p>
          <a:p>
            <a:pPr algn="r" rtl="1"/>
            <a:r>
              <a:rPr lang="fa-IR" sz="2400" smtClean="0"/>
              <a:t>کنترل صلبیت پی نسبت به خاک در این پی ها باید مطابق بند الف انجام شود.مقادیر </a:t>
            </a:r>
            <a:r>
              <a:rPr lang="en-US" sz="2400" smtClean="0"/>
              <a:t>L</a:t>
            </a:r>
            <a:r>
              <a:rPr lang="fa-IR" sz="2400" smtClean="0"/>
              <a:t> و </a:t>
            </a:r>
            <a:r>
              <a:rPr lang="en-US" sz="2400" smtClean="0"/>
              <a:t>B</a:t>
            </a:r>
            <a:r>
              <a:rPr lang="fa-IR" sz="2400" smtClean="0"/>
              <a:t> برای قسمتی از پی سطحی در زیر </a:t>
            </a:r>
            <a:r>
              <a:rPr lang="fa-IR" sz="2400">
                <a:cs typeface="B Mitra" panose="00000400000000000000" pitchFamily="2" charset="-78"/>
              </a:rPr>
              <a:t>هر ستون به طور مجزا و به صورت ابعاد سطح </a:t>
            </a:r>
            <a:r>
              <a:rPr lang="fa-IR" sz="2400" smtClean="0">
                <a:cs typeface="B Mitra" panose="00000400000000000000" pitchFamily="2" charset="-78"/>
              </a:rPr>
              <a:t>سهمیه اي </a:t>
            </a:r>
            <a:r>
              <a:rPr lang="fa-IR" sz="2400">
                <a:cs typeface="B Mitra" panose="00000400000000000000" pitchFamily="2" charset="-78"/>
              </a:rPr>
              <a:t>آن ستون از پی محاسبه می شوند.</a:t>
            </a:r>
            <a:endParaRPr lang="fa-IR" sz="2400"/>
          </a:p>
        </p:txBody>
      </p:sp>
      <p:sp>
        <p:nvSpPr>
          <p:cNvPr id="9" name="TextBox 8"/>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5" name="Slide Number Placeholder 4"/>
          <p:cNvSpPr>
            <a:spLocks noGrp="1"/>
          </p:cNvSpPr>
          <p:nvPr>
            <p:ph type="sldNum" sz="quarter" idx="12"/>
          </p:nvPr>
        </p:nvSpPr>
        <p:spPr/>
        <p:txBody>
          <a:bodyPr/>
          <a:lstStyle/>
          <a:p>
            <a:fld id="{09D84461-DD0A-440A-AEC5-A4A968A8725A}" type="slidenum">
              <a:rPr lang="en-US" smtClean="0"/>
              <a:t>62</a:t>
            </a:fld>
            <a:endParaRPr lang="en-US" dirty="0"/>
          </a:p>
        </p:txBody>
      </p:sp>
    </p:spTree>
    <p:extLst>
      <p:ext uri="{BB962C8B-B14F-4D97-AF65-F5344CB8AC3E}">
        <p14:creationId xmlns:p14="http://schemas.microsoft.com/office/powerpoint/2010/main" val="5290833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1500"/>
                                        <p:tgtEl>
                                          <p:spTgt spid="3"/>
                                        </p:tgtEl>
                                      </p:cBhvr>
                                    </p:animEffect>
                                  </p:childTnLst>
                                </p:cTn>
                              </p:par>
                            </p:childTnLst>
                          </p:cTn>
                        </p:par>
                        <p:par>
                          <p:cTn id="21" fill="hold">
                            <p:stCondLst>
                              <p:cond delay="2000"/>
                            </p:stCondLst>
                            <p:childTnLst>
                              <p:par>
                                <p:cTn id="22" presetID="22" presetClass="entr" presetSubtype="2"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 grpId="0" animBg="1"/>
      <p:bldP spid="3" grpId="0"/>
      <p:bldP spid="10" grpId="0" animBg="1"/>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27" name="Cloud Callout 26"/>
          <p:cNvSpPr/>
          <p:nvPr/>
        </p:nvSpPr>
        <p:spPr>
          <a:xfrm rot="20241549">
            <a:off x="1363180" y="330374"/>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0444465" y="1350348"/>
            <a:ext cx="3423935"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4-4-2-1-پی های سطحی</a:t>
            </a:r>
            <a:endParaRPr lang="fa-IR" sz="2400" dirty="0">
              <a:solidFill>
                <a:schemeClr val="tx1">
                  <a:lumMod val="95000"/>
                  <a:lumOff val="5000"/>
                </a:schemeClr>
              </a:solidFill>
              <a:cs typeface="B Nazanin" panose="00000400000000000000" pitchFamily="2" charset="-78"/>
            </a:endParaRPr>
          </a:p>
        </p:txBody>
      </p:sp>
      <p:sp>
        <p:nvSpPr>
          <p:cNvPr id="3" name="TextBox 2"/>
          <p:cNvSpPr txBox="1"/>
          <p:nvPr/>
        </p:nvSpPr>
        <p:spPr>
          <a:xfrm>
            <a:off x="2481943" y="3193143"/>
            <a:ext cx="11174826" cy="461665"/>
          </a:xfrm>
          <a:prstGeom prst="rect">
            <a:avLst/>
          </a:prstGeom>
          <a:noFill/>
        </p:spPr>
        <p:txBody>
          <a:bodyPr wrap="square" rtlCol="1">
            <a:spAutoFit/>
          </a:bodyPr>
          <a:lstStyle/>
          <a:p>
            <a:pPr algn="r" rtl="1"/>
            <a:r>
              <a:rPr lang="fa-IR" sz="2400" smtClean="0"/>
              <a:t>- پی های سطحی بر اساس نسبت سختی سازه پی،به سختی خاک پی، به </a:t>
            </a:r>
            <a:r>
              <a:rPr lang="fa-IR" sz="2400" smtClean="0">
                <a:solidFill>
                  <a:srgbClr val="FF0000"/>
                </a:solidFill>
              </a:rPr>
              <a:t>صلب</a:t>
            </a:r>
            <a:r>
              <a:rPr lang="fa-IR" sz="2400" smtClean="0"/>
              <a:t> و یا </a:t>
            </a:r>
            <a:r>
              <a:rPr lang="fa-IR" sz="2400" smtClean="0">
                <a:solidFill>
                  <a:srgbClr val="FF0000"/>
                </a:solidFill>
              </a:rPr>
              <a:t>انعطاف پذیر </a:t>
            </a:r>
            <a:r>
              <a:rPr lang="fa-IR" sz="2400" smtClean="0"/>
              <a:t>تقسیم می شود:</a:t>
            </a:r>
            <a:endParaRPr lang="fa-IR" sz="2400"/>
          </a:p>
        </p:txBody>
      </p:sp>
      <p:sp>
        <p:nvSpPr>
          <p:cNvPr id="10" name="Rounded Rectangle 9"/>
          <p:cNvSpPr/>
          <p:nvPr/>
        </p:nvSpPr>
        <p:spPr>
          <a:xfrm>
            <a:off x="8157029" y="2271745"/>
            <a:ext cx="5711371"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smtClean="0">
                <a:solidFill>
                  <a:schemeClr val="tx1">
                    <a:lumMod val="95000"/>
                    <a:lumOff val="5000"/>
                  </a:schemeClr>
                </a:solidFill>
                <a:cs typeface="B Nazanin" panose="00000400000000000000" pitchFamily="2" charset="-78"/>
              </a:rPr>
              <a:t>4-4-2-1-1-کنترل صلبیت سازه پی نسبت به خاک پی</a:t>
            </a:r>
            <a:endParaRPr lang="fa-IR" sz="2400" dirty="0">
              <a:solidFill>
                <a:schemeClr val="tx1">
                  <a:lumMod val="95000"/>
                  <a:lumOff val="5000"/>
                </a:schemeClr>
              </a:solidFill>
              <a:cs typeface="B Nazanin" panose="00000400000000000000" pitchFamily="2" charset="-78"/>
            </a:endParaRPr>
          </a:p>
        </p:txBody>
      </p:sp>
      <p:sp>
        <p:nvSpPr>
          <p:cNvPr id="11" name="TextBox 10"/>
          <p:cNvSpPr txBox="1"/>
          <p:nvPr/>
        </p:nvSpPr>
        <p:spPr>
          <a:xfrm>
            <a:off x="2481943" y="3860216"/>
            <a:ext cx="11174826" cy="1200329"/>
          </a:xfrm>
          <a:prstGeom prst="rect">
            <a:avLst/>
          </a:prstGeom>
          <a:noFill/>
        </p:spPr>
        <p:txBody>
          <a:bodyPr wrap="square" rtlCol="1">
            <a:spAutoFit/>
          </a:bodyPr>
          <a:lstStyle/>
          <a:p>
            <a:pPr algn="r" rtl="1"/>
            <a:r>
              <a:rPr lang="fa-IR" sz="2400"/>
              <a:t>ج</a:t>
            </a:r>
            <a:r>
              <a:rPr lang="fa-IR" sz="2400" smtClean="0"/>
              <a:t>) پی سطحی نواری: </a:t>
            </a:r>
          </a:p>
          <a:p>
            <a:pPr algn="r" rtl="1"/>
            <a:r>
              <a:rPr lang="fa-IR" sz="2400">
                <a:cs typeface="B Mitra" panose="00000400000000000000" pitchFamily="2" charset="-78"/>
              </a:rPr>
              <a:t>این پیها در صورت برقراري </a:t>
            </a:r>
            <a:r>
              <a:rPr lang="fa-IR" sz="2400" smtClean="0">
                <a:cs typeface="B Mitra" panose="00000400000000000000" pitchFamily="2" charset="-78"/>
              </a:rPr>
              <a:t>رابطه (4-5)، نسبت به خاک پی صلب فرض می شوند.</a:t>
            </a:r>
          </a:p>
          <a:p>
            <a:pPr algn="r" rtl="1"/>
            <a:endParaRPr lang="fa-IR" sz="24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267" y="4805598"/>
            <a:ext cx="2751704" cy="2269447"/>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459044" y="5060545"/>
                <a:ext cx="7197725" cy="1599284"/>
              </a:xfrm>
              <a:prstGeom prst="rect">
                <a:avLst/>
              </a:prstGeom>
            </p:spPr>
            <p:txBody>
              <a:bodyPr>
                <a:spAutoFit/>
              </a:bodyPr>
              <a:lstStyle/>
              <a:p>
                <a:pPr algn="r" rtl="1"/>
                <a14:m>
                  <m:oMath xmlns:m="http://schemas.openxmlformats.org/officeDocument/2006/math">
                    <m:sSub>
                      <m:sSubPr>
                        <m:ctrlPr>
                          <a:rPr lang="fa-IR" sz="2400" i="1" smtClean="0">
                            <a:latin typeface="Cambria Math" panose="02040503050406030204" pitchFamily="18" charset="0"/>
                          </a:rPr>
                        </m:ctrlPr>
                      </m:sSubPr>
                      <m:e>
                        <m:r>
                          <a:rPr lang="en-US" sz="2400" b="0" i="1" smtClean="0">
                            <a:latin typeface="Cambria Math" panose="02040503050406030204" pitchFamily="18" charset="0"/>
                          </a:rPr>
                          <m:t>   :</m:t>
                        </m:r>
                        <m:r>
                          <a:rPr lang="en-US" sz="2400" b="0" i="1" smtClean="0">
                            <a:latin typeface="Cambria Math" panose="02040503050406030204" pitchFamily="18" charset="0"/>
                          </a:rPr>
                          <m:t>𝐸</m:t>
                        </m:r>
                      </m:e>
                      <m:sub>
                        <m:r>
                          <a:rPr lang="en-US" sz="2400" b="0" i="1" smtClean="0">
                            <a:latin typeface="Cambria Math" panose="02040503050406030204" pitchFamily="18" charset="0"/>
                          </a:rPr>
                          <m:t>𝑓</m:t>
                        </m:r>
                      </m:sub>
                    </m:sSub>
                    <m:sSub>
                      <m:sSubPr>
                        <m:ctrlPr>
                          <a:rPr lang="fa-IR" sz="2400" i="1" smtClean="0">
                            <a:latin typeface="Cambria Math" panose="02040503050406030204" pitchFamily="18" charset="0"/>
                          </a:rPr>
                        </m:ctrlPr>
                      </m:sSubPr>
                      <m:e>
                        <m:r>
                          <a:rPr lang="en-US" sz="2400" b="0" i="1" smtClean="0">
                            <a:latin typeface="Cambria Math" panose="02040503050406030204" pitchFamily="18" charset="0"/>
                          </a:rPr>
                          <m:t> ,</m:t>
                        </m:r>
                        <m:r>
                          <a:rPr lang="en-US" sz="2400" b="0" i="1" smtClean="0">
                            <a:latin typeface="Cambria Math" panose="02040503050406030204" pitchFamily="18" charset="0"/>
                          </a:rPr>
                          <m:t>𝐼</m:t>
                        </m:r>
                      </m:e>
                      <m:sub>
                        <m:r>
                          <a:rPr lang="en-US" sz="2400" b="0" i="1" smtClean="0">
                            <a:latin typeface="Cambria Math" panose="02040503050406030204" pitchFamily="18" charset="0"/>
                          </a:rPr>
                          <m:t>𝑓</m:t>
                        </m:r>
                      </m:sub>
                    </m:sSub>
                  </m:oMath>
                </a14:m>
                <a:r>
                  <a:rPr lang="fa-IR" sz="2400" smtClean="0"/>
                  <a:t>مدول </a:t>
                </a:r>
                <a:r>
                  <a:rPr lang="fa-IR" sz="2400"/>
                  <a:t>ارتجاعی </a:t>
                </a:r>
                <a:r>
                  <a:rPr lang="fa-IR" sz="2400" smtClean="0"/>
                  <a:t>و ممان اینرسی مقطع سازه پی </a:t>
                </a:r>
              </a:p>
              <a:p>
                <a:pPr algn="r" rtl="1"/>
                <a14:m>
                  <m:oMath xmlns:m="http://schemas.openxmlformats.org/officeDocument/2006/math">
                    <m:r>
                      <a:rPr lang="en-US" sz="2400" i="1">
                        <a:latin typeface="Cambria Math" panose="02040503050406030204" pitchFamily="18" charset="0"/>
                      </a:rPr>
                      <m:t>:</m:t>
                    </m:r>
                    <m:r>
                      <a:rPr lang="en-US" sz="2400" b="0" i="1" smtClean="0">
                        <a:latin typeface="Cambria Math" panose="02040503050406030204" pitchFamily="18" charset="0"/>
                      </a:rPr>
                      <m:t>𝐿</m:t>
                    </m:r>
                    <m:r>
                      <a:rPr lang="en-US" sz="2400" b="0" i="1" smtClean="0">
                        <a:latin typeface="Cambria Math" panose="02040503050406030204" pitchFamily="18" charset="0"/>
                      </a:rPr>
                      <m:t> </m:t>
                    </m:r>
                  </m:oMath>
                </a14:m>
                <a:r>
                  <a:rPr lang="fa-IR" sz="2400" smtClean="0"/>
                  <a:t>طول سهمیه ی هر ستون</a:t>
                </a:r>
                <a:endParaRPr lang="en-US" sz="2400"/>
              </a:p>
              <a:p>
                <a:pPr algn="r" rtl="1"/>
                <a14:m>
                  <m:oMath xmlns:m="http://schemas.openxmlformats.org/officeDocument/2006/math">
                    <m:r>
                      <a:rPr lang="en-US" sz="2400" i="1">
                        <a:latin typeface="Cambria Math" panose="02040503050406030204" pitchFamily="18" charset="0"/>
                      </a:rPr>
                      <m:t>:</m:t>
                    </m:r>
                    <m:r>
                      <a:rPr lang="en-US" sz="2400" b="0" i="1" smtClean="0">
                        <a:latin typeface="Cambria Math" panose="02040503050406030204" pitchFamily="18" charset="0"/>
                      </a:rPr>
                      <m:t>𝐺</m:t>
                    </m:r>
                    <m:r>
                      <a:rPr lang="en-US" sz="2400" b="0" i="1" smtClean="0">
                        <a:latin typeface="Cambria Math" panose="02040503050406030204" pitchFamily="18" charset="0"/>
                      </a:rPr>
                      <m:t>,</m:t>
                    </m:r>
                    <m:r>
                      <a:rPr lang="en-US" sz="2400" b="0" i="1" smtClean="0">
                        <a:latin typeface="Cambria Math" panose="02040503050406030204" pitchFamily="18" charset="0"/>
                      </a:rPr>
                      <m:t>𝑣</m:t>
                    </m:r>
                  </m:oMath>
                </a14:m>
                <a:r>
                  <a:rPr lang="fa-IR" sz="2400"/>
                  <a:t>ضریب پواسون و مدول برشی دینامیکی خاك </a:t>
                </a:r>
                <a:r>
                  <a:rPr lang="fa-IR" sz="2400" smtClean="0"/>
                  <a:t>پی</a:t>
                </a:r>
                <a:endParaRPr lang="en-US" sz="2400"/>
              </a:p>
              <a:p>
                <a:pPr algn="r" rtl="1"/>
                <a14:m>
                  <m:oMath xmlns:m="http://schemas.openxmlformats.org/officeDocument/2006/math">
                    <m:sSub>
                      <m:sSubPr>
                        <m:ctrlPr>
                          <a:rPr lang="fa-IR" sz="2400" i="1">
                            <a:latin typeface="Cambria Math" panose="02040503050406030204" pitchFamily="18" charset="0"/>
                          </a:rPr>
                        </m:ctrlPr>
                      </m:sSubPr>
                      <m:e>
                        <m:r>
                          <a:rPr lang="en-US" sz="2400" i="1">
                            <a:latin typeface="Cambria Math" panose="02040503050406030204" pitchFamily="18" charset="0"/>
                          </a:rPr>
                          <m:t>   :</m:t>
                        </m:r>
                        <m:r>
                          <a:rPr lang="en-US" sz="2400" b="0" i="1" smtClean="0">
                            <a:latin typeface="Cambria Math" panose="02040503050406030204" pitchFamily="18" charset="0"/>
                          </a:rPr>
                          <m:t>𝑘</m:t>
                        </m:r>
                      </m:e>
                      <m:sub>
                        <m:r>
                          <a:rPr lang="en-US" sz="2400" b="0" i="1" smtClean="0">
                            <a:latin typeface="Cambria Math" panose="02040503050406030204" pitchFamily="18" charset="0"/>
                          </a:rPr>
                          <m:t>𝑠𝑣</m:t>
                        </m:r>
                      </m:sub>
                    </m:sSub>
                  </m:oMath>
                </a14:m>
                <a:r>
                  <a:rPr lang="fa-IR" sz="2400"/>
                  <a:t>ضریب واکنش </a:t>
                </a:r>
                <a:r>
                  <a:rPr lang="fa-IR" sz="2400" smtClean="0"/>
                  <a:t>بستر</a:t>
                </a:r>
                <a:endParaRPr lang="fa-IR" sz="2400"/>
              </a:p>
            </p:txBody>
          </p:sp>
        </mc:Choice>
        <mc:Fallback xmlns="">
          <p:sp>
            <p:nvSpPr>
              <p:cNvPr id="9" name="Rectangle 8"/>
              <p:cNvSpPr>
                <a:spLocks noRot="1" noChangeAspect="1" noMove="1" noResize="1" noEditPoints="1" noAdjustHandles="1" noChangeArrowheads="1" noChangeShapeType="1" noTextEdit="1"/>
              </p:cNvSpPr>
              <p:nvPr/>
            </p:nvSpPr>
            <p:spPr>
              <a:xfrm>
                <a:off x="6459044" y="5060545"/>
                <a:ext cx="7197725" cy="1599284"/>
              </a:xfrm>
              <a:prstGeom prst="rect">
                <a:avLst/>
              </a:prstGeom>
              <a:blipFill>
                <a:blip r:embed="rId3"/>
                <a:stretch>
                  <a:fillRect t="-763" r="-508" b="-9160"/>
                </a:stretch>
              </a:blipFill>
            </p:spPr>
            <p:txBody>
              <a:bodyPr/>
              <a:lstStyle/>
              <a:p>
                <a:r>
                  <a:rPr lang="fa-IR">
                    <a:noFill/>
                  </a:rPr>
                  <a:t> </a:t>
                </a:r>
              </a:p>
            </p:txBody>
          </p:sp>
        </mc:Fallback>
      </mc:AlternateContent>
      <p:sp>
        <p:nvSpPr>
          <p:cNvPr id="12" name="TextBox 11"/>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6" name="Slide Number Placeholder 5"/>
          <p:cNvSpPr>
            <a:spLocks noGrp="1"/>
          </p:cNvSpPr>
          <p:nvPr>
            <p:ph type="sldNum" sz="quarter" idx="12"/>
          </p:nvPr>
        </p:nvSpPr>
        <p:spPr/>
        <p:txBody>
          <a:bodyPr/>
          <a:lstStyle/>
          <a:p>
            <a:fld id="{09D84461-DD0A-440A-AEC5-A4A968A8725A}" type="slidenum">
              <a:rPr lang="en-US" smtClean="0"/>
              <a:t>63</a:t>
            </a:fld>
            <a:endParaRPr lang="en-US" dirty="0"/>
          </a:p>
        </p:txBody>
      </p:sp>
    </p:spTree>
    <p:extLst>
      <p:ext uri="{BB962C8B-B14F-4D97-AF65-F5344CB8AC3E}">
        <p14:creationId xmlns:p14="http://schemas.microsoft.com/office/powerpoint/2010/main" val="31146314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1250"/>
                                        <p:tgtEl>
                                          <p:spTgt spid="3"/>
                                        </p:tgtEl>
                                      </p:cBhvr>
                                    </p:animEffect>
                                  </p:childTnLst>
                                </p:cTn>
                              </p:par>
                            </p:childTnLst>
                          </p:cTn>
                        </p:par>
                        <p:par>
                          <p:cTn id="21" fill="hold">
                            <p:stCondLst>
                              <p:cond delay="1750"/>
                            </p:stCondLst>
                            <p:childTnLst>
                              <p:par>
                                <p:cTn id="22" presetID="22" presetClass="entr" presetSubtype="2"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1250"/>
                                        <p:tgtEl>
                                          <p:spTgt spid="11"/>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1500"/>
                                        <p:tgtEl>
                                          <p:spTgt spid="4"/>
                                        </p:tgtEl>
                                      </p:cBhvr>
                                    </p:animEffect>
                                  </p:childTnLst>
                                </p:cTn>
                              </p:par>
                            </p:childTnLst>
                          </p:cTn>
                        </p:par>
                        <p:par>
                          <p:cTn id="29" fill="hold">
                            <p:stCondLst>
                              <p:cond delay="4500"/>
                            </p:stCondLst>
                            <p:childTnLst>
                              <p:par>
                                <p:cTn id="30" presetID="2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 grpId="0" animBg="1"/>
      <p:bldP spid="3" grpId="0"/>
      <p:bldP spid="10" grpId="0" animBg="1"/>
      <p:bldP spid="11" grpId="0"/>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27" name="Cloud Callout 26"/>
          <p:cNvSpPr/>
          <p:nvPr/>
        </p:nvSpPr>
        <p:spPr>
          <a:xfrm rot="20241549">
            <a:off x="1363180" y="330374"/>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 name="Rounded Rectangle 1"/>
          <p:cNvSpPr/>
          <p:nvPr/>
        </p:nvSpPr>
        <p:spPr>
          <a:xfrm>
            <a:off x="9550401" y="1350348"/>
            <a:ext cx="43180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4-4-2-1-2-مدول برشی دینامیکی خاک</a:t>
            </a:r>
            <a:endParaRPr lang="fa-IR" sz="2400" dirty="0">
              <a:solidFill>
                <a:schemeClr val="tx1">
                  <a:lumMod val="95000"/>
                  <a:lumOff val="5000"/>
                </a:schemeClr>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3" name="TextBox 2"/>
              <p:cNvSpPr txBox="1"/>
              <p:nvPr/>
            </p:nvSpPr>
            <p:spPr>
              <a:xfrm>
                <a:off x="2554514" y="2249715"/>
                <a:ext cx="11161487" cy="830997"/>
              </a:xfrm>
              <a:prstGeom prst="rect">
                <a:avLst/>
              </a:prstGeom>
              <a:noFill/>
            </p:spPr>
            <p:txBody>
              <a:bodyPr wrap="square" rtlCol="1">
                <a:spAutoFit/>
              </a:bodyPr>
              <a:lstStyle/>
              <a:p>
                <a:pPr algn="r" rtl="1"/>
                <a:r>
                  <a:rPr lang="fa-IR" sz="2400" smtClean="0"/>
                  <a:t>- مدول برشی دینامیکی خاك،</a:t>
                </a:r>
                <a:r>
                  <a:rPr lang="en-US" sz="2400" smtClean="0"/>
                  <a:t> G </a:t>
                </a:r>
                <a:r>
                  <a:rPr lang="fa-IR" sz="2400" smtClean="0"/>
                  <a:t>،</a:t>
                </a:r>
                <a:r>
                  <a:rPr lang="fa-IR" sz="2400">
                    <a:cs typeface="B Mitra" panose="00000400000000000000" pitchFamily="2" charset="-78"/>
                  </a:rPr>
                  <a:t> که با افزایش کرنش در حین زلزله کاهش </a:t>
                </a:r>
                <a:r>
                  <a:rPr lang="fa-IR" sz="2400" smtClean="0">
                    <a:cs typeface="B Mitra" panose="00000400000000000000" pitchFamily="2" charset="-78"/>
                  </a:rPr>
                  <a:t>می یابد </a:t>
                </a:r>
                <a:r>
                  <a:rPr lang="fa-IR" sz="2400">
                    <a:cs typeface="B Mitra" panose="00000400000000000000" pitchFamily="2" charset="-78"/>
                  </a:rPr>
                  <a:t>می تواند برحسب مدول برشی </a:t>
                </a:r>
                <a:r>
                  <a:rPr lang="fa-IR" sz="2400" smtClean="0">
                    <a:cs typeface="B Mitra" panose="00000400000000000000" pitchFamily="2" charset="-78"/>
                  </a:rPr>
                  <a:t>اولیه </a:t>
                </a:r>
                <a14:m>
                  <m:oMath xmlns:m="http://schemas.openxmlformats.org/officeDocument/2006/math">
                    <m:sSub>
                      <m:sSubPr>
                        <m:ctrlPr>
                          <a:rPr lang="fa-IR" sz="2400" i="1">
                            <a:latin typeface="Cambria Math" panose="02040503050406030204" pitchFamily="18" charset="0"/>
                          </a:rPr>
                        </m:ctrlPr>
                      </m:sSubPr>
                      <m:e>
                        <m:r>
                          <a:rPr lang="fa-IR" sz="2400" i="1">
                            <a:latin typeface="Cambria Math" panose="02040503050406030204" pitchFamily="18" charset="0"/>
                          </a:rPr>
                          <m:t> </m:t>
                        </m:r>
                        <m:r>
                          <a:rPr lang="en-US" sz="2400" i="1">
                            <a:latin typeface="Cambria Math" panose="02040503050406030204" pitchFamily="18" charset="0"/>
                          </a:rPr>
                          <m:t>𝐺</m:t>
                        </m:r>
                      </m:e>
                      <m:sub>
                        <m:r>
                          <a:rPr lang="fa-IR" sz="2400" i="1">
                            <a:latin typeface="Cambria Math" panose="02040503050406030204" pitchFamily="18" charset="0"/>
                          </a:rPr>
                          <m:t>0</m:t>
                        </m:r>
                      </m:sub>
                    </m:sSub>
                  </m:oMath>
                </a14:m>
                <a:r>
                  <a:rPr lang="fa-IR" sz="2400" smtClean="0"/>
                  <a:t> و شتاب حداکثر زمین مطابق جدول(4-1) تخمین زده شود:</a:t>
                </a:r>
                <a:endParaRPr lang="fa-IR" sz="2400"/>
              </a:p>
            </p:txBody>
          </p:sp>
        </mc:Choice>
        <mc:Fallback xmlns="">
          <p:sp>
            <p:nvSpPr>
              <p:cNvPr id="3" name="TextBox 2"/>
              <p:cNvSpPr txBox="1">
                <a:spLocks noRot="1" noChangeAspect="1" noMove="1" noResize="1" noEditPoints="1" noAdjustHandles="1" noChangeArrowheads="1" noChangeShapeType="1" noTextEdit="1"/>
              </p:cNvSpPr>
              <p:nvPr/>
            </p:nvSpPr>
            <p:spPr>
              <a:xfrm>
                <a:off x="2554514" y="2249715"/>
                <a:ext cx="11161487" cy="830997"/>
              </a:xfrm>
              <a:prstGeom prst="rect">
                <a:avLst/>
              </a:prstGeom>
              <a:blipFill>
                <a:blip r:embed="rId2"/>
                <a:stretch>
                  <a:fillRect l="-1092" t="-10294" r="-874" b="-16176"/>
                </a:stretch>
              </a:blipFill>
            </p:spPr>
            <p:txBody>
              <a:bodyPr/>
              <a:lstStyle/>
              <a:p>
                <a:r>
                  <a:rPr lang="fa-IR">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4118" y="3351181"/>
            <a:ext cx="7031596" cy="3880444"/>
          </a:xfrm>
          <a:prstGeom prst="rect">
            <a:avLst/>
          </a:prstGeom>
        </p:spPr>
      </p:pic>
      <p:sp>
        <p:nvSpPr>
          <p:cNvPr id="8" name="TextBox 7"/>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6" name="Slide Number Placeholder 5"/>
          <p:cNvSpPr>
            <a:spLocks noGrp="1"/>
          </p:cNvSpPr>
          <p:nvPr>
            <p:ph type="sldNum" sz="quarter" idx="12"/>
          </p:nvPr>
        </p:nvSpPr>
        <p:spPr/>
        <p:txBody>
          <a:bodyPr/>
          <a:lstStyle/>
          <a:p>
            <a:fld id="{09D84461-DD0A-440A-AEC5-A4A968A8725A}" type="slidenum">
              <a:rPr lang="en-US" smtClean="0"/>
              <a:t>64</a:t>
            </a:fld>
            <a:endParaRPr lang="en-US" dirty="0"/>
          </a:p>
        </p:txBody>
      </p:sp>
    </p:spTree>
    <p:extLst>
      <p:ext uri="{BB962C8B-B14F-4D97-AF65-F5344CB8AC3E}">
        <p14:creationId xmlns:p14="http://schemas.microsoft.com/office/powerpoint/2010/main" val="39525636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1500"/>
                                        <p:tgtEl>
                                          <p:spTgt spid="3"/>
                                        </p:tgtEl>
                                      </p:cBhvr>
                                    </p:animEffect>
                                  </p:childTnLst>
                                </p:cTn>
                              </p:par>
                            </p:childTnLst>
                          </p:cTn>
                        </p:par>
                        <p:par>
                          <p:cTn id="18" fill="hold">
                            <p:stCondLst>
                              <p:cond delay="2000"/>
                            </p:stCondLst>
                            <p:childTnLst>
                              <p:par>
                                <p:cTn id="19" presetID="1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plus(in)">
                                      <p:cBhvr>
                                        <p:cTn id="21"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 grpId="0" animBg="1"/>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27" name="Cloud Callout 26"/>
          <p:cNvSpPr/>
          <p:nvPr/>
        </p:nvSpPr>
        <p:spPr>
          <a:xfrm rot="20241549">
            <a:off x="1363180" y="330374"/>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 name="Rounded Rectangle 1"/>
          <p:cNvSpPr/>
          <p:nvPr/>
        </p:nvSpPr>
        <p:spPr>
          <a:xfrm>
            <a:off x="9550401" y="1350348"/>
            <a:ext cx="43180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4-4-2-1-2-مدول برشی دینامیکی خاک</a:t>
            </a:r>
            <a:endParaRPr lang="fa-IR" sz="2400" dirty="0">
              <a:solidFill>
                <a:schemeClr val="tx1">
                  <a:lumMod val="95000"/>
                  <a:lumOff val="5000"/>
                </a:schemeClr>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3" name="TextBox 2"/>
              <p:cNvSpPr txBox="1"/>
              <p:nvPr/>
            </p:nvSpPr>
            <p:spPr>
              <a:xfrm>
                <a:off x="2706913" y="2220686"/>
                <a:ext cx="11161487" cy="523220"/>
              </a:xfrm>
              <a:prstGeom prst="rect">
                <a:avLst/>
              </a:prstGeom>
              <a:noFill/>
            </p:spPr>
            <p:txBody>
              <a:bodyPr wrap="square" rtlCol="1">
                <a:spAutoFit/>
              </a:bodyPr>
              <a:lstStyle/>
              <a:p>
                <a:pPr algn="r" rtl="1"/>
                <a14:m>
                  <m:oMath xmlns:m="http://schemas.openxmlformats.org/officeDocument/2006/math">
                    <m:sSub>
                      <m:sSubPr>
                        <m:ctrlPr>
                          <a:rPr lang="fa-IR" sz="2800" i="1">
                            <a:latin typeface="Cambria Math" panose="02040503050406030204" pitchFamily="18" charset="0"/>
                          </a:rPr>
                        </m:ctrlPr>
                      </m:sSubPr>
                      <m:e>
                        <m:r>
                          <a:rPr lang="fa-IR" sz="2800" i="1">
                            <a:latin typeface="Cambria Math" panose="02040503050406030204" pitchFamily="18" charset="0"/>
                          </a:rPr>
                          <m:t> </m:t>
                        </m:r>
                        <m:r>
                          <a:rPr lang="en-US" sz="2800" i="1">
                            <a:latin typeface="Cambria Math" panose="02040503050406030204" pitchFamily="18" charset="0"/>
                          </a:rPr>
                          <m:t>𝐺</m:t>
                        </m:r>
                      </m:e>
                      <m:sub>
                        <m:r>
                          <a:rPr lang="fa-IR" sz="2800" i="1">
                            <a:latin typeface="Cambria Math" panose="02040503050406030204" pitchFamily="18" charset="0"/>
                          </a:rPr>
                          <m:t>0</m:t>
                        </m:r>
                      </m:sub>
                    </m:sSub>
                  </m:oMath>
                </a14:m>
                <a:r>
                  <a:rPr lang="fa-IR" sz="2800" smtClean="0"/>
                  <a:t>: </a:t>
                </a:r>
                <a:r>
                  <a:rPr lang="fa-IR" sz="2800" smtClean="0">
                    <a:cs typeface="B Mitra" panose="00000400000000000000" pitchFamily="2" charset="-78"/>
                  </a:rPr>
                  <a:t>مدول </a:t>
                </a:r>
                <a:r>
                  <a:rPr lang="fa-IR" sz="2800">
                    <a:cs typeface="B Mitra" panose="00000400000000000000" pitchFamily="2" charset="-78"/>
                  </a:rPr>
                  <a:t>برشی </a:t>
                </a:r>
                <a:r>
                  <a:rPr lang="fa-IR" sz="2800" smtClean="0">
                    <a:cs typeface="B Mitra" panose="00000400000000000000" pitchFamily="2" charset="-78"/>
                  </a:rPr>
                  <a:t>اولیه که مطابق یکی از دو روش زیر تخمین زده می شود:</a:t>
                </a:r>
                <a:endParaRPr lang="fa-IR" sz="2800"/>
              </a:p>
            </p:txBody>
          </p:sp>
        </mc:Choice>
        <mc:Fallback xmlns="">
          <p:sp>
            <p:nvSpPr>
              <p:cNvPr id="3" name="TextBox 2"/>
              <p:cNvSpPr txBox="1">
                <a:spLocks noRot="1" noChangeAspect="1" noMove="1" noResize="1" noEditPoints="1" noAdjustHandles="1" noChangeArrowheads="1" noChangeShapeType="1" noTextEdit="1"/>
              </p:cNvSpPr>
              <p:nvPr/>
            </p:nvSpPr>
            <p:spPr>
              <a:xfrm>
                <a:off x="2706913" y="2220686"/>
                <a:ext cx="11161487" cy="523220"/>
              </a:xfrm>
              <a:prstGeom prst="rect">
                <a:avLst/>
              </a:prstGeom>
              <a:blipFill>
                <a:blip r:embed="rId2"/>
                <a:stretch>
                  <a:fillRect t="-9302" b="-34884"/>
                </a:stretch>
              </a:blipFill>
            </p:spPr>
            <p:txBody>
              <a:bodyPr/>
              <a:lstStyle/>
              <a:p>
                <a:r>
                  <a:rPr lang="fa-IR">
                    <a:noFill/>
                  </a:rPr>
                  <a:t> </a:t>
                </a:r>
              </a:p>
            </p:txBody>
          </p:sp>
        </mc:Fallback>
      </mc:AlternateContent>
      <p:sp>
        <p:nvSpPr>
          <p:cNvPr id="7" name="TextBox 6"/>
          <p:cNvSpPr txBox="1"/>
          <p:nvPr/>
        </p:nvSpPr>
        <p:spPr>
          <a:xfrm>
            <a:off x="2706912" y="2985346"/>
            <a:ext cx="11161487" cy="523220"/>
          </a:xfrm>
          <a:prstGeom prst="rect">
            <a:avLst/>
          </a:prstGeom>
          <a:noFill/>
        </p:spPr>
        <p:txBody>
          <a:bodyPr wrap="square" rtlCol="1">
            <a:spAutoFit/>
          </a:bodyPr>
          <a:lstStyle/>
          <a:p>
            <a:pPr algn="r" rtl="1"/>
            <a:r>
              <a:rPr lang="fa-IR" sz="2800" smtClean="0"/>
              <a:t>الف) </a:t>
            </a:r>
            <a:r>
              <a:rPr lang="fa-IR" sz="2800">
                <a:cs typeface="B Mitra" panose="00000400000000000000" pitchFamily="2" charset="-78"/>
              </a:rPr>
              <a:t>مدول برشی </a:t>
            </a:r>
            <a:r>
              <a:rPr lang="fa-IR" sz="2800" smtClean="0">
                <a:cs typeface="B Mitra" panose="00000400000000000000" pitchFamily="2" charset="-78"/>
              </a:rPr>
              <a:t>اولیه ي </a:t>
            </a:r>
            <a:r>
              <a:rPr lang="fa-IR" sz="2800">
                <a:cs typeface="B Mitra" panose="00000400000000000000" pitchFamily="2" charset="-78"/>
              </a:rPr>
              <a:t>خاك می تواند با استفاده </a:t>
            </a:r>
            <a:r>
              <a:rPr lang="fa-IR" sz="2800" smtClean="0">
                <a:cs typeface="B Mitra" panose="00000400000000000000" pitchFamily="2" charset="-78"/>
              </a:rPr>
              <a:t>رابطه(4-6)</a:t>
            </a:r>
            <a:r>
              <a:rPr lang="fa-IR" sz="2800" smtClean="0"/>
              <a:t> محاسبه گردد.</a:t>
            </a:r>
            <a:endParaRPr lang="fa-IR" sz="280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847" y="3750006"/>
            <a:ext cx="11722427" cy="3453495"/>
          </a:xfrm>
          <a:prstGeom prst="rect">
            <a:avLst/>
          </a:prstGeom>
        </p:spPr>
      </p:pic>
      <p:sp>
        <p:nvSpPr>
          <p:cNvPr id="9" name="TextBox 8"/>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6" name="Slide Number Placeholder 5"/>
          <p:cNvSpPr>
            <a:spLocks noGrp="1"/>
          </p:cNvSpPr>
          <p:nvPr>
            <p:ph type="sldNum" sz="quarter" idx="12"/>
          </p:nvPr>
        </p:nvSpPr>
        <p:spPr/>
        <p:txBody>
          <a:bodyPr/>
          <a:lstStyle/>
          <a:p>
            <a:fld id="{09D84461-DD0A-440A-AEC5-A4A968A8725A}" type="slidenum">
              <a:rPr lang="en-US" smtClean="0"/>
              <a:t>65</a:t>
            </a:fld>
            <a:endParaRPr lang="en-US" dirty="0"/>
          </a:p>
        </p:txBody>
      </p:sp>
    </p:spTree>
    <p:extLst>
      <p:ext uri="{BB962C8B-B14F-4D97-AF65-F5344CB8AC3E}">
        <p14:creationId xmlns:p14="http://schemas.microsoft.com/office/powerpoint/2010/main" val="37770241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1250"/>
                                        <p:tgtEl>
                                          <p:spTgt spid="3"/>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1250"/>
                                        <p:tgtEl>
                                          <p:spTgt spid="7"/>
                                        </p:tgtEl>
                                      </p:cBhvr>
                                    </p:animEffect>
                                  </p:childTnLst>
                                </p:cTn>
                              </p:par>
                              <p:par>
                                <p:cTn id="22" presetID="6"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 grpId="0" animBg="1"/>
      <p:bldP spid="3" grpId="0"/>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27" name="Cloud Callout 26"/>
          <p:cNvSpPr/>
          <p:nvPr/>
        </p:nvSpPr>
        <p:spPr>
          <a:xfrm rot="20241549">
            <a:off x="1363180" y="330374"/>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 name="Rounded Rectangle 1"/>
          <p:cNvSpPr/>
          <p:nvPr/>
        </p:nvSpPr>
        <p:spPr>
          <a:xfrm>
            <a:off x="9550401" y="1350348"/>
            <a:ext cx="43180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4-4-2-1-2-مدول برشی دینامیکی خاک</a:t>
            </a:r>
            <a:endParaRPr lang="fa-IR" sz="2400" dirty="0">
              <a:solidFill>
                <a:schemeClr val="tx1">
                  <a:lumMod val="95000"/>
                  <a:lumOff val="5000"/>
                </a:schemeClr>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3" name="TextBox 2"/>
              <p:cNvSpPr txBox="1"/>
              <p:nvPr/>
            </p:nvSpPr>
            <p:spPr>
              <a:xfrm>
                <a:off x="2706913" y="2220686"/>
                <a:ext cx="11161487" cy="523220"/>
              </a:xfrm>
              <a:prstGeom prst="rect">
                <a:avLst/>
              </a:prstGeom>
              <a:noFill/>
            </p:spPr>
            <p:txBody>
              <a:bodyPr wrap="square" rtlCol="1">
                <a:spAutoFit/>
              </a:bodyPr>
              <a:lstStyle/>
              <a:p>
                <a:pPr algn="r" rtl="1"/>
                <a14:m>
                  <m:oMath xmlns:m="http://schemas.openxmlformats.org/officeDocument/2006/math">
                    <m:sSub>
                      <m:sSubPr>
                        <m:ctrlPr>
                          <a:rPr lang="fa-IR" sz="2800" i="1">
                            <a:latin typeface="Cambria Math" panose="02040503050406030204" pitchFamily="18" charset="0"/>
                          </a:rPr>
                        </m:ctrlPr>
                      </m:sSubPr>
                      <m:e>
                        <m:r>
                          <a:rPr lang="fa-IR" sz="2800" i="1">
                            <a:latin typeface="Cambria Math" panose="02040503050406030204" pitchFamily="18" charset="0"/>
                          </a:rPr>
                          <m:t> </m:t>
                        </m:r>
                        <m:r>
                          <a:rPr lang="en-US" sz="2800" i="1">
                            <a:latin typeface="Cambria Math" panose="02040503050406030204" pitchFamily="18" charset="0"/>
                          </a:rPr>
                          <m:t>𝐺</m:t>
                        </m:r>
                      </m:e>
                      <m:sub>
                        <m:r>
                          <a:rPr lang="fa-IR" sz="2800" i="1">
                            <a:latin typeface="Cambria Math" panose="02040503050406030204" pitchFamily="18" charset="0"/>
                          </a:rPr>
                          <m:t>0</m:t>
                        </m:r>
                      </m:sub>
                    </m:sSub>
                  </m:oMath>
                </a14:m>
                <a:r>
                  <a:rPr lang="fa-IR" sz="2800" smtClean="0"/>
                  <a:t>: </a:t>
                </a:r>
                <a:r>
                  <a:rPr lang="fa-IR" sz="2800" smtClean="0">
                    <a:cs typeface="B Mitra" panose="00000400000000000000" pitchFamily="2" charset="-78"/>
                  </a:rPr>
                  <a:t>مدول </a:t>
                </a:r>
                <a:r>
                  <a:rPr lang="fa-IR" sz="2800">
                    <a:cs typeface="B Mitra" panose="00000400000000000000" pitchFamily="2" charset="-78"/>
                  </a:rPr>
                  <a:t>برشی </a:t>
                </a:r>
                <a:r>
                  <a:rPr lang="fa-IR" sz="2800" smtClean="0">
                    <a:cs typeface="B Mitra" panose="00000400000000000000" pitchFamily="2" charset="-78"/>
                  </a:rPr>
                  <a:t>اولیه که مطابق یکی از دو روش زیر تخمین زده می شود:</a:t>
                </a:r>
                <a:endParaRPr lang="fa-IR" sz="2800"/>
              </a:p>
            </p:txBody>
          </p:sp>
        </mc:Choice>
        <mc:Fallback xmlns="">
          <p:sp>
            <p:nvSpPr>
              <p:cNvPr id="3" name="TextBox 2"/>
              <p:cNvSpPr txBox="1">
                <a:spLocks noRot="1" noChangeAspect="1" noMove="1" noResize="1" noEditPoints="1" noAdjustHandles="1" noChangeArrowheads="1" noChangeShapeType="1" noTextEdit="1"/>
              </p:cNvSpPr>
              <p:nvPr/>
            </p:nvSpPr>
            <p:spPr>
              <a:xfrm>
                <a:off x="2706913" y="2220686"/>
                <a:ext cx="11161487" cy="523220"/>
              </a:xfrm>
              <a:prstGeom prst="rect">
                <a:avLst/>
              </a:prstGeom>
              <a:blipFill>
                <a:blip r:embed="rId2"/>
                <a:stretch>
                  <a:fillRect t="-9302" b="-34884"/>
                </a:stretch>
              </a:blipFill>
            </p:spPr>
            <p:txBody>
              <a:bodyPr/>
              <a:lstStyle/>
              <a:p>
                <a:r>
                  <a:rPr lang="fa-IR">
                    <a:noFill/>
                  </a:rPr>
                  <a:t> </a:t>
                </a:r>
              </a:p>
            </p:txBody>
          </p:sp>
        </mc:Fallback>
      </mc:AlternateContent>
      <p:sp>
        <p:nvSpPr>
          <p:cNvPr id="7" name="TextBox 6"/>
          <p:cNvSpPr txBox="1"/>
          <p:nvPr/>
        </p:nvSpPr>
        <p:spPr>
          <a:xfrm>
            <a:off x="1308614" y="2985346"/>
            <a:ext cx="12559786" cy="1384995"/>
          </a:xfrm>
          <a:prstGeom prst="rect">
            <a:avLst/>
          </a:prstGeom>
          <a:noFill/>
        </p:spPr>
        <p:txBody>
          <a:bodyPr wrap="square" rtlCol="1">
            <a:spAutoFit/>
          </a:bodyPr>
          <a:lstStyle/>
          <a:p>
            <a:pPr algn="r" rtl="1"/>
            <a:r>
              <a:rPr lang="fa-IR" sz="2800" smtClean="0"/>
              <a:t>ب) </a:t>
            </a:r>
            <a:r>
              <a:rPr lang="fa-IR" sz="2800">
                <a:cs typeface="B Mitra" panose="00000400000000000000" pitchFamily="2" charset="-78"/>
              </a:rPr>
              <a:t>مدول برشی می تواند با تایید متخصص ژئوتکنیک باتوجه به روابط معتبر موجود که در آنها تاثیر پارامترهایی نظیر تنش</a:t>
            </a:r>
          </a:p>
          <a:p>
            <a:pPr algn="r" rtl="1"/>
            <a:r>
              <a:rPr lang="fa-IR" sz="2800" smtClean="0">
                <a:cs typeface="B Mitra" panose="00000400000000000000" pitchFamily="2" charset="-78"/>
              </a:rPr>
              <a:t>  همه جانبه</a:t>
            </a:r>
            <a:r>
              <a:rPr lang="fa-IR" sz="2800">
                <a:cs typeface="B Mitra" panose="00000400000000000000" pitchFamily="2" charset="-78"/>
              </a:rPr>
              <a:t>، </a:t>
            </a:r>
            <a:r>
              <a:rPr lang="fa-IR" sz="2800" smtClean="0">
                <a:cs typeface="B Mitra" panose="00000400000000000000" pitchFamily="2" charset="-78"/>
              </a:rPr>
              <a:t>درجه ي بیش تحکیمی</a:t>
            </a:r>
            <a:r>
              <a:rPr lang="fa-IR" sz="2800">
                <a:cs typeface="B Mitra" panose="00000400000000000000" pitchFamily="2" charset="-78"/>
              </a:rPr>
              <a:t>، تخلخل و نوع خاك را درنظر می گیرند، محاسبه شود ،که یکی از روابط پیشنهادي در رابطه</a:t>
            </a:r>
            <a:r>
              <a:rPr lang="fa-IR" sz="2800" smtClean="0">
                <a:cs typeface="B Mitra" panose="00000400000000000000" pitchFamily="2" charset="-78"/>
              </a:rPr>
              <a:t> (4-7) داده شده است:</a:t>
            </a:r>
            <a:endParaRPr lang="fa-IR" sz="280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010" y="4370341"/>
            <a:ext cx="10861676" cy="2845186"/>
          </a:xfrm>
          <a:prstGeom prst="rect">
            <a:avLst/>
          </a:prstGeom>
        </p:spPr>
      </p:pic>
      <p:sp>
        <p:nvSpPr>
          <p:cNvPr id="9" name="TextBox 8"/>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6" name="Slide Number Placeholder 5"/>
          <p:cNvSpPr>
            <a:spLocks noGrp="1"/>
          </p:cNvSpPr>
          <p:nvPr>
            <p:ph type="sldNum" sz="quarter" idx="12"/>
          </p:nvPr>
        </p:nvSpPr>
        <p:spPr/>
        <p:txBody>
          <a:bodyPr/>
          <a:lstStyle/>
          <a:p>
            <a:fld id="{09D84461-DD0A-440A-AEC5-A4A968A8725A}" type="slidenum">
              <a:rPr lang="en-US" smtClean="0"/>
              <a:t>66</a:t>
            </a:fld>
            <a:endParaRPr lang="en-US" dirty="0"/>
          </a:p>
        </p:txBody>
      </p:sp>
    </p:spTree>
    <p:extLst>
      <p:ext uri="{BB962C8B-B14F-4D97-AF65-F5344CB8AC3E}">
        <p14:creationId xmlns:p14="http://schemas.microsoft.com/office/powerpoint/2010/main" val="6776287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1000"/>
                                        <p:tgtEl>
                                          <p:spTgt spid="3"/>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1000"/>
                                        <p:tgtEl>
                                          <p:spTgt spid="7"/>
                                        </p:tgtEl>
                                      </p:cBhvr>
                                    </p:animEffect>
                                  </p:childTnLst>
                                </p:cTn>
                              </p:par>
                              <p:par>
                                <p:cTn id="22" presetID="6"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 grpId="0" animBg="1"/>
      <p:bldP spid="3" grpId="0"/>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27" name="Cloud Callout 26"/>
          <p:cNvSpPr/>
          <p:nvPr/>
        </p:nvSpPr>
        <p:spPr>
          <a:xfrm rot="20241549">
            <a:off x="1363180" y="330374"/>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1176000" y="1350348"/>
            <a:ext cx="26924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4-4-2-1-3-سختی</a:t>
            </a:r>
            <a:endParaRPr lang="fa-IR" sz="2400" dirty="0">
              <a:solidFill>
                <a:schemeClr val="tx1">
                  <a:lumMod val="95000"/>
                  <a:lumOff val="5000"/>
                </a:schemeClr>
              </a:solidFill>
              <a:cs typeface="B Nazanin" panose="00000400000000000000" pitchFamily="2" charset="-78"/>
            </a:endParaRPr>
          </a:p>
        </p:txBody>
      </p:sp>
      <p:sp>
        <p:nvSpPr>
          <p:cNvPr id="4" name="TextBox 3"/>
          <p:cNvSpPr txBox="1"/>
          <p:nvPr/>
        </p:nvSpPr>
        <p:spPr>
          <a:xfrm>
            <a:off x="2438400" y="2394857"/>
            <a:ext cx="11016343" cy="830997"/>
          </a:xfrm>
          <a:prstGeom prst="rect">
            <a:avLst/>
          </a:prstGeom>
          <a:noFill/>
        </p:spPr>
        <p:txBody>
          <a:bodyPr wrap="square" rtlCol="1">
            <a:spAutoFit/>
          </a:bodyPr>
          <a:lstStyle/>
          <a:p>
            <a:pPr algn="r" rtl="1"/>
            <a:r>
              <a:rPr lang="fa-IR" sz="2400"/>
              <a:t>اگر </a:t>
            </a:r>
            <a:r>
              <a:rPr lang="fa-IR" sz="2400" smtClean="0"/>
              <a:t>سازه ي </a:t>
            </a:r>
            <a:r>
              <a:rPr lang="fa-IR" sz="2400"/>
              <a:t>پی مورد بررسی نسبت به خاك پی مطابق </a:t>
            </a:r>
            <a:r>
              <a:rPr lang="fa-IR" sz="2400" smtClean="0"/>
              <a:t>بند(4-4-2-1-1) صلب باشد، </a:t>
            </a:r>
            <a:r>
              <a:rPr lang="fa-IR" sz="2400">
                <a:cs typeface="B Mitra" panose="00000400000000000000" pitchFamily="2" charset="-78"/>
              </a:rPr>
              <a:t>میتوان در مدلسازي از </a:t>
            </a:r>
            <a:r>
              <a:rPr lang="fa-IR" sz="2400" smtClean="0">
                <a:cs typeface="B Mitra" panose="00000400000000000000" pitchFamily="2" charset="-78"/>
              </a:rPr>
              <a:t>فنرهایی </a:t>
            </a:r>
            <a:r>
              <a:rPr lang="fa-IR" sz="2400">
                <a:cs typeface="B Mitra" panose="00000400000000000000" pitchFamily="2" charset="-78"/>
              </a:rPr>
              <a:t>در راستاي درجه آزادي مطابق </a:t>
            </a:r>
            <a:r>
              <a:rPr lang="fa-IR" sz="2400" smtClean="0">
                <a:cs typeface="B Mitra" panose="00000400000000000000" pitchFamily="2" charset="-78"/>
              </a:rPr>
              <a:t>شکل (4-2) استفاده کرد.این فنر ها مستقل از یکدیگر فرض می شوند. </a:t>
            </a:r>
            <a:endParaRPr lang="fa-IR" sz="240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934" y="3684336"/>
            <a:ext cx="8010546" cy="3238306"/>
          </a:xfrm>
          <a:prstGeom prst="rect">
            <a:avLst/>
          </a:prstGeom>
        </p:spPr>
      </p:pic>
      <p:sp>
        <p:nvSpPr>
          <p:cNvPr id="8" name="Rounded Rectangle 7"/>
          <p:cNvSpPr/>
          <p:nvPr/>
        </p:nvSpPr>
        <p:spPr>
          <a:xfrm>
            <a:off x="8345715" y="1350348"/>
            <a:ext cx="26924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پی صلب</a:t>
            </a:r>
            <a:endParaRPr lang="fa-IR" sz="2400" dirty="0">
              <a:solidFill>
                <a:schemeClr val="tx1">
                  <a:lumMod val="95000"/>
                  <a:lumOff val="5000"/>
                </a:schemeClr>
              </a:solidFill>
              <a:cs typeface="B Nazanin" panose="00000400000000000000" pitchFamily="2" charset="-78"/>
            </a:endParaRPr>
          </a:p>
        </p:txBody>
      </p:sp>
      <p:sp>
        <p:nvSpPr>
          <p:cNvPr id="9" name="TextBox 8"/>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6" name="Slide Number Placeholder 5"/>
          <p:cNvSpPr>
            <a:spLocks noGrp="1"/>
          </p:cNvSpPr>
          <p:nvPr>
            <p:ph type="sldNum" sz="quarter" idx="12"/>
          </p:nvPr>
        </p:nvSpPr>
        <p:spPr/>
        <p:txBody>
          <a:bodyPr/>
          <a:lstStyle/>
          <a:p>
            <a:fld id="{09D84461-DD0A-440A-AEC5-A4A968A8725A}" type="slidenum">
              <a:rPr lang="en-US" smtClean="0"/>
              <a:t>67</a:t>
            </a:fld>
            <a:endParaRPr lang="en-US" dirty="0"/>
          </a:p>
        </p:txBody>
      </p:sp>
    </p:spTree>
    <p:extLst>
      <p:ext uri="{BB962C8B-B14F-4D97-AF65-F5344CB8AC3E}">
        <p14:creationId xmlns:p14="http://schemas.microsoft.com/office/powerpoint/2010/main" val="15187881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par>
                                <p:cTn id="21" presetID="14" presetClass="entr" presetSubtype="1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 grpId="0" animBg="1"/>
      <p:bldP spid="4" grpId="0"/>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27" name="Cloud Callout 26"/>
          <p:cNvSpPr/>
          <p:nvPr/>
        </p:nvSpPr>
        <p:spPr>
          <a:xfrm rot="20241549">
            <a:off x="1363180" y="330374"/>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1176000" y="1350348"/>
            <a:ext cx="26924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4-4-2-1-3-سختی</a:t>
            </a:r>
            <a:endParaRPr lang="fa-IR" sz="2400" dirty="0">
              <a:solidFill>
                <a:schemeClr val="tx1">
                  <a:lumMod val="95000"/>
                  <a:lumOff val="5000"/>
                </a:schemeClr>
              </a:solidFill>
              <a:cs typeface="B Nazanin" panose="00000400000000000000" pitchFamily="2"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515" y="1429241"/>
            <a:ext cx="7418083" cy="2708621"/>
          </a:xfrm>
          <a:prstGeom prst="rect">
            <a:avLst/>
          </a:prstGeom>
        </p:spPr>
      </p:pic>
      <p:sp>
        <p:nvSpPr>
          <p:cNvPr id="11" name="Rounded Rectangle 10"/>
          <p:cNvSpPr/>
          <p:nvPr/>
        </p:nvSpPr>
        <p:spPr>
          <a:xfrm>
            <a:off x="11176000" y="2189651"/>
            <a:ext cx="26924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الف) اگر پی سطحی باشد:</a:t>
            </a:r>
            <a:endParaRPr lang="fa-IR" sz="2400" dirty="0">
              <a:solidFill>
                <a:schemeClr val="tx1">
                  <a:lumMod val="95000"/>
                  <a:lumOff val="5000"/>
                </a:schemeClr>
              </a:solidFill>
              <a:cs typeface="B Nazanin" panose="00000400000000000000" pitchFamily="2" charset="-78"/>
            </a:endParaRPr>
          </a:p>
        </p:txBody>
      </p:sp>
      <p:sp>
        <p:nvSpPr>
          <p:cNvPr id="14" name="Rounded Rectangle 13"/>
          <p:cNvSpPr/>
          <p:nvPr/>
        </p:nvSpPr>
        <p:spPr>
          <a:xfrm>
            <a:off x="8345715" y="1350348"/>
            <a:ext cx="26924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پی صلب</a:t>
            </a:r>
            <a:endParaRPr lang="fa-IR" sz="2400" dirty="0">
              <a:solidFill>
                <a:schemeClr val="tx1">
                  <a:lumMod val="95000"/>
                  <a:lumOff val="5000"/>
                </a:schemeClr>
              </a:solidFill>
              <a:cs typeface="B Nazanin" panose="00000400000000000000" pitchFamily="2" charset="-78"/>
            </a:endParaRPr>
          </a:p>
        </p:txBody>
      </p:sp>
      <p:grpSp>
        <p:nvGrpSpPr>
          <p:cNvPr id="4" name="Group 3"/>
          <p:cNvGrpSpPr/>
          <p:nvPr/>
        </p:nvGrpSpPr>
        <p:grpSpPr>
          <a:xfrm>
            <a:off x="1901484" y="4286751"/>
            <a:ext cx="11152369" cy="2741810"/>
            <a:chOff x="1901484" y="4286751"/>
            <a:chExt cx="11152369" cy="274181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617" y="4286751"/>
              <a:ext cx="4295503" cy="274181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1484" y="4286751"/>
              <a:ext cx="4444618" cy="2741810"/>
            </a:xfrm>
            <a:prstGeom prst="rect">
              <a:avLst/>
            </a:prstGeom>
          </p:spPr>
        </p:pic>
        <p:sp>
          <p:nvSpPr>
            <p:cNvPr id="3" name="TextBox 2"/>
            <p:cNvSpPr txBox="1"/>
            <p:nvPr/>
          </p:nvSpPr>
          <p:spPr>
            <a:xfrm>
              <a:off x="12032773" y="5134436"/>
              <a:ext cx="1021080" cy="523220"/>
            </a:xfrm>
            <a:prstGeom prst="rect">
              <a:avLst/>
            </a:prstGeom>
            <a:noFill/>
          </p:spPr>
          <p:txBody>
            <a:bodyPr wrap="square" rtlCol="1">
              <a:spAutoFit/>
            </a:bodyPr>
            <a:lstStyle/>
            <a:p>
              <a:r>
                <a:rPr lang="fa-IR" sz="2800" smtClean="0"/>
                <a:t>(4-8)</a:t>
              </a:r>
              <a:endParaRPr lang="fa-IR" sz="2800"/>
            </a:p>
          </p:txBody>
        </p:sp>
      </p:grpSp>
      <p:sp>
        <p:nvSpPr>
          <p:cNvPr id="13" name="TextBox 12"/>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6" name="Slide Number Placeholder 5"/>
          <p:cNvSpPr>
            <a:spLocks noGrp="1"/>
          </p:cNvSpPr>
          <p:nvPr>
            <p:ph type="sldNum" sz="quarter" idx="12"/>
          </p:nvPr>
        </p:nvSpPr>
        <p:spPr/>
        <p:txBody>
          <a:bodyPr/>
          <a:lstStyle/>
          <a:p>
            <a:fld id="{09D84461-DD0A-440A-AEC5-A4A968A8725A}" type="slidenum">
              <a:rPr lang="en-US" smtClean="0"/>
              <a:t>68</a:t>
            </a:fld>
            <a:endParaRPr lang="en-US" dirty="0"/>
          </a:p>
        </p:txBody>
      </p:sp>
    </p:spTree>
    <p:extLst>
      <p:ext uri="{BB962C8B-B14F-4D97-AF65-F5344CB8AC3E}">
        <p14:creationId xmlns:p14="http://schemas.microsoft.com/office/powerpoint/2010/main" val="14381976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par>
                          <p:cTn id="24" fill="hold">
                            <p:stCondLst>
                              <p:cond delay="1000"/>
                            </p:stCondLst>
                            <p:childTnLst>
                              <p:par>
                                <p:cTn id="25" presetID="14" presetClass="entr" presetSubtype="1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 grpId="0" animBg="1"/>
      <p:bldP spid="11" grpId="0" animBg="1"/>
      <p:bldP spid="1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27" name="Cloud Callout 26"/>
          <p:cNvSpPr/>
          <p:nvPr/>
        </p:nvSpPr>
        <p:spPr>
          <a:xfrm rot="20241549">
            <a:off x="1363180" y="330374"/>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1176000" y="1350348"/>
            <a:ext cx="26924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4-4-2-1-3-سختی</a:t>
            </a:r>
            <a:endParaRPr lang="fa-IR" sz="2400" dirty="0">
              <a:solidFill>
                <a:schemeClr val="tx1">
                  <a:lumMod val="95000"/>
                  <a:lumOff val="5000"/>
                </a:schemeClr>
              </a:solidFill>
              <a:cs typeface="B Nazanin" panose="00000400000000000000" pitchFamily="2"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515" y="1339082"/>
            <a:ext cx="7418083" cy="2708621"/>
          </a:xfrm>
          <a:prstGeom prst="rect">
            <a:avLst/>
          </a:prstGeom>
        </p:spPr>
      </p:pic>
      <p:sp>
        <p:nvSpPr>
          <p:cNvPr id="11" name="Rounded Rectangle 10"/>
          <p:cNvSpPr/>
          <p:nvPr/>
        </p:nvSpPr>
        <p:spPr>
          <a:xfrm>
            <a:off x="11176000" y="2258858"/>
            <a:ext cx="26924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ب) اگر پی مدفون باشد:</a:t>
            </a:r>
            <a:endParaRPr lang="fa-IR" sz="2400" dirty="0">
              <a:solidFill>
                <a:schemeClr val="tx1">
                  <a:lumMod val="95000"/>
                  <a:lumOff val="5000"/>
                </a:schemeClr>
              </a:solidFill>
              <a:cs typeface="B Nazanin" panose="00000400000000000000" pitchFamily="2" charset="-78"/>
            </a:endParaRPr>
          </a:p>
        </p:txBody>
      </p:sp>
      <p:sp>
        <p:nvSpPr>
          <p:cNvPr id="12" name="Rounded Rectangle 11"/>
          <p:cNvSpPr/>
          <p:nvPr/>
        </p:nvSpPr>
        <p:spPr>
          <a:xfrm>
            <a:off x="11176000" y="3150940"/>
            <a:ext cx="2692400" cy="1203346"/>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400">
                <a:solidFill>
                  <a:prstClr val="black">
                    <a:lumMod val="95000"/>
                    <a:lumOff val="5000"/>
                  </a:prstClr>
                </a:solidFill>
                <a:cs typeface="B Nazanin" panose="00000400000000000000" pitchFamily="2" charset="-78"/>
              </a:rPr>
              <a:t>روابط قسمت الف در ضریب اصلاحی زیر ضرب می شوند</a:t>
            </a:r>
            <a:endParaRPr lang="fa-IR" sz="2400" dirty="0">
              <a:solidFill>
                <a:prstClr val="black">
                  <a:lumMod val="95000"/>
                  <a:lumOff val="5000"/>
                </a:prstClr>
              </a:solidFill>
              <a:cs typeface="B Nazanin" panose="00000400000000000000" pitchFamily="2" charset="-78"/>
            </a:endParaRPr>
          </a:p>
        </p:txBody>
      </p:sp>
      <p:sp>
        <p:nvSpPr>
          <p:cNvPr id="14" name="Rounded Rectangle 13"/>
          <p:cNvSpPr/>
          <p:nvPr/>
        </p:nvSpPr>
        <p:spPr>
          <a:xfrm>
            <a:off x="8345715" y="1350348"/>
            <a:ext cx="26924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پی صلب</a:t>
            </a:r>
            <a:endParaRPr lang="fa-IR" sz="2400" dirty="0">
              <a:solidFill>
                <a:schemeClr val="tx1">
                  <a:lumMod val="95000"/>
                  <a:lumOff val="5000"/>
                </a:schemeClr>
              </a:solidFill>
              <a:cs typeface="B Nazanin" panose="00000400000000000000" pitchFamily="2" charset="-78"/>
            </a:endParaRPr>
          </a:p>
        </p:txBody>
      </p:sp>
      <p:grpSp>
        <p:nvGrpSpPr>
          <p:cNvPr id="3" name="Group 2"/>
          <p:cNvGrpSpPr/>
          <p:nvPr/>
        </p:nvGrpSpPr>
        <p:grpSpPr>
          <a:xfrm>
            <a:off x="1647947" y="4576989"/>
            <a:ext cx="11405906" cy="2622097"/>
            <a:chOff x="1647947" y="4576989"/>
            <a:chExt cx="11405906" cy="2622097"/>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947" y="4576989"/>
              <a:ext cx="5036276" cy="238986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8622" y="4576989"/>
              <a:ext cx="4775345" cy="2622097"/>
            </a:xfrm>
            <a:prstGeom prst="rect">
              <a:avLst/>
            </a:prstGeom>
          </p:spPr>
        </p:pic>
        <p:sp>
          <p:nvSpPr>
            <p:cNvPr id="13" name="TextBox 12"/>
            <p:cNvSpPr txBox="1"/>
            <p:nvPr/>
          </p:nvSpPr>
          <p:spPr>
            <a:xfrm>
              <a:off x="12032773" y="5134436"/>
              <a:ext cx="1021080" cy="523220"/>
            </a:xfrm>
            <a:prstGeom prst="rect">
              <a:avLst/>
            </a:prstGeom>
            <a:noFill/>
          </p:spPr>
          <p:txBody>
            <a:bodyPr wrap="square" rtlCol="1">
              <a:spAutoFit/>
            </a:bodyPr>
            <a:lstStyle/>
            <a:p>
              <a:r>
                <a:rPr lang="fa-IR" sz="2800" smtClean="0"/>
                <a:t>(4-9)</a:t>
              </a:r>
              <a:endParaRPr lang="fa-IR" sz="2800"/>
            </a:p>
          </p:txBody>
        </p:sp>
      </p:grpSp>
      <p:sp>
        <p:nvSpPr>
          <p:cNvPr id="15" name="TextBox 14"/>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7" name="Slide Number Placeholder 6"/>
          <p:cNvSpPr>
            <a:spLocks noGrp="1"/>
          </p:cNvSpPr>
          <p:nvPr>
            <p:ph type="sldNum" sz="quarter" idx="12"/>
          </p:nvPr>
        </p:nvSpPr>
        <p:spPr/>
        <p:txBody>
          <a:bodyPr/>
          <a:lstStyle/>
          <a:p>
            <a:fld id="{09D84461-DD0A-440A-AEC5-A4A968A8725A}" type="slidenum">
              <a:rPr lang="en-US" smtClean="0"/>
              <a:t>69</a:t>
            </a:fld>
            <a:endParaRPr lang="en-US" dirty="0"/>
          </a:p>
        </p:txBody>
      </p:sp>
    </p:spTree>
    <p:extLst>
      <p:ext uri="{BB962C8B-B14F-4D97-AF65-F5344CB8AC3E}">
        <p14:creationId xmlns:p14="http://schemas.microsoft.com/office/powerpoint/2010/main" val="38912437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1000"/>
                                        <p:tgtEl>
                                          <p:spTgt spid="9"/>
                                        </p:tgtEl>
                                      </p:cBhvr>
                                    </p:animEffect>
                                  </p:childTnLst>
                                </p:cTn>
                              </p:par>
                            </p:childTnLst>
                          </p:cTn>
                        </p:par>
                        <p:par>
                          <p:cTn id="26" fill="hold">
                            <p:stCondLst>
                              <p:cond delay="1000"/>
                            </p:stCondLst>
                            <p:childTnLst>
                              <p:par>
                                <p:cTn id="27" presetID="14" presetClass="entr" presetSubtype="1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 grpId="0" animBg="1"/>
      <p:bldP spid="11" grpId="0" animBg="1"/>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32" name="TextBox 31"/>
          <p:cNvSpPr txBox="1"/>
          <p:nvPr/>
        </p:nvSpPr>
        <p:spPr>
          <a:xfrm>
            <a:off x="3398870" y="2779052"/>
            <a:ext cx="10101330" cy="1077218"/>
          </a:xfrm>
          <a:prstGeom prst="rect">
            <a:avLst/>
          </a:prstGeom>
          <a:noFill/>
        </p:spPr>
        <p:txBody>
          <a:bodyPr wrap="square" rtlCol="1">
            <a:spAutoFit/>
          </a:bodyPr>
          <a:lstStyle/>
          <a:p>
            <a:pPr algn="r"/>
            <a:r>
              <a:rPr lang="fa-IR" sz="3200" smtClean="0"/>
              <a:t>اثرات خاک بر روی پاسخ سازه</a:t>
            </a:r>
          </a:p>
          <a:p>
            <a:pPr algn="r"/>
            <a:endParaRPr lang="fa-IR" sz="3200" dirty="0">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10444465" y="1350348"/>
            <a:ext cx="3423935" cy="628898"/>
          </a:xfrm>
          <a:prstGeom prst="roundRect">
            <a:avLst>
              <a:gd name="adj" fmla="val 25178"/>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اثرات اندرکنش بر روی سازه</a:t>
            </a:r>
            <a:endParaRPr lang="fa-IR" sz="2400">
              <a:solidFill>
                <a:schemeClr val="tx1">
                  <a:lumMod val="95000"/>
                  <a:lumOff val="5000"/>
                </a:schemeClr>
              </a:solidFill>
              <a:cs typeface="B Nazanin" panose="00000400000000000000" pitchFamily="2" charset="-78"/>
            </a:endParaRPr>
          </a:p>
        </p:txBody>
      </p:sp>
      <p:sp>
        <p:nvSpPr>
          <p:cNvPr id="7" name="Slide Number Placeholder 6"/>
          <p:cNvSpPr>
            <a:spLocks noGrp="1"/>
          </p:cNvSpPr>
          <p:nvPr>
            <p:ph type="sldNum" sz="quarter" idx="12"/>
          </p:nvPr>
        </p:nvSpPr>
        <p:spPr/>
        <p:txBody>
          <a:bodyPr/>
          <a:lstStyle/>
          <a:p>
            <a:fld id="{09D84461-DD0A-440A-AEC5-A4A968A8725A}" type="slidenum">
              <a:rPr lang="en-US" smtClean="0"/>
              <a:t>7</a:t>
            </a:fld>
            <a:endParaRPr lang="en-US" dirty="0"/>
          </a:p>
        </p:txBody>
      </p:sp>
      <p:sp>
        <p:nvSpPr>
          <p:cNvPr id="17" name="TextBox 16"/>
          <p:cNvSpPr txBox="1"/>
          <p:nvPr/>
        </p:nvSpPr>
        <p:spPr>
          <a:xfrm>
            <a:off x="3030766" y="3578858"/>
            <a:ext cx="10101330" cy="1077218"/>
          </a:xfrm>
          <a:prstGeom prst="rect">
            <a:avLst/>
          </a:prstGeom>
          <a:noFill/>
        </p:spPr>
        <p:txBody>
          <a:bodyPr wrap="square" rtlCol="1">
            <a:spAutoFit/>
          </a:bodyPr>
          <a:lstStyle/>
          <a:p>
            <a:pPr algn="r"/>
            <a:r>
              <a:rPr lang="fa-IR" sz="3200" smtClean="0"/>
              <a:t>1)تغییر شتاب بستر سنگ</a:t>
            </a:r>
          </a:p>
          <a:p>
            <a:pPr algn="r"/>
            <a:endParaRPr lang="fa-IR" sz="3200" dirty="0">
              <a:cs typeface="B Nazanin" panose="00000400000000000000" pitchFamily="2" charset="-78"/>
            </a:endParaRPr>
          </a:p>
        </p:txBody>
      </p:sp>
      <p:sp>
        <p:nvSpPr>
          <p:cNvPr id="18" name="TextBox 17"/>
          <p:cNvSpPr txBox="1"/>
          <p:nvPr/>
        </p:nvSpPr>
        <p:spPr>
          <a:xfrm>
            <a:off x="3030766" y="4662962"/>
            <a:ext cx="10101330" cy="1569660"/>
          </a:xfrm>
          <a:prstGeom prst="rect">
            <a:avLst/>
          </a:prstGeom>
          <a:noFill/>
        </p:spPr>
        <p:txBody>
          <a:bodyPr wrap="square" rtlCol="1">
            <a:spAutoFit/>
          </a:bodyPr>
          <a:lstStyle/>
          <a:p>
            <a:pPr algn="r"/>
            <a:r>
              <a:rPr lang="fa-IR" sz="3200" smtClean="0"/>
              <a:t>2)تغییر در مشخصات دینامیکی سازه :     الف) فرکانس سازه</a:t>
            </a:r>
          </a:p>
          <a:p>
            <a:pPr algn="r"/>
            <a:r>
              <a:rPr lang="fa-IR" sz="3200"/>
              <a:t> </a:t>
            </a:r>
            <a:r>
              <a:rPr lang="fa-IR" sz="3200" smtClean="0"/>
              <a:t>                                                    ب) میرایی سازه</a:t>
            </a:r>
          </a:p>
          <a:p>
            <a:pPr algn="r"/>
            <a:endParaRPr lang="fa-IR" sz="3200" dirty="0">
              <a:cs typeface="B Nazanin" panose="00000400000000000000" pitchFamily="2" charset="-78"/>
            </a:endParaRPr>
          </a:p>
        </p:txBody>
      </p:sp>
    </p:spTree>
    <p:extLst>
      <p:ext uri="{BB962C8B-B14F-4D97-AF65-F5344CB8AC3E}">
        <p14:creationId xmlns:p14="http://schemas.microsoft.com/office/powerpoint/2010/main" val="8734718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up)">
                                      <p:cBhvr>
                                        <p:cTn id="14" dur="500"/>
                                        <p:tgtEl>
                                          <p:spTgt spid="3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2" grpId="0"/>
      <p:bldP spid="12" grpId="0" animBg="1"/>
      <p:bldP spid="17" grpId="0"/>
      <p:bldP spid="1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27" name="Cloud Callout 26"/>
          <p:cNvSpPr/>
          <p:nvPr/>
        </p:nvSpPr>
        <p:spPr>
          <a:xfrm rot="20241549">
            <a:off x="1363180" y="330374"/>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1176000" y="1350348"/>
            <a:ext cx="26924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4-4-2-1-3-سختی</a:t>
            </a:r>
            <a:endParaRPr lang="fa-IR" sz="2400" dirty="0">
              <a:solidFill>
                <a:schemeClr val="tx1">
                  <a:lumMod val="95000"/>
                  <a:lumOff val="5000"/>
                </a:schemeClr>
              </a:solidFill>
              <a:cs typeface="B Nazanin" panose="00000400000000000000" pitchFamily="2" charset="-78"/>
            </a:endParaRPr>
          </a:p>
        </p:txBody>
      </p:sp>
      <p:sp>
        <p:nvSpPr>
          <p:cNvPr id="14" name="Rounded Rectangle 13"/>
          <p:cNvSpPr/>
          <p:nvPr/>
        </p:nvSpPr>
        <p:spPr>
          <a:xfrm>
            <a:off x="8345715" y="1350348"/>
            <a:ext cx="26924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اگر پی صلب نباشد</a:t>
            </a:r>
            <a:endParaRPr lang="fa-IR" sz="2400" dirty="0">
              <a:solidFill>
                <a:schemeClr val="tx1">
                  <a:lumMod val="95000"/>
                  <a:lumOff val="5000"/>
                </a:schemeClr>
              </a:solidFill>
              <a:cs typeface="B Nazanin" panose="00000400000000000000" pitchFamily="2" charset="-78"/>
            </a:endParaRPr>
          </a:p>
        </p:txBody>
      </p:sp>
      <p:sp>
        <p:nvSpPr>
          <p:cNvPr id="3" name="TextBox 2"/>
          <p:cNvSpPr txBox="1"/>
          <p:nvPr/>
        </p:nvSpPr>
        <p:spPr>
          <a:xfrm>
            <a:off x="7520153" y="2273819"/>
            <a:ext cx="6315592" cy="523220"/>
          </a:xfrm>
          <a:prstGeom prst="rect">
            <a:avLst/>
          </a:prstGeom>
          <a:noFill/>
        </p:spPr>
        <p:txBody>
          <a:bodyPr wrap="square" rtlCol="1">
            <a:spAutoFit/>
          </a:bodyPr>
          <a:lstStyle/>
          <a:p>
            <a:pPr algn="r"/>
            <a:r>
              <a:rPr lang="fa-IR" sz="2800" smtClean="0"/>
              <a:t>-در صورتی که سازه پی مورد نظر صلب نباشد:</a:t>
            </a:r>
            <a:endParaRPr lang="fa-IR" sz="2800"/>
          </a:p>
        </p:txBody>
      </p:sp>
      <p:sp>
        <p:nvSpPr>
          <p:cNvPr id="15" name="Rounded Rectangle 14"/>
          <p:cNvSpPr/>
          <p:nvPr/>
        </p:nvSpPr>
        <p:spPr>
          <a:xfrm>
            <a:off x="1554480" y="3030057"/>
            <a:ext cx="12342949" cy="1527875"/>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smtClean="0">
                <a:solidFill>
                  <a:schemeClr val="tx1">
                    <a:lumMod val="95000"/>
                    <a:lumOff val="5000"/>
                  </a:schemeClr>
                </a:solidFill>
                <a:cs typeface="B Nazanin" panose="00000400000000000000" pitchFamily="2" charset="-78"/>
              </a:rPr>
              <a:t>الف) </a:t>
            </a:r>
            <a:r>
              <a:rPr lang="fa-IR" sz="2400">
                <a:solidFill>
                  <a:schemeClr val="tx1">
                    <a:lumMod val="95000"/>
                    <a:lumOff val="5000"/>
                  </a:schemeClr>
                </a:solidFill>
                <a:cs typeface="B Nazanin" panose="00000400000000000000" pitchFamily="2" charset="-78"/>
              </a:rPr>
              <a:t>می توان از </a:t>
            </a:r>
            <a:r>
              <a:rPr lang="fa-IR" sz="2400">
                <a:solidFill>
                  <a:srgbClr val="FF0000"/>
                </a:solidFill>
                <a:cs typeface="B Nazanin" panose="00000400000000000000" pitchFamily="2" charset="-78"/>
              </a:rPr>
              <a:t>مدل اجزا محدود پی </a:t>
            </a:r>
            <a:r>
              <a:rPr lang="fa-IR" sz="2400">
                <a:solidFill>
                  <a:schemeClr val="tx1">
                    <a:lumMod val="95000"/>
                    <a:lumOff val="5000"/>
                  </a:schemeClr>
                </a:solidFill>
                <a:cs typeface="B Nazanin" panose="00000400000000000000" pitchFamily="2" charset="-78"/>
              </a:rPr>
              <a:t>(خطی یا غیر خطی) </a:t>
            </a:r>
            <a:r>
              <a:rPr lang="fa-IR" sz="2400" smtClean="0">
                <a:solidFill>
                  <a:schemeClr val="tx1">
                    <a:lumMod val="95000"/>
                    <a:lumOff val="5000"/>
                  </a:schemeClr>
                </a:solidFill>
                <a:cs typeface="B Nazanin" panose="00000400000000000000" pitchFamily="2" charset="-78"/>
              </a:rPr>
              <a:t>با استفاده از </a:t>
            </a:r>
            <a:r>
              <a:rPr lang="fa-IR" sz="2400" smtClean="0">
                <a:solidFill>
                  <a:srgbClr val="FF0000"/>
                </a:solidFill>
                <a:cs typeface="B Nazanin" panose="00000400000000000000" pitchFamily="2" charset="-78"/>
              </a:rPr>
              <a:t>فنر های گسترده وینکلر </a:t>
            </a:r>
            <a:r>
              <a:rPr lang="fa-IR" sz="2400">
                <a:solidFill>
                  <a:schemeClr val="tx1">
                    <a:lumMod val="95000"/>
                    <a:lumOff val="5000"/>
                  </a:schemeClr>
                </a:solidFill>
                <a:cs typeface="B Nazanin" panose="00000400000000000000" pitchFamily="2" charset="-78"/>
              </a:rPr>
              <a:t>که در </a:t>
            </a:r>
            <a:r>
              <a:rPr lang="fa-IR" sz="2400">
                <a:solidFill>
                  <a:srgbClr val="FF0000"/>
                </a:solidFill>
                <a:cs typeface="B Nazanin" panose="00000400000000000000" pitchFamily="2" charset="-78"/>
              </a:rPr>
              <a:t>گره های المان سازه پی</a:t>
            </a:r>
            <a:r>
              <a:rPr lang="fa-IR" sz="2400">
                <a:solidFill>
                  <a:schemeClr val="tx1">
                    <a:lumMod val="95000"/>
                    <a:lumOff val="5000"/>
                  </a:schemeClr>
                </a:solidFill>
                <a:cs typeface="B Nazanin" panose="00000400000000000000" pitchFamily="2" charset="-78"/>
              </a:rPr>
              <a:t> در نظر گرفته میشود، استفاده نمود. سختی قائم و افقی فنر های گسترده  از تقسیم سختی کل افقی و قائم پی حاصل از </a:t>
            </a:r>
            <a:r>
              <a:rPr lang="fa-IR" sz="2400" smtClean="0">
                <a:solidFill>
                  <a:schemeClr val="tx1">
                    <a:lumMod val="95000"/>
                    <a:lumOff val="5000"/>
                  </a:schemeClr>
                </a:solidFill>
                <a:cs typeface="B Nazanin" panose="00000400000000000000" pitchFamily="2" charset="-78"/>
              </a:rPr>
              <a:t>روابط (4-8) و (4-9) بر سطح پی و سختی دورانی آن نیز با تقسیم کل سختی دورانی حاصل از همان روابط بر ممان اینرسی پی تعیین می شود.</a:t>
            </a:r>
            <a:endParaRPr lang="fa-IR" sz="2400">
              <a:solidFill>
                <a:schemeClr val="tx1">
                  <a:lumMod val="95000"/>
                  <a:lumOff val="5000"/>
                </a:schemeClr>
              </a:solidFill>
              <a:cs typeface="B Nazanin" panose="00000400000000000000" pitchFamily="2" charset="-78"/>
            </a:endParaRPr>
          </a:p>
        </p:txBody>
      </p:sp>
      <p:sp>
        <p:nvSpPr>
          <p:cNvPr id="16" name="Rounded Rectangle 15"/>
          <p:cNvSpPr/>
          <p:nvPr/>
        </p:nvSpPr>
        <p:spPr>
          <a:xfrm>
            <a:off x="4800601" y="4889854"/>
            <a:ext cx="9035143"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smtClean="0">
                <a:solidFill>
                  <a:schemeClr val="tx1">
                    <a:lumMod val="95000"/>
                    <a:lumOff val="5000"/>
                  </a:schemeClr>
                </a:solidFill>
                <a:cs typeface="B Nazanin" panose="00000400000000000000" pitchFamily="2" charset="-78"/>
              </a:rPr>
              <a:t>ب)برای تعیین سختی قائم پی های گسترده استفاده از روش شکل (4-4) نیز مجاز است.</a:t>
            </a:r>
            <a:endParaRPr lang="fa-IR" sz="2400" dirty="0">
              <a:solidFill>
                <a:schemeClr val="tx1">
                  <a:lumMod val="95000"/>
                  <a:lumOff val="5000"/>
                </a:schemeClr>
              </a:solidFill>
              <a:cs typeface="B Nazanin" panose="00000400000000000000" pitchFamily="2" charset="-78"/>
            </a:endParaRPr>
          </a:p>
        </p:txBody>
      </p:sp>
      <p:sp>
        <p:nvSpPr>
          <p:cNvPr id="12" name="TextBox 11"/>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5" name="Slide Number Placeholder 4"/>
          <p:cNvSpPr>
            <a:spLocks noGrp="1"/>
          </p:cNvSpPr>
          <p:nvPr>
            <p:ph type="sldNum" sz="quarter" idx="12"/>
          </p:nvPr>
        </p:nvSpPr>
        <p:spPr/>
        <p:txBody>
          <a:bodyPr/>
          <a:lstStyle/>
          <a:p>
            <a:fld id="{09D84461-DD0A-440A-AEC5-A4A968A8725A}" type="slidenum">
              <a:rPr lang="en-US" smtClean="0"/>
              <a:t>70</a:t>
            </a:fld>
            <a:endParaRPr lang="en-US" dirty="0"/>
          </a:p>
        </p:txBody>
      </p:sp>
    </p:spTree>
    <p:extLst>
      <p:ext uri="{BB962C8B-B14F-4D97-AF65-F5344CB8AC3E}">
        <p14:creationId xmlns:p14="http://schemas.microsoft.com/office/powerpoint/2010/main" val="3625884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1250"/>
                                        <p:tgtEl>
                                          <p:spTgt spid="3"/>
                                        </p:tgtEl>
                                      </p:cBhvr>
                                    </p:animEffect>
                                  </p:childTnLst>
                                </p:cTn>
                              </p:par>
                            </p:childTnLst>
                          </p:cTn>
                        </p:par>
                        <p:par>
                          <p:cTn id="21" fill="hold">
                            <p:stCondLst>
                              <p:cond delay="1750"/>
                            </p:stCondLst>
                            <p:childTnLst>
                              <p:par>
                                <p:cTn id="22" presetID="22" presetClass="entr" presetSubtype="2"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1000"/>
                                        <p:tgtEl>
                                          <p:spTgt spid="15"/>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 grpId="0" animBg="1"/>
      <p:bldP spid="14" grpId="0" animBg="1"/>
      <p:bldP spid="3" grpId="0"/>
      <p:bldP spid="15" grpId="0" animBg="1"/>
      <p:bldP spid="1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37263" y="510539"/>
            <a:ext cx="7397138" cy="7025387"/>
            <a:chOff x="1137263" y="510539"/>
            <a:chExt cx="7397138" cy="7025387"/>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263" y="510539"/>
              <a:ext cx="6481535" cy="250407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937" y="2560376"/>
              <a:ext cx="6763464" cy="234862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0937" y="4874458"/>
              <a:ext cx="6464895" cy="2661468"/>
            </a:xfrm>
            <a:prstGeom prst="rect">
              <a:avLst/>
            </a:prstGeom>
          </p:spPr>
        </p:pic>
      </p:grpSp>
      <p:sp>
        <p:nvSpPr>
          <p:cNvPr id="27" name="Cloud Callout 26"/>
          <p:cNvSpPr/>
          <p:nvPr/>
        </p:nvSpPr>
        <p:spPr>
          <a:xfrm rot="20241549">
            <a:off x="623172" y="314205"/>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1176000" y="1350348"/>
            <a:ext cx="26924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4-4-2-1-3-سختی</a:t>
            </a:r>
            <a:endParaRPr lang="fa-IR" sz="2400" dirty="0">
              <a:solidFill>
                <a:schemeClr val="tx1">
                  <a:lumMod val="95000"/>
                  <a:lumOff val="5000"/>
                </a:schemeClr>
              </a:solidFill>
              <a:cs typeface="B Nazanin" panose="00000400000000000000" pitchFamily="2" charset="-78"/>
            </a:endParaRPr>
          </a:p>
        </p:txBody>
      </p:sp>
      <p:sp>
        <p:nvSpPr>
          <p:cNvPr id="14" name="Rounded Rectangle 13"/>
          <p:cNvSpPr/>
          <p:nvPr/>
        </p:nvSpPr>
        <p:spPr>
          <a:xfrm>
            <a:off x="8345715" y="1350348"/>
            <a:ext cx="26924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chemeClr val="tx1">
                    <a:lumMod val="95000"/>
                    <a:lumOff val="5000"/>
                  </a:schemeClr>
                </a:solidFill>
                <a:cs typeface="B Nazanin" panose="00000400000000000000" pitchFamily="2" charset="-78"/>
              </a:rPr>
              <a:t>اگر پی صلب نباشد</a:t>
            </a:r>
            <a:endParaRPr lang="fa-IR" sz="24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6" name="Slide Number Placeholder 5"/>
          <p:cNvSpPr>
            <a:spLocks noGrp="1"/>
          </p:cNvSpPr>
          <p:nvPr>
            <p:ph type="sldNum" sz="quarter" idx="12"/>
          </p:nvPr>
        </p:nvSpPr>
        <p:spPr/>
        <p:txBody>
          <a:bodyPr/>
          <a:lstStyle/>
          <a:p>
            <a:fld id="{09D84461-DD0A-440A-AEC5-A4A968A8725A}" type="slidenum">
              <a:rPr lang="en-US" smtClean="0"/>
              <a:t>71</a:t>
            </a:fld>
            <a:endParaRPr lang="en-US" dirty="0"/>
          </a:p>
        </p:txBody>
      </p:sp>
    </p:spTree>
    <p:extLst>
      <p:ext uri="{BB962C8B-B14F-4D97-AF65-F5344CB8AC3E}">
        <p14:creationId xmlns:p14="http://schemas.microsoft.com/office/powerpoint/2010/main" val="30071626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animBg="1"/>
      <p:bldP spid="2" grpId="0" animBg="1"/>
      <p:bldP spid="1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loud Callout 26"/>
          <p:cNvSpPr/>
          <p:nvPr/>
        </p:nvSpPr>
        <p:spPr>
          <a:xfrm rot="20241549">
            <a:off x="623172" y="314205"/>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1176000" y="1350348"/>
            <a:ext cx="26924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4-4-2-1-3-سختی</a:t>
            </a:r>
            <a:endParaRPr lang="fa-IR" sz="2400" dirty="0">
              <a:solidFill>
                <a:schemeClr val="tx1">
                  <a:lumMod val="95000"/>
                  <a:lumOff val="5000"/>
                </a:schemeClr>
              </a:solidFill>
              <a:cs typeface="B Nazanin" panose="00000400000000000000" pitchFamily="2" charset="-78"/>
            </a:endParaRPr>
          </a:p>
        </p:txBody>
      </p:sp>
      <p:sp>
        <p:nvSpPr>
          <p:cNvPr id="14" name="Rounded Rectangle 13"/>
          <p:cNvSpPr/>
          <p:nvPr/>
        </p:nvSpPr>
        <p:spPr>
          <a:xfrm>
            <a:off x="8345715" y="1350348"/>
            <a:ext cx="26924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اگر پی انعطاف پذیر باشد </a:t>
            </a:r>
            <a:endParaRPr lang="fa-IR" sz="2400" dirty="0">
              <a:solidFill>
                <a:schemeClr val="tx1">
                  <a:lumMod val="95000"/>
                  <a:lumOff val="5000"/>
                </a:schemeClr>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9" name="Rounded Rectangle 8"/>
              <p:cNvSpPr/>
              <p:nvPr/>
            </p:nvSpPr>
            <p:spPr>
              <a:xfrm>
                <a:off x="1503025" y="2523828"/>
                <a:ext cx="12365375" cy="1606212"/>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smtClean="0">
                    <a:solidFill>
                      <a:schemeClr val="tx1">
                        <a:lumMod val="95000"/>
                        <a:lumOff val="5000"/>
                      </a:schemeClr>
                    </a:solidFill>
                    <a:cs typeface="B Nazanin" panose="00000400000000000000" pitchFamily="2" charset="-78"/>
                  </a:rPr>
                  <a:t>باید در محل هر گره در مدلسازی پی از دو فنر افقی متعامد واقع در جهات اصلی یک ساختمان و یک فنر قائم استفاده گردد.</a:t>
                </a:r>
              </a:p>
              <a:p>
                <a:pPr algn="r"/>
                <a:r>
                  <a:rPr lang="fa-IR" sz="2400" smtClean="0">
                    <a:solidFill>
                      <a:schemeClr val="tx1">
                        <a:lumMod val="95000"/>
                        <a:lumOff val="5000"/>
                      </a:schemeClr>
                    </a:solidFill>
                    <a:cs typeface="B Nazanin" panose="00000400000000000000" pitchFamily="2" charset="-78"/>
                  </a:rPr>
                  <a:t>سختی فنر های افقی مانند آنچه در بالا گفته شد به دست می آید.</a:t>
                </a:r>
              </a:p>
              <a:p>
                <a:pPr algn="r" rtl="1"/>
                <a:r>
                  <a:rPr lang="fa-IR" sz="2400" smtClean="0">
                    <a:solidFill>
                      <a:schemeClr val="tx1">
                        <a:lumMod val="95000"/>
                        <a:lumOff val="5000"/>
                      </a:schemeClr>
                    </a:solidFill>
                    <a:cs typeface="B Nazanin" panose="00000400000000000000" pitchFamily="2" charset="-78"/>
                  </a:rPr>
                  <a:t>سختی فنر های قائم</a:t>
                </a:r>
                <a:r>
                  <a:rPr lang="fa-IR" sz="2400">
                    <a:solidFill>
                      <a:schemeClr val="tx1">
                        <a:lumMod val="95000"/>
                        <a:lumOff val="5000"/>
                      </a:schemeClr>
                    </a:solidFill>
                    <a:cs typeface="B Nazanin" panose="00000400000000000000" pitchFamily="2" charset="-78"/>
                  </a:rPr>
                  <a:t> </a:t>
                </a:r>
                <a:r>
                  <a:rPr lang="fa-IR" sz="2400" smtClean="0">
                    <a:solidFill>
                      <a:schemeClr val="tx1">
                        <a:lumMod val="95000"/>
                        <a:lumOff val="5000"/>
                      </a:schemeClr>
                    </a:solidFill>
                    <a:cs typeface="B Nazanin" panose="00000400000000000000" pitchFamily="2" charset="-78"/>
                  </a:rPr>
                  <a:t>برابر است با سطح سهمیه ی هر گروه ضرب در عکس العمل بستر </a:t>
                </a:r>
                <a14:m>
                  <m:oMath xmlns:m="http://schemas.openxmlformats.org/officeDocument/2006/math">
                    <m:sSub>
                      <m:sSubPr>
                        <m:ctrlPr>
                          <a:rPr lang="fa-IR"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𝑘</m:t>
                        </m:r>
                      </m:e>
                      <m:sub>
                        <m:r>
                          <a:rPr lang="en-US" sz="2400" i="1">
                            <a:solidFill>
                              <a:srgbClr val="FF0000"/>
                            </a:solidFill>
                            <a:latin typeface="Cambria Math" panose="02040503050406030204" pitchFamily="18" charset="0"/>
                          </a:rPr>
                          <m:t>𝑠𝑣</m:t>
                        </m:r>
                      </m:sub>
                    </m:sSub>
                  </m:oMath>
                </a14:m>
                <a:r>
                  <a:rPr lang="fa-IR" sz="2400" smtClean="0">
                    <a:solidFill>
                      <a:schemeClr val="tx1">
                        <a:lumMod val="95000"/>
                        <a:lumOff val="5000"/>
                      </a:schemeClr>
                    </a:solidFill>
                    <a:cs typeface="B Nazanin" panose="00000400000000000000" pitchFamily="2" charset="-78"/>
                  </a:rPr>
                  <a:t> که از رابطه (4-10) محاسبه می شود.</a:t>
                </a:r>
              </a:p>
            </p:txBody>
          </p:sp>
        </mc:Choice>
        <mc:Fallback xmlns="">
          <p:sp>
            <p:nvSpPr>
              <p:cNvPr id="9" name="Rounded Rectangle 8"/>
              <p:cNvSpPr>
                <a:spLocks noRot="1" noChangeAspect="1" noMove="1" noResize="1" noEditPoints="1" noAdjustHandles="1" noChangeArrowheads="1" noChangeShapeType="1" noTextEdit="1"/>
              </p:cNvSpPr>
              <p:nvPr/>
            </p:nvSpPr>
            <p:spPr>
              <a:xfrm>
                <a:off x="1503025" y="2523828"/>
                <a:ext cx="12365375" cy="1606212"/>
              </a:xfrm>
              <a:prstGeom prst="roundRect">
                <a:avLst>
                  <a:gd name="adj" fmla="val 25178"/>
                </a:avLst>
              </a:prstGeom>
              <a:blipFill>
                <a:blip r:embed="rId2"/>
                <a:stretch>
                  <a:fillRect/>
                </a:stretch>
              </a:blipFill>
              <a:ln>
                <a:noFill/>
              </a:ln>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503025" y="4719822"/>
                <a:ext cx="7377114" cy="669863"/>
              </a:xfrm>
              <a:prstGeom prst="rect">
                <a:avLst/>
              </a:prstGeom>
              <a:noFill/>
            </p:spPr>
            <p:txBody>
              <a:bodyPr wrap="square" lIns="0" tIns="0" rIns="0" bIns="0" rtlCol="1">
                <a:spAutoFit/>
              </a:bodyPr>
              <a:lstStyle/>
              <a:p>
                <a14:m>
                  <m:oMath xmlns:m="http://schemas.openxmlformats.org/officeDocument/2006/math">
                    <m:sSub>
                      <m:sSubPr>
                        <m:ctrlPr>
                          <a:rPr lang="fa-IR" sz="280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𝑠𝑣</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r>
                          <a:rPr lang="en-US" sz="2800" b="0" i="1" smtClean="0">
                            <a:latin typeface="Cambria Math" panose="02040503050406030204" pitchFamily="18" charset="0"/>
                          </a:rPr>
                          <m:t>.</m:t>
                        </m:r>
                        <m:r>
                          <a:rPr lang="en-US" sz="2800" b="0" i="1" smtClean="0">
                            <a:latin typeface="Cambria Math" panose="02040503050406030204" pitchFamily="18" charset="0"/>
                          </a:rPr>
                          <m:t>3</m:t>
                        </m:r>
                        <m:r>
                          <a:rPr lang="en-US" sz="2800" b="0" i="1" smtClean="0">
                            <a:latin typeface="Cambria Math" panose="02040503050406030204" pitchFamily="18" charset="0"/>
                          </a:rPr>
                          <m:t>𝐺</m:t>
                        </m:r>
                      </m:num>
                      <m:den>
                        <m:r>
                          <a:rPr lang="en-US" sz="2800" b="0" i="1" smtClean="0">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1</m:t>
                        </m:r>
                        <m:r>
                          <a:rPr lang="en-US" sz="2800" b="0" i="1" smtClean="0">
                            <a:latin typeface="Cambria Math" panose="02040503050406030204" pitchFamily="18" charset="0"/>
                          </a:rPr>
                          <m:t>−</m:t>
                        </m:r>
                        <m:r>
                          <a:rPr lang="en-US" sz="2800" b="0" i="1" smtClean="0">
                            <a:latin typeface="Cambria Math" panose="02040503050406030204" pitchFamily="18" charset="0"/>
                          </a:rPr>
                          <m:t>𝑣</m:t>
                        </m:r>
                        <m:r>
                          <a:rPr lang="en-US" sz="2800" b="0" i="1" smtClean="0">
                            <a:latin typeface="Cambria Math" panose="02040503050406030204" pitchFamily="18" charset="0"/>
                          </a:rPr>
                          <m:t>)</m:t>
                        </m:r>
                      </m:den>
                    </m:f>
                    <m:r>
                      <a:rPr lang="en-US" sz="2800" b="0" i="1" smtClean="0">
                        <a:latin typeface="Cambria Math" panose="02040503050406030204" pitchFamily="18" charset="0"/>
                      </a:rPr>
                      <m:t>                                       (</m:t>
                    </m:r>
                    <m:r>
                      <a:rPr lang="en-US" sz="2800" b="0" i="1" smtClean="0">
                        <a:latin typeface="Cambria Math" panose="02040503050406030204" pitchFamily="18" charset="0"/>
                      </a:rPr>
                      <m:t>10</m:t>
                    </m:r>
                    <m:r>
                      <a:rPr lang="en-US" sz="2800" b="0" i="1" smtClean="0">
                        <a:latin typeface="Cambria Math" panose="02040503050406030204" pitchFamily="18" charset="0"/>
                      </a:rPr>
                      <m:t>−</m:t>
                    </m:r>
                    <m:r>
                      <a:rPr lang="en-US" sz="2800" b="0" i="1" smtClean="0">
                        <a:latin typeface="Cambria Math" panose="02040503050406030204" pitchFamily="18" charset="0"/>
                      </a:rPr>
                      <m:t>4</m:t>
                    </m:r>
                    <m:r>
                      <a:rPr lang="en-US" sz="2800" b="0" i="1" smtClean="0">
                        <a:latin typeface="Cambria Math" panose="02040503050406030204" pitchFamily="18" charset="0"/>
                      </a:rPr>
                      <m:t>)</m:t>
                    </m:r>
                  </m:oMath>
                </a14:m>
                <a:r>
                  <a:rPr lang="en-US" sz="2800" smtClean="0"/>
                  <a:t>   </a:t>
                </a:r>
                <a:endParaRPr lang="fa-IR" sz="2800"/>
              </a:p>
            </p:txBody>
          </p:sp>
        </mc:Choice>
        <mc:Fallback xmlns="">
          <p:sp>
            <p:nvSpPr>
              <p:cNvPr id="3" name="TextBox 2"/>
              <p:cNvSpPr txBox="1">
                <a:spLocks noRot="1" noChangeAspect="1" noMove="1" noResize="1" noEditPoints="1" noAdjustHandles="1" noChangeArrowheads="1" noChangeShapeType="1" noTextEdit="1"/>
              </p:cNvSpPr>
              <p:nvPr/>
            </p:nvSpPr>
            <p:spPr>
              <a:xfrm>
                <a:off x="1503025" y="4719822"/>
                <a:ext cx="7377114" cy="669863"/>
              </a:xfrm>
              <a:prstGeom prst="rect">
                <a:avLst/>
              </a:prstGeom>
              <a:blipFill>
                <a:blip r:embed="rId3"/>
                <a:stretch>
                  <a:fillRect/>
                </a:stretch>
              </a:blipFill>
            </p:spPr>
            <p:txBody>
              <a:bodyPr/>
              <a:lstStyle/>
              <a:p>
                <a:r>
                  <a:rPr lang="fa-IR">
                    <a:noFill/>
                  </a:rPr>
                  <a:t> </a:t>
                </a:r>
              </a:p>
            </p:txBody>
          </p:sp>
        </mc:Fallback>
      </mc:AlternateContent>
      <p:sp>
        <p:nvSpPr>
          <p:cNvPr id="12" name="TextBox 11"/>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4" name="Slide Number Placeholder 3"/>
          <p:cNvSpPr>
            <a:spLocks noGrp="1"/>
          </p:cNvSpPr>
          <p:nvPr>
            <p:ph type="sldNum" sz="quarter" idx="12"/>
          </p:nvPr>
        </p:nvSpPr>
        <p:spPr/>
        <p:txBody>
          <a:bodyPr/>
          <a:lstStyle/>
          <a:p>
            <a:fld id="{09D84461-DD0A-440A-AEC5-A4A968A8725A}" type="slidenum">
              <a:rPr lang="en-US" smtClean="0"/>
              <a:t>72</a:t>
            </a:fld>
            <a:endParaRPr lang="en-US" dirty="0"/>
          </a:p>
        </p:txBody>
      </p:sp>
    </p:spTree>
    <p:extLst>
      <p:ext uri="{BB962C8B-B14F-4D97-AF65-F5344CB8AC3E}">
        <p14:creationId xmlns:p14="http://schemas.microsoft.com/office/powerpoint/2010/main" val="26696196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1000"/>
                                        <p:tgtEl>
                                          <p:spTgt spid="9"/>
                                        </p:tgtEl>
                                      </p:cBhvr>
                                    </p:animEffect>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animBg="1"/>
      <p:bldP spid="2" grpId="0" animBg="1"/>
      <p:bldP spid="14" grpId="0" animBg="1"/>
      <p:bldP spid="9" grpId="0" animBg="1"/>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loud Callout 26"/>
          <p:cNvSpPr/>
          <p:nvPr/>
        </p:nvSpPr>
        <p:spPr>
          <a:xfrm rot="20241549">
            <a:off x="623172" y="314205"/>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1176000" y="1350348"/>
            <a:ext cx="26924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4-4-2-2-پی های عمیق</a:t>
            </a:r>
            <a:endParaRPr lang="fa-IR" sz="2400" dirty="0">
              <a:solidFill>
                <a:schemeClr val="tx1">
                  <a:lumMod val="95000"/>
                  <a:lumOff val="5000"/>
                </a:schemeClr>
              </a:solidFill>
              <a:cs typeface="B Nazanin" panose="00000400000000000000" pitchFamily="2" charset="-78"/>
            </a:endParaRPr>
          </a:p>
        </p:txBody>
      </p:sp>
      <p:sp>
        <p:nvSpPr>
          <p:cNvPr id="4" name="TextBox 3"/>
          <p:cNvSpPr txBox="1"/>
          <p:nvPr/>
        </p:nvSpPr>
        <p:spPr>
          <a:xfrm>
            <a:off x="5105400" y="2438400"/>
            <a:ext cx="8412480" cy="523220"/>
          </a:xfrm>
          <a:prstGeom prst="rect">
            <a:avLst/>
          </a:prstGeom>
          <a:noFill/>
        </p:spPr>
        <p:txBody>
          <a:bodyPr wrap="square" rtlCol="1">
            <a:spAutoFit/>
          </a:bodyPr>
          <a:lstStyle/>
          <a:p>
            <a:pPr algn="r"/>
            <a:r>
              <a:rPr lang="fa-IR" sz="2800" smtClean="0"/>
              <a:t>-پی های عمیق شامل شمع ها و پی های چاهی می باشد.</a:t>
            </a:r>
            <a:endParaRPr lang="fa-IR" sz="2800"/>
          </a:p>
        </p:txBody>
      </p:sp>
      <p:sp>
        <p:nvSpPr>
          <p:cNvPr id="10" name="TextBox 9"/>
          <p:cNvSpPr txBox="1"/>
          <p:nvPr/>
        </p:nvSpPr>
        <p:spPr>
          <a:xfrm>
            <a:off x="1447800" y="3276600"/>
            <a:ext cx="12070080" cy="954107"/>
          </a:xfrm>
          <a:prstGeom prst="rect">
            <a:avLst/>
          </a:prstGeom>
          <a:noFill/>
        </p:spPr>
        <p:txBody>
          <a:bodyPr wrap="square" rtlCol="1">
            <a:spAutoFit/>
          </a:bodyPr>
          <a:lstStyle/>
          <a:p>
            <a:pPr algn="r"/>
            <a:r>
              <a:rPr lang="fa-IR" sz="2800" smtClean="0"/>
              <a:t>-پارامترهای سختی و ظرفیت بابری پی های عمیق با قطر کمتر از 60 سانتی متر و یا مساوی آن طبق بند </a:t>
            </a:r>
          </a:p>
          <a:p>
            <a:pPr algn="r"/>
            <a:r>
              <a:rPr lang="fa-IR" sz="2800" smtClean="0"/>
              <a:t> (4-4-2-2-1) محاسبه می شود. </a:t>
            </a:r>
            <a:endParaRPr lang="fa-IR" sz="2800"/>
          </a:p>
        </p:txBody>
      </p:sp>
      <p:sp>
        <p:nvSpPr>
          <p:cNvPr id="5" name="Rectangle 4"/>
          <p:cNvSpPr/>
          <p:nvPr/>
        </p:nvSpPr>
        <p:spPr>
          <a:xfrm>
            <a:off x="1515745" y="4496983"/>
            <a:ext cx="12002135" cy="954107"/>
          </a:xfrm>
          <a:prstGeom prst="rect">
            <a:avLst/>
          </a:prstGeom>
        </p:spPr>
        <p:txBody>
          <a:bodyPr wrap="square">
            <a:spAutoFit/>
          </a:bodyPr>
          <a:lstStyle/>
          <a:p>
            <a:pPr algn="r" rtl="1"/>
            <a:r>
              <a:rPr lang="fa-IR" sz="2800" smtClean="0"/>
              <a:t>-برای </a:t>
            </a:r>
            <a:r>
              <a:rPr lang="fa-IR" sz="2800"/>
              <a:t>پی های عمیق با قطر بیش از 60 سانتی متر باید با استفاده از فنر های گسترده در محیط و در صورت لزوم در انتهای پی،سختی پی مدلسازی و محاسبه شود.</a:t>
            </a:r>
          </a:p>
        </p:txBody>
      </p:sp>
      <p:sp>
        <p:nvSpPr>
          <p:cNvPr id="12" name="TextBox 11"/>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3" name="Slide Number Placeholder 2"/>
          <p:cNvSpPr>
            <a:spLocks noGrp="1"/>
          </p:cNvSpPr>
          <p:nvPr>
            <p:ph type="sldNum" sz="quarter" idx="12"/>
          </p:nvPr>
        </p:nvSpPr>
        <p:spPr/>
        <p:txBody>
          <a:bodyPr/>
          <a:lstStyle/>
          <a:p>
            <a:fld id="{09D84461-DD0A-440A-AEC5-A4A968A8725A}" type="slidenum">
              <a:rPr lang="en-US" smtClean="0"/>
              <a:t>73</a:t>
            </a:fld>
            <a:endParaRPr lang="en-US" dirty="0"/>
          </a:p>
        </p:txBody>
      </p:sp>
    </p:spTree>
    <p:extLst>
      <p:ext uri="{BB962C8B-B14F-4D97-AF65-F5344CB8AC3E}">
        <p14:creationId xmlns:p14="http://schemas.microsoft.com/office/powerpoint/2010/main" val="27564352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1000"/>
                                        <p:tgtEl>
                                          <p:spTgt spid="4"/>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1000"/>
                                        <p:tgtEl>
                                          <p:spTgt spid="1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animBg="1"/>
      <p:bldP spid="2" grpId="0" animBg="1"/>
      <p:bldP spid="4" grpId="0"/>
      <p:bldP spid="10" grpId="0"/>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loud Callout 26"/>
          <p:cNvSpPr/>
          <p:nvPr/>
        </p:nvSpPr>
        <p:spPr>
          <a:xfrm rot="20241549">
            <a:off x="623172" y="314205"/>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0058400" y="1350348"/>
            <a:ext cx="38100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4-4-2-2-1-سختی پی های عمیق</a:t>
            </a:r>
            <a:endParaRPr lang="fa-IR" sz="2400" dirty="0">
              <a:solidFill>
                <a:schemeClr val="tx1">
                  <a:lumMod val="95000"/>
                  <a:lumOff val="5000"/>
                </a:schemeClr>
              </a:solidFill>
              <a:cs typeface="B Nazanin" panose="00000400000000000000" pitchFamily="2" charset="-78"/>
            </a:endParaRPr>
          </a:p>
        </p:txBody>
      </p:sp>
      <p:sp>
        <p:nvSpPr>
          <p:cNvPr id="10" name="TextBox 9"/>
          <p:cNvSpPr txBox="1"/>
          <p:nvPr/>
        </p:nvSpPr>
        <p:spPr>
          <a:xfrm>
            <a:off x="1645920" y="2161750"/>
            <a:ext cx="12070080" cy="954107"/>
          </a:xfrm>
          <a:prstGeom prst="rect">
            <a:avLst/>
          </a:prstGeom>
          <a:noFill/>
        </p:spPr>
        <p:txBody>
          <a:bodyPr wrap="square" rtlCol="1">
            <a:spAutoFit/>
          </a:bodyPr>
          <a:lstStyle/>
          <a:p>
            <a:pPr algn="r"/>
            <a:r>
              <a:rPr lang="fa-IR" sz="2800" smtClean="0"/>
              <a:t>-در مورد  پی های عمیق با قطر کمتر از 60 سانتی متر می توان از مدلسازی پی در مدل سازه صرف نظر کرد و کل پی را با 6 فنر (سه فنر انتقالی و سه فنر پیچشی) جایگزین نمود. </a:t>
            </a:r>
            <a:endParaRPr lang="fa-IR" sz="2800"/>
          </a:p>
        </p:txBody>
      </p:sp>
      <p:sp>
        <p:nvSpPr>
          <p:cNvPr id="8" name="Rounded Rectangle 7"/>
          <p:cNvSpPr/>
          <p:nvPr/>
        </p:nvSpPr>
        <p:spPr>
          <a:xfrm>
            <a:off x="10942320" y="3850639"/>
            <a:ext cx="292608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سختی افقی(جانبی) پی</a:t>
            </a:r>
            <a:endParaRPr lang="fa-IR" sz="2400" dirty="0">
              <a:solidFill>
                <a:schemeClr val="tx1">
                  <a:lumMod val="95000"/>
                  <a:lumOff val="5000"/>
                </a:schemeClr>
              </a:solidFill>
              <a:cs typeface="B Nazanin" panose="00000400000000000000" pitchFamily="2" charset="-78"/>
            </a:endParaRPr>
          </a:p>
        </p:txBody>
      </p:sp>
      <p:sp>
        <p:nvSpPr>
          <p:cNvPr id="3" name="Left Arrow 2"/>
          <p:cNvSpPr/>
          <p:nvPr/>
        </p:nvSpPr>
        <p:spPr>
          <a:xfrm rot="1151577">
            <a:off x="9761294" y="3618942"/>
            <a:ext cx="978971" cy="3962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ounded Rectangle 10"/>
          <p:cNvSpPr/>
          <p:nvPr/>
        </p:nvSpPr>
        <p:spPr>
          <a:xfrm>
            <a:off x="1375067" y="3274165"/>
            <a:ext cx="8220398" cy="692802"/>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تک شمع: از مجموع سختی مربوط به حالت مقاوم خاک در مجاورت سر شمع </a:t>
            </a:r>
            <a:endParaRPr lang="fa-IR" sz="2400" dirty="0">
              <a:solidFill>
                <a:schemeClr val="tx1">
                  <a:lumMod val="95000"/>
                  <a:lumOff val="5000"/>
                </a:schemeClr>
              </a:solidFill>
              <a:cs typeface="B Nazanin" panose="00000400000000000000" pitchFamily="2" charset="-78"/>
            </a:endParaRPr>
          </a:p>
        </p:txBody>
      </p:sp>
      <p:sp>
        <p:nvSpPr>
          <p:cNvPr id="12" name="Rounded Rectangle 11"/>
          <p:cNvSpPr/>
          <p:nvPr/>
        </p:nvSpPr>
        <p:spPr>
          <a:xfrm>
            <a:off x="1375067" y="4331705"/>
            <a:ext cx="8220398" cy="692802"/>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گروه شمع: توسط طراح پروژه یا با استفاده از مراجع در متون فنی محاسبه می شود.</a:t>
            </a:r>
            <a:endParaRPr lang="fa-IR" sz="2400" dirty="0">
              <a:solidFill>
                <a:schemeClr val="tx1">
                  <a:lumMod val="95000"/>
                  <a:lumOff val="5000"/>
                </a:schemeClr>
              </a:solidFill>
              <a:cs typeface="B Nazanin" panose="00000400000000000000" pitchFamily="2" charset="-78"/>
            </a:endParaRPr>
          </a:p>
        </p:txBody>
      </p:sp>
      <p:sp>
        <p:nvSpPr>
          <p:cNvPr id="13" name="Left Arrow 12"/>
          <p:cNvSpPr/>
          <p:nvPr/>
        </p:nvSpPr>
        <p:spPr>
          <a:xfrm rot="20307908">
            <a:off x="9786195" y="4321792"/>
            <a:ext cx="929168" cy="3962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Rounded Rectangle 13"/>
          <p:cNvSpPr/>
          <p:nvPr/>
        </p:nvSpPr>
        <p:spPr>
          <a:xfrm>
            <a:off x="10942320" y="5649488"/>
            <a:ext cx="292608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سختی قائم</a:t>
            </a:r>
            <a:endParaRPr lang="fa-IR" sz="2400" dirty="0">
              <a:solidFill>
                <a:schemeClr val="tx1">
                  <a:lumMod val="95000"/>
                  <a:lumOff val="5000"/>
                </a:schemeClr>
              </a:solidFill>
              <a:cs typeface="B Nazanin" panose="00000400000000000000" pitchFamily="2" charset="-78"/>
            </a:endParaRPr>
          </a:p>
        </p:txBody>
      </p:sp>
      <p:sp>
        <p:nvSpPr>
          <p:cNvPr id="15" name="Left Arrow 14"/>
          <p:cNvSpPr/>
          <p:nvPr/>
        </p:nvSpPr>
        <p:spPr>
          <a:xfrm>
            <a:off x="9715428" y="5798450"/>
            <a:ext cx="978971" cy="3962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Rounded Rectangle 15"/>
          <p:cNvSpPr/>
          <p:nvPr/>
        </p:nvSpPr>
        <p:spPr>
          <a:xfrm>
            <a:off x="1375067" y="5649488"/>
            <a:ext cx="8092440" cy="692802"/>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برابر با مجموع سختی های محوری شمع ها بوده و از رابطه (4-13) بدست می آید.</a:t>
            </a:r>
            <a:endParaRPr lang="fa-IR" sz="2400" dirty="0">
              <a:solidFill>
                <a:schemeClr val="tx1">
                  <a:lumMod val="95000"/>
                  <a:lumOff val="5000"/>
                </a:schemeClr>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17" name="TextBox 16"/>
              <p:cNvSpPr txBox="1"/>
              <p:nvPr/>
            </p:nvSpPr>
            <p:spPr>
              <a:xfrm>
                <a:off x="1410631" y="6661290"/>
                <a:ext cx="7377114" cy="611706"/>
              </a:xfrm>
              <a:prstGeom prst="rect">
                <a:avLst/>
              </a:prstGeom>
              <a:noFill/>
            </p:spPr>
            <p:txBody>
              <a:bodyPr wrap="square" lIns="0" tIns="0" rIns="0" bIns="0" rtlCol="1">
                <a:spAutoFit/>
              </a:bodyPr>
              <a:lstStyle/>
              <a:p>
                <a14:m>
                  <m:oMath xmlns:m="http://schemas.openxmlformats.org/officeDocument/2006/math">
                    <m:sSub>
                      <m:sSubPr>
                        <m:ctrlPr>
                          <a:rPr lang="fa-IR" sz="280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𝑝𝑣</m:t>
                        </m:r>
                      </m:sub>
                    </m:sSub>
                    <m:r>
                      <a:rPr lang="en-US" sz="2800" b="0" i="1" smtClean="0">
                        <a:latin typeface="Cambria Math" panose="02040503050406030204" pitchFamily="18" charset="0"/>
                      </a:rPr>
                      <m:t>=</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𝑛</m:t>
                        </m:r>
                        <m:r>
                          <a:rPr lang="en-US" sz="2800" b="0" i="1" smtClean="0">
                            <a:latin typeface="Cambria Math" panose="02040503050406030204" pitchFamily="18" charset="0"/>
                          </a:rPr>
                          <m:t>=</m:t>
                        </m:r>
                        <m:r>
                          <m:rPr>
                            <m:brk m:alnAt="23"/>
                          </m:rPr>
                          <a:rPr lang="en-US" sz="2800" b="0" i="1" smtClean="0">
                            <a:latin typeface="Cambria Math" panose="02040503050406030204" pitchFamily="18" charset="0"/>
                          </a:rPr>
                          <m:t>1</m:t>
                        </m:r>
                      </m:sub>
                      <m:sup>
                        <m:r>
                          <a:rPr lang="en-US" sz="2800" b="0" i="1" smtClean="0">
                            <a:latin typeface="Cambria Math" panose="02040503050406030204" pitchFamily="18" charset="0"/>
                          </a:rPr>
                          <m:t>𝑁</m:t>
                        </m:r>
                      </m:sup>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𝐴𝐸</m:t>
                                </m:r>
                              </m:num>
                              <m:den>
                                <m:r>
                                  <a:rPr lang="en-US" sz="2800" i="1">
                                    <a:latin typeface="Cambria Math" panose="02040503050406030204" pitchFamily="18" charset="0"/>
                                  </a:rPr>
                                  <m:t>𝐿</m:t>
                                </m:r>
                              </m:den>
                            </m:f>
                            <m:r>
                              <a:rPr lang="en-US" sz="2800" b="0" i="1" smtClean="0">
                                <a:latin typeface="Cambria Math" panose="02040503050406030204" pitchFamily="18" charset="0"/>
                              </a:rPr>
                              <m:t>]</m:t>
                            </m:r>
                          </m:e>
                          <m:sub>
                            <m:r>
                              <a:rPr lang="en-US" sz="2800" b="0" i="1" smtClean="0">
                                <a:latin typeface="Cambria Math" panose="02040503050406030204" pitchFamily="18" charset="0"/>
                              </a:rPr>
                              <m:t>𝑛</m:t>
                            </m:r>
                          </m:sub>
                        </m:sSub>
                      </m:e>
                    </m:nary>
                    <m:r>
                      <a:rPr lang="en-US" sz="2800" b="0" i="1" smtClean="0">
                        <a:latin typeface="Cambria Math" panose="02040503050406030204" pitchFamily="18" charset="0"/>
                      </a:rPr>
                      <m:t>                                       (</m:t>
                    </m:r>
                    <m:r>
                      <a:rPr lang="en-US" sz="2800" b="0" i="1" smtClean="0">
                        <a:latin typeface="Cambria Math" panose="02040503050406030204" pitchFamily="18" charset="0"/>
                      </a:rPr>
                      <m:t>13</m:t>
                    </m:r>
                    <m:r>
                      <a:rPr lang="en-US" sz="2800" b="0" i="1" smtClean="0">
                        <a:latin typeface="Cambria Math" panose="02040503050406030204" pitchFamily="18" charset="0"/>
                      </a:rPr>
                      <m:t>−</m:t>
                    </m:r>
                    <m:r>
                      <a:rPr lang="en-US" sz="2800" b="0" i="1" smtClean="0">
                        <a:latin typeface="Cambria Math" panose="02040503050406030204" pitchFamily="18" charset="0"/>
                      </a:rPr>
                      <m:t>4</m:t>
                    </m:r>
                    <m:r>
                      <a:rPr lang="en-US" sz="2800" b="0" i="1" smtClean="0">
                        <a:latin typeface="Cambria Math" panose="02040503050406030204" pitchFamily="18" charset="0"/>
                      </a:rPr>
                      <m:t>)</m:t>
                    </m:r>
                  </m:oMath>
                </a14:m>
                <a:r>
                  <a:rPr lang="en-US" sz="2800" smtClean="0"/>
                  <a:t>   </a:t>
                </a:r>
                <a:endParaRPr lang="fa-IR" sz="2800"/>
              </a:p>
            </p:txBody>
          </p:sp>
        </mc:Choice>
        <mc:Fallback xmlns="">
          <p:sp>
            <p:nvSpPr>
              <p:cNvPr id="17" name="TextBox 16"/>
              <p:cNvSpPr txBox="1">
                <a:spLocks noRot="1" noChangeAspect="1" noMove="1" noResize="1" noEditPoints="1" noAdjustHandles="1" noChangeArrowheads="1" noChangeShapeType="1" noTextEdit="1"/>
              </p:cNvSpPr>
              <p:nvPr/>
            </p:nvSpPr>
            <p:spPr>
              <a:xfrm>
                <a:off x="1410631" y="6661290"/>
                <a:ext cx="7377114" cy="611706"/>
              </a:xfrm>
              <a:prstGeom prst="rect">
                <a:avLst/>
              </a:prstGeom>
              <a:blipFill>
                <a:blip r:embed="rId2"/>
                <a:stretch>
                  <a:fillRect/>
                </a:stretch>
              </a:blipFill>
            </p:spPr>
            <p:txBody>
              <a:bodyPr/>
              <a:lstStyle/>
              <a:p>
                <a:r>
                  <a:rPr lang="fa-IR">
                    <a:noFill/>
                  </a:rPr>
                  <a:t> </a:t>
                </a:r>
              </a:p>
            </p:txBody>
          </p:sp>
        </mc:Fallback>
      </mc:AlternateContent>
      <p:sp>
        <p:nvSpPr>
          <p:cNvPr id="18" name="TextBox 17"/>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4" name="Slide Number Placeholder 3"/>
          <p:cNvSpPr>
            <a:spLocks noGrp="1"/>
          </p:cNvSpPr>
          <p:nvPr>
            <p:ph type="sldNum" sz="quarter" idx="12"/>
          </p:nvPr>
        </p:nvSpPr>
        <p:spPr/>
        <p:txBody>
          <a:bodyPr/>
          <a:lstStyle/>
          <a:p>
            <a:fld id="{09D84461-DD0A-440A-AEC5-A4A968A8725A}" type="slidenum">
              <a:rPr lang="en-US" smtClean="0"/>
              <a:t>74</a:t>
            </a:fld>
            <a:endParaRPr lang="en-US" dirty="0"/>
          </a:p>
        </p:txBody>
      </p:sp>
    </p:spTree>
    <p:extLst>
      <p:ext uri="{BB962C8B-B14F-4D97-AF65-F5344CB8AC3E}">
        <p14:creationId xmlns:p14="http://schemas.microsoft.com/office/powerpoint/2010/main" val="41302056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750"/>
                                        <p:tgtEl>
                                          <p:spTgt spid="10"/>
                                        </p:tgtEl>
                                      </p:cBhvr>
                                    </p:animEffect>
                                  </p:childTnLst>
                                </p:cTn>
                              </p:par>
                            </p:childTnLst>
                          </p:cTn>
                        </p:par>
                        <p:par>
                          <p:cTn id="18" fill="hold">
                            <p:stCondLst>
                              <p:cond delay="1250"/>
                            </p:stCondLst>
                            <p:childTnLst>
                              <p:par>
                                <p:cTn id="19" presetID="22" presetClass="entr" presetSubtype="2"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1750"/>
                            </p:stCondLst>
                            <p:childTnLst>
                              <p:par>
                                <p:cTn id="23" presetID="22" presetClass="entr" presetSubtype="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right)">
                                      <p:cBhvr>
                                        <p:cTn id="25" dur="500"/>
                                        <p:tgtEl>
                                          <p:spTgt spid="3"/>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childTnLst>
                          </p:cTn>
                        </p:par>
                        <p:par>
                          <p:cTn id="29" fill="hold">
                            <p:stCondLst>
                              <p:cond delay="2250"/>
                            </p:stCondLst>
                            <p:childTnLst>
                              <p:par>
                                <p:cTn id="30" presetID="22" presetClass="entr" presetSubtype="2"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right)">
                                      <p:cBhvr>
                                        <p:cTn id="32" dur="1000"/>
                                        <p:tgtEl>
                                          <p:spTgt spid="11"/>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1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right)">
                                      <p:cBhvr>
                                        <p:cTn id="40" dur="500"/>
                                        <p:tgtEl>
                                          <p:spTgt spid="14"/>
                                        </p:tgtEl>
                                      </p:cBhvr>
                                    </p:animEffect>
                                  </p:childTnLst>
                                </p:cTn>
                              </p:par>
                            </p:childTnLst>
                          </p:cTn>
                        </p:par>
                        <p:par>
                          <p:cTn id="41" fill="hold">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right)">
                                      <p:cBhvr>
                                        <p:cTn id="44" dur="500"/>
                                        <p:tgtEl>
                                          <p:spTgt spid="15"/>
                                        </p:tgtEl>
                                      </p:cBhvr>
                                    </p:animEffect>
                                  </p:childTnLst>
                                </p:cTn>
                              </p:par>
                            </p:childTnLst>
                          </p:cTn>
                        </p:par>
                        <p:par>
                          <p:cTn id="45" fill="hold">
                            <p:stCondLst>
                              <p:cond delay="1000"/>
                            </p:stCondLst>
                            <p:childTnLst>
                              <p:par>
                                <p:cTn id="46" presetID="22" presetClass="entr" presetSubtype="2"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right)">
                                      <p:cBhvr>
                                        <p:cTn id="48" dur="1000"/>
                                        <p:tgtEl>
                                          <p:spTgt spid="16"/>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animBg="1"/>
      <p:bldP spid="2" grpId="0" animBg="1"/>
      <p:bldP spid="10" grpId="0"/>
      <p:bldP spid="8" grpId="0" animBg="1"/>
      <p:bldP spid="3" grpId="0" animBg="1"/>
      <p:bldP spid="11" grpId="0" animBg="1"/>
      <p:bldP spid="12" grpId="0" animBg="1"/>
      <p:bldP spid="13" grpId="0" animBg="1"/>
      <p:bldP spid="14" grpId="0" animBg="1"/>
      <p:bldP spid="15" grpId="0" animBg="1"/>
      <p:bldP spid="16" grpId="0" animBg="1"/>
      <p:bldP spid="1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loud Callout 26"/>
          <p:cNvSpPr/>
          <p:nvPr/>
        </p:nvSpPr>
        <p:spPr>
          <a:xfrm rot="20241549">
            <a:off x="623172" y="314205"/>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0058400" y="1350348"/>
            <a:ext cx="38100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4-4-2-2-1-سختی پی های عمیق</a:t>
            </a:r>
            <a:endParaRPr lang="fa-IR" sz="2400" dirty="0">
              <a:solidFill>
                <a:schemeClr val="tx1">
                  <a:lumMod val="95000"/>
                  <a:lumOff val="5000"/>
                </a:schemeClr>
              </a:solidFill>
              <a:cs typeface="B Nazanin" panose="00000400000000000000" pitchFamily="2" charset="-78"/>
            </a:endParaRPr>
          </a:p>
        </p:txBody>
      </p:sp>
      <p:sp>
        <p:nvSpPr>
          <p:cNvPr id="14" name="Rounded Rectangle 13"/>
          <p:cNvSpPr/>
          <p:nvPr/>
        </p:nvSpPr>
        <p:spPr>
          <a:xfrm>
            <a:off x="10942320" y="2433848"/>
            <a:ext cx="292608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سختی دورانی </a:t>
            </a:r>
            <a:endParaRPr lang="fa-IR" sz="2400" dirty="0">
              <a:solidFill>
                <a:schemeClr val="tx1">
                  <a:lumMod val="95000"/>
                  <a:lumOff val="5000"/>
                </a:schemeClr>
              </a:solidFill>
              <a:cs typeface="B Nazanin" panose="00000400000000000000" pitchFamily="2" charset="-78"/>
            </a:endParaRPr>
          </a:p>
        </p:txBody>
      </p:sp>
      <p:sp>
        <p:nvSpPr>
          <p:cNvPr id="15" name="Left Arrow 14"/>
          <p:cNvSpPr/>
          <p:nvPr/>
        </p:nvSpPr>
        <p:spPr>
          <a:xfrm>
            <a:off x="10058400" y="2582810"/>
            <a:ext cx="635999" cy="3962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Rounded Rectangle 15"/>
          <p:cNvSpPr/>
          <p:nvPr/>
        </p:nvSpPr>
        <p:spPr>
          <a:xfrm>
            <a:off x="960120" y="2360264"/>
            <a:ext cx="9098280" cy="841331"/>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smtClean="0">
                <a:solidFill>
                  <a:schemeClr val="tx1">
                    <a:lumMod val="95000"/>
                    <a:lumOff val="5000"/>
                  </a:schemeClr>
                </a:solidFill>
                <a:cs typeface="B Nazanin" panose="00000400000000000000" pitchFamily="2" charset="-78"/>
              </a:rPr>
              <a:t>در محاسبه سختی دورانی  نیز از سختی محوری شمع ها استفائه شده و از رابطه (4-14) بدست می آید.</a:t>
            </a:r>
            <a:endParaRPr lang="fa-IR" sz="2400" dirty="0">
              <a:solidFill>
                <a:schemeClr val="tx1">
                  <a:lumMod val="95000"/>
                  <a:lumOff val="5000"/>
                </a:schemeClr>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18" name="TextBox 17"/>
              <p:cNvSpPr txBox="1"/>
              <p:nvPr/>
            </p:nvSpPr>
            <p:spPr>
              <a:xfrm>
                <a:off x="1319190" y="3639513"/>
                <a:ext cx="8373449" cy="611706"/>
              </a:xfrm>
              <a:prstGeom prst="rect">
                <a:avLst/>
              </a:prstGeom>
              <a:noFill/>
            </p:spPr>
            <p:txBody>
              <a:bodyPr wrap="square" lIns="0" tIns="0" rIns="0" bIns="0" rtlCol="1">
                <a:spAutoFit/>
              </a:bodyPr>
              <a:lstStyle/>
              <a:p>
                <a14:m>
                  <m:oMath xmlns:m="http://schemas.openxmlformats.org/officeDocument/2006/math">
                    <m:sSub>
                      <m:sSubPr>
                        <m:ctrlPr>
                          <a:rPr lang="fa-IR" sz="280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𝑝𝑟</m:t>
                        </m:r>
                      </m:sub>
                    </m:sSub>
                    <m:r>
                      <a:rPr lang="en-US" sz="2800" b="0" i="1" smtClean="0">
                        <a:latin typeface="Cambria Math" panose="02040503050406030204" pitchFamily="18" charset="0"/>
                      </a:rPr>
                      <m:t>=</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𝑛</m:t>
                        </m:r>
                        <m:r>
                          <a:rPr lang="en-US" sz="2800" b="0" i="1" smtClean="0">
                            <a:latin typeface="Cambria Math" panose="02040503050406030204" pitchFamily="18" charset="0"/>
                          </a:rPr>
                          <m:t>=</m:t>
                        </m:r>
                        <m:r>
                          <m:rPr>
                            <m:brk m:alnAt="23"/>
                          </m:rPr>
                          <a:rPr lang="en-US" sz="2800" b="0" i="1" smtClean="0">
                            <a:latin typeface="Cambria Math" panose="02040503050406030204" pitchFamily="18" charset="0"/>
                          </a:rPr>
                          <m:t>1</m:t>
                        </m:r>
                      </m:sub>
                      <m:sup>
                        <m:r>
                          <a:rPr lang="en-US" sz="2800" b="0" i="1" smtClean="0">
                            <a:latin typeface="Cambria Math" panose="02040503050406030204" pitchFamily="18" charset="0"/>
                          </a:rPr>
                          <m:t>𝑁</m:t>
                        </m:r>
                      </m:sup>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𝐴𝐸</m:t>
                                </m:r>
                              </m:num>
                              <m:den>
                                <m:r>
                                  <a:rPr lang="en-US" sz="2800" i="1">
                                    <a:latin typeface="Cambria Math" panose="02040503050406030204" pitchFamily="18" charset="0"/>
                                  </a:rPr>
                                  <m:t>𝐿</m:t>
                                </m:r>
                              </m:den>
                            </m:f>
                            <m:r>
                              <a:rPr lang="en-US" sz="2800" b="0" i="1" smtClean="0">
                                <a:latin typeface="Cambria Math" panose="02040503050406030204" pitchFamily="18" charset="0"/>
                              </a:rPr>
                              <m:t>]</m:t>
                            </m:r>
                          </m:e>
                          <m:sub>
                            <m:r>
                              <a:rPr lang="en-US" sz="2800" b="0" i="1" smtClean="0">
                                <a:latin typeface="Cambria Math" panose="02040503050406030204" pitchFamily="18" charset="0"/>
                              </a:rPr>
                              <m:t>𝑛</m:t>
                            </m:r>
                          </m:sub>
                        </m:sSub>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𝑆</m:t>
                            </m:r>
                          </m:e>
                          <m:sub>
                            <m:r>
                              <a:rPr lang="en-US" sz="2800" b="0" i="1" smtClean="0">
                                <a:latin typeface="Cambria Math" panose="02040503050406030204" pitchFamily="18" charset="0"/>
                              </a:rPr>
                              <m:t>𝑛</m:t>
                            </m:r>
                          </m:sub>
                          <m:sup>
                            <m:r>
                              <a:rPr lang="en-US" sz="2800" b="0" i="1" smtClean="0">
                                <a:latin typeface="Cambria Math" panose="02040503050406030204" pitchFamily="18" charset="0"/>
                              </a:rPr>
                              <m:t>2</m:t>
                            </m:r>
                          </m:sup>
                        </m:sSubSup>
                      </m:e>
                    </m:nary>
                    <m:r>
                      <a:rPr lang="en-US" sz="2800" b="0" i="1" smtClean="0">
                        <a:latin typeface="Cambria Math" panose="02040503050406030204" pitchFamily="18" charset="0"/>
                      </a:rPr>
                      <m:t>                                       (</m:t>
                    </m:r>
                    <m:r>
                      <a:rPr lang="en-US" sz="2800" b="0" i="1" smtClean="0">
                        <a:latin typeface="Cambria Math" panose="02040503050406030204" pitchFamily="18" charset="0"/>
                      </a:rPr>
                      <m:t>13</m:t>
                    </m:r>
                    <m:r>
                      <a:rPr lang="en-US" sz="2800" b="0" i="1" smtClean="0">
                        <a:latin typeface="Cambria Math" panose="02040503050406030204" pitchFamily="18" charset="0"/>
                      </a:rPr>
                      <m:t>−</m:t>
                    </m:r>
                    <m:r>
                      <a:rPr lang="en-US" sz="2800" b="0" i="1" smtClean="0">
                        <a:latin typeface="Cambria Math" panose="02040503050406030204" pitchFamily="18" charset="0"/>
                      </a:rPr>
                      <m:t>4</m:t>
                    </m:r>
                    <m:r>
                      <a:rPr lang="en-US" sz="2800" b="0" i="1" smtClean="0">
                        <a:latin typeface="Cambria Math" panose="02040503050406030204" pitchFamily="18" charset="0"/>
                      </a:rPr>
                      <m:t>)</m:t>
                    </m:r>
                  </m:oMath>
                </a14:m>
                <a:r>
                  <a:rPr lang="en-US" sz="2800" smtClean="0"/>
                  <a:t>   </a:t>
                </a:r>
                <a:endParaRPr lang="fa-IR" sz="2800"/>
              </a:p>
            </p:txBody>
          </p:sp>
        </mc:Choice>
        <mc:Fallback xmlns="">
          <p:sp>
            <p:nvSpPr>
              <p:cNvPr id="18" name="TextBox 17"/>
              <p:cNvSpPr txBox="1">
                <a:spLocks noRot="1" noChangeAspect="1" noMove="1" noResize="1" noEditPoints="1" noAdjustHandles="1" noChangeArrowheads="1" noChangeShapeType="1" noTextEdit="1"/>
              </p:cNvSpPr>
              <p:nvPr/>
            </p:nvSpPr>
            <p:spPr>
              <a:xfrm>
                <a:off x="1319190" y="3639513"/>
                <a:ext cx="8373449" cy="611706"/>
              </a:xfrm>
              <a:prstGeom prst="rect">
                <a:avLst/>
              </a:prstGeom>
              <a:blipFill>
                <a:blip r:embed="rId2"/>
                <a:stretch>
                  <a:fillRect/>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821785" y="4458304"/>
                <a:ext cx="9046615" cy="461665"/>
              </a:xfrm>
              <a:prstGeom prst="rect">
                <a:avLst/>
              </a:prstGeom>
            </p:spPr>
            <p:txBody>
              <a:bodyPr wrap="square">
                <a:spAutoFit/>
              </a:bodyPr>
              <a:lstStyle/>
              <a:p>
                <a:pPr algn="justLow" rtl="1"/>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 </m:t>
                        </m:r>
                        <m:r>
                          <a:rPr lang="en-US" sz="2400" i="1">
                            <a:latin typeface="Cambria Math" panose="02040503050406030204" pitchFamily="18" charset="0"/>
                          </a:rPr>
                          <m:t>𝑆</m:t>
                        </m:r>
                      </m:e>
                      <m:sub>
                        <m:r>
                          <a:rPr lang="en-US" sz="2400" i="1">
                            <a:latin typeface="Cambria Math" panose="02040503050406030204" pitchFamily="18" charset="0"/>
                          </a:rPr>
                          <m:t>𝑛</m:t>
                        </m:r>
                        <m:r>
                          <a:rPr lang="en-US" sz="2400" i="1">
                            <a:latin typeface="Cambria Math" panose="02040503050406030204" pitchFamily="18" charset="0"/>
                          </a:rPr>
                          <m:t> </m:t>
                        </m:r>
                      </m:sub>
                      <m:sup>
                        <m:r>
                          <a:rPr lang="en-US" sz="2400" i="1">
                            <a:latin typeface="Cambria Math" panose="02040503050406030204" pitchFamily="18" charset="0"/>
                          </a:rPr>
                          <m:t>2</m:t>
                        </m:r>
                      </m:sup>
                    </m:sSubSup>
                  </m:oMath>
                </a14:m>
                <a:r>
                  <a:rPr lang="fa-IR" sz="2400" smtClean="0"/>
                  <a:t> : فاصله شمع </a:t>
                </a:r>
                <a:r>
                  <a:rPr lang="en-US" sz="2400" smtClean="0"/>
                  <a:t>n</a:t>
                </a:r>
                <a:r>
                  <a:rPr lang="fa-IR" sz="2400" smtClean="0"/>
                  <a:t>ام از محور دوران(گذرنده از مرکز سطح سر شمع ها) می باشد.</a:t>
                </a:r>
                <a:endParaRPr lang="fa-IR" sz="2400"/>
              </a:p>
            </p:txBody>
          </p:sp>
        </mc:Choice>
        <mc:Fallback xmlns="">
          <p:sp>
            <p:nvSpPr>
              <p:cNvPr id="4" name="Rectangle 3"/>
              <p:cNvSpPr>
                <a:spLocks noRot="1" noChangeAspect="1" noMove="1" noResize="1" noEditPoints="1" noAdjustHandles="1" noChangeArrowheads="1" noChangeShapeType="1" noTextEdit="1"/>
              </p:cNvSpPr>
              <p:nvPr/>
            </p:nvSpPr>
            <p:spPr>
              <a:xfrm>
                <a:off x="4821785" y="4458304"/>
                <a:ext cx="9046615" cy="461665"/>
              </a:xfrm>
              <a:prstGeom prst="rect">
                <a:avLst/>
              </a:prstGeom>
              <a:blipFill>
                <a:blip r:embed="rId3"/>
                <a:stretch>
                  <a:fillRect t="-18421" b="-32895"/>
                </a:stretch>
              </a:blipFill>
            </p:spPr>
            <p:txBody>
              <a:bodyPr/>
              <a:lstStyle/>
              <a:p>
                <a:r>
                  <a:rPr lang="fa-IR">
                    <a:noFill/>
                  </a:rPr>
                  <a:t> </a:t>
                </a:r>
              </a:p>
            </p:txBody>
          </p:sp>
        </mc:Fallback>
      </mc:AlternateContent>
      <p:sp>
        <p:nvSpPr>
          <p:cNvPr id="19" name="TextBox 18"/>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3" name="Slide Number Placeholder 2"/>
          <p:cNvSpPr>
            <a:spLocks noGrp="1"/>
          </p:cNvSpPr>
          <p:nvPr>
            <p:ph type="sldNum" sz="quarter" idx="12"/>
          </p:nvPr>
        </p:nvSpPr>
        <p:spPr/>
        <p:txBody>
          <a:bodyPr/>
          <a:lstStyle/>
          <a:p>
            <a:fld id="{09D84461-DD0A-440A-AEC5-A4A968A8725A}" type="slidenum">
              <a:rPr lang="en-US" smtClean="0"/>
              <a:t>75</a:t>
            </a:fld>
            <a:endParaRPr lang="en-US" dirty="0"/>
          </a:p>
        </p:txBody>
      </p:sp>
    </p:spTree>
    <p:extLst>
      <p:ext uri="{BB962C8B-B14F-4D97-AF65-F5344CB8AC3E}">
        <p14:creationId xmlns:p14="http://schemas.microsoft.com/office/powerpoint/2010/main" val="1830698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right)">
                                      <p:cBhvr>
                                        <p:cTn id="24" dur="500"/>
                                        <p:tgtEl>
                                          <p:spTgt spid="16"/>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750"/>
                                        <p:tgtEl>
                                          <p:spTgt spid="18"/>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right)">
                                      <p:cBhvr>
                                        <p:cTn id="3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animBg="1"/>
      <p:bldP spid="2" grpId="0" animBg="1"/>
      <p:bldP spid="14" grpId="0" animBg="1"/>
      <p:bldP spid="15" grpId="0" animBg="1"/>
      <p:bldP spid="16" grpId="0" animBg="1"/>
      <p:bldP spid="18" grpId="0"/>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loud Callout 26"/>
          <p:cNvSpPr/>
          <p:nvPr/>
        </p:nvSpPr>
        <p:spPr>
          <a:xfrm rot="20241549">
            <a:off x="623172" y="314205"/>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0210800" y="2323754"/>
            <a:ext cx="38100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4-4-3-1-2-ارزیابی خاک و سازه پی</a:t>
            </a:r>
            <a:endParaRPr lang="fa-IR" sz="2400" dirty="0">
              <a:solidFill>
                <a:schemeClr val="tx1">
                  <a:lumMod val="95000"/>
                  <a:lumOff val="5000"/>
                </a:schemeClr>
              </a:solidFill>
              <a:cs typeface="B Nazanin" panose="00000400000000000000" pitchFamily="2" charset="-78"/>
            </a:endParaRPr>
          </a:p>
        </p:txBody>
      </p:sp>
      <p:sp>
        <p:nvSpPr>
          <p:cNvPr id="10" name="Rounded Rectangle 9"/>
          <p:cNvSpPr/>
          <p:nvPr/>
        </p:nvSpPr>
        <p:spPr>
          <a:xfrm>
            <a:off x="10210800" y="1494735"/>
            <a:ext cx="38100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4-4-3-معیارهای پذیرش</a:t>
            </a:r>
            <a:endParaRPr lang="fa-IR" sz="2400" dirty="0">
              <a:solidFill>
                <a:schemeClr val="tx1">
                  <a:lumMod val="95000"/>
                  <a:lumOff val="5000"/>
                </a:schemeClr>
              </a:solidFill>
              <a:cs typeface="B Nazanin" panose="00000400000000000000" pitchFamily="2" charset="-78"/>
            </a:endParaRPr>
          </a:p>
        </p:txBody>
      </p:sp>
      <p:sp>
        <p:nvSpPr>
          <p:cNvPr id="11" name="Rounded Rectangle 10"/>
          <p:cNvSpPr/>
          <p:nvPr/>
        </p:nvSpPr>
        <p:spPr>
          <a:xfrm>
            <a:off x="10210800" y="3144760"/>
            <a:ext cx="38100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4-4-3-1-2-1-فرض تکیه گاه صلب</a:t>
            </a:r>
            <a:endParaRPr lang="fa-IR" sz="2400" dirty="0">
              <a:solidFill>
                <a:schemeClr val="tx1">
                  <a:lumMod val="95000"/>
                  <a:lumOff val="5000"/>
                </a:schemeClr>
              </a:solidFill>
              <a:cs typeface="B Nazanin" panose="00000400000000000000" pitchFamily="2" charset="-78"/>
            </a:endParaRPr>
          </a:p>
        </p:txBody>
      </p:sp>
      <p:sp>
        <p:nvSpPr>
          <p:cNvPr id="24" name="Rounded Rectangle 23"/>
          <p:cNvSpPr/>
          <p:nvPr/>
        </p:nvSpPr>
        <p:spPr>
          <a:xfrm>
            <a:off x="10210800" y="3996197"/>
            <a:ext cx="38100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روش خطی</a:t>
            </a:r>
            <a:endParaRPr lang="fa-IR" sz="2400" dirty="0">
              <a:solidFill>
                <a:schemeClr val="tx1">
                  <a:lumMod val="95000"/>
                  <a:lumOff val="5000"/>
                </a:schemeClr>
              </a:solidFill>
              <a:cs typeface="B Nazanin" panose="00000400000000000000" pitchFamily="2" charset="-78"/>
            </a:endParaRPr>
          </a:p>
        </p:txBody>
      </p:sp>
      <p:grpSp>
        <p:nvGrpSpPr>
          <p:cNvPr id="29" name="Group 28"/>
          <p:cNvGrpSpPr/>
          <p:nvPr/>
        </p:nvGrpSpPr>
        <p:grpSpPr>
          <a:xfrm>
            <a:off x="1036320" y="2643523"/>
            <a:ext cx="9042084" cy="1581150"/>
            <a:chOff x="975360" y="2983083"/>
            <a:chExt cx="9235440" cy="158115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2983083"/>
              <a:ext cx="9113520" cy="158115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60" y="4101096"/>
              <a:ext cx="5037455" cy="4191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815" y="4221333"/>
              <a:ext cx="790575" cy="298863"/>
            </a:xfrm>
            <a:prstGeom prst="rect">
              <a:avLst/>
            </a:prstGeom>
          </p:spPr>
        </p:pic>
      </p:grpSp>
      <p:sp>
        <p:nvSpPr>
          <p:cNvPr id="25" name="Rectangle 24"/>
          <p:cNvSpPr/>
          <p:nvPr/>
        </p:nvSpPr>
        <p:spPr>
          <a:xfrm>
            <a:off x="1805730" y="746761"/>
            <a:ext cx="7319632" cy="954107"/>
          </a:xfrm>
          <a:prstGeom prst="rect">
            <a:avLst/>
          </a:prstGeom>
        </p:spPr>
        <p:txBody>
          <a:bodyPr wrap="none">
            <a:spAutoFit/>
          </a:bodyPr>
          <a:lstStyle/>
          <a:p>
            <a:pPr algn="r" rtl="1"/>
            <a:r>
              <a:rPr lang="fa-IR" sz="2800" smtClean="0">
                <a:cs typeface="B Mitra" panose="00000400000000000000" pitchFamily="2" charset="-78"/>
              </a:rPr>
              <a:t>-وقتی </a:t>
            </a:r>
            <a:r>
              <a:rPr lang="fa-IR" sz="2800">
                <a:cs typeface="B Mitra" panose="00000400000000000000" pitchFamily="2" charset="-78"/>
              </a:rPr>
              <a:t>تکیه گاه سازه به صورت صلب در نظر گرفته شده و در مدل سازه</a:t>
            </a:r>
            <a:r>
              <a:rPr lang="fa-IR" sz="2800" smtClean="0">
                <a:cs typeface="B Mitra" panose="00000400000000000000" pitchFamily="2" charset="-78"/>
              </a:rPr>
              <a:t>،</a:t>
            </a:r>
          </a:p>
          <a:p>
            <a:pPr algn="r" rtl="1"/>
            <a:r>
              <a:rPr lang="fa-IR" sz="2800" smtClean="0">
                <a:cs typeface="B Mitra" panose="00000400000000000000" pitchFamily="2" charset="-78"/>
              </a:rPr>
              <a:t> </a:t>
            </a:r>
            <a:r>
              <a:rPr lang="fa-IR" sz="2800">
                <a:cs typeface="B Mitra" panose="00000400000000000000" pitchFamily="2" charset="-78"/>
              </a:rPr>
              <a:t>پی آن در نظر گرفته نشده باشد.</a:t>
            </a:r>
            <a:endParaRPr lang="fa-IR" sz="2800"/>
          </a:p>
        </p:txBody>
      </p:sp>
      <p:sp>
        <p:nvSpPr>
          <p:cNvPr id="26" name="Rectangle 25"/>
          <p:cNvSpPr/>
          <p:nvPr/>
        </p:nvSpPr>
        <p:spPr>
          <a:xfrm>
            <a:off x="1371600" y="1819864"/>
            <a:ext cx="7753762" cy="954107"/>
          </a:xfrm>
          <a:prstGeom prst="rect">
            <a:avLst/>
          </a:prstGeom>
        </p:spPr>
        <p:txBody>
          <a:bodyPr wrap="square">
            <a:spAutoFit/>
          </a:bodyPr>
          <a:lstStyle/>
          <a:p>
            <a:pPr algn="r" rtl="1"/>
            <a:r>
              <a:rPr lang="fa-IR" sz="2800" smtClean="0">
                <a:cs typeface="B Mitra" panose="00000400000000000000" pitchFamily="2" charset="-78"/>
              </a:rPr>
              <a:t>-رفتار </a:t>
            </a:r>
            <a:r>
              <a:rPr lang="fa-IR" sz="2800">
                <a:cs typeface="B Mitra" panose="00000400000000000000" pitchFamily="2" charset="-78"/>
              </a:rPr>
              <a:t>خاک پی : </a:t>
            </a:r>
            <a:r>
              <a:rPr lang="fa-IR" sz="2800">
                <a:solidFill>
                  <a:srgbClr val="FF0000"/>
                </a:solidFill>
                <a:cs typeface="B Mitra" panose="00000400000000000000" pitchFamily="2" charset="-78"/>
              </a:rPr>
              <a:t>کنترل شونده توسط تغییر شکل </a:t>
            </a:r>
            <a:r>
              <a:rPr lang="fa-IR" sz="2800">
                <a:cs typeface="B Mitra" panose="00000400000000000000" pitchFamily="2" charset="-78"/>
              </a:rPr>
              <a:t>فرض شده </a:t>
            </a:r>
            <a:r>
              <a:rPr lang="fa-IR" sz="2800" smtClean="0">
                <a:cs typeface="B Mitra" panose="00000400000000000000" pitchFamily="2" charset="-78"/>
              </a:rPr>
              <a:t>و کفایت </a:t>
            </a:r>
            <a:r>
              <a:rPr lang="fa-IR" sz="2800">
                <a:cs typeface="B Mitra" panose="00000400000000000000" pitchFamily="2" charset="-78"/>
              </a:rPr>
              <a:t>آن از رابطه زیر بدست می آید.</a:t>
            </a:r>
            <a:endParaRPr lang="fa-IR" sz="2800"/>
          </a:p>
        </p:txBody>
      </p:sp>
      <p:sp>
        <p:nvSpPr>
          <p:cNvPr id="28" name="Rectangle 27"/>
          <p:cNvSpPr/>
          <p:nvPr/>
        </p:nvSpPr>
        <p:spPr>
          <a:xfrm>
            <a:off x="1152529" y="4571278"/>
            <a:ext cx="7972833" cy="954107"/>
          </a:xfrm>
          <a:prstGeom prst="rect">
            <a:avLst/>
          </a:prstGeom>
        </p:spPr>
        <p:txBody>
          <a:bodyPr wrap="square">
            <a:spAutoFit/>
          </a:bodyPr>
          <a:lstStyle/>
          <a:p>
            <a:pPr algn="r"/>
            <a:r>
              <a:rPr lang="fa-IR" sz="2800" smtClean="0">
                <a:cs typeface="B Mitra" panose="00000400000000000000" pitchFamily="2" charset="-78"/>
              </a:rPr>
              <a:t>-رفتار سازه پی : </a:t>
            </a:r>
            <a:r>
              <a:rPr lang="fa-IR" sz="2800" smtClean="0">
                <a:solidFill>
                  <a:srgbClr val="FF0000"/>
                </a:solidFill>
                <a:cs typeface="B Mitra" panose="00000400000000000000" pitchFamily="2" charset="-78"/>
              </a:rPr>
              <a:t>کنترل شونده توسط نیرو </a:t>
            </a:r>
            <a:r>
              <a:rPr lang="fa-IR" sz="2800" smtClean="0">
                <a:cs typeface="B Mitra" panose="00000400000000000000" pitchFamily="2" charset="-78"/>
              </a:rPr>
              <a:t>فرض شده و کفایت آن از رابطه زیر بدست می آید</a:t>
            </a:r>
            <a:endParaRPr lang="fa-IR" sz="2800"/>
          </a:p>
        </p:txBody>
      </p:sp>
      <p:grpSp>
        <p:nvGrpSpPr>
          <p:cNvPr id="33" name="Group 32"/>
          <p:cNvGrpSpPr/>
          <p:nvPr/>
        </p:nvGrpSpPr>
        <p:grpSpPr>
          <a:xfrm>
            <a:off x="1152529" y="5822876"/>
            <a:ext cx="8616311" cy="1228307"/>
            <a:chOff x="1152529" y="5822876"/>
            <a:chExt cx="8616311" cy="1228307"/>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2529" y="5822876"/>
              <a:ext cx="8616311" cy="899150"/>
            </a:xfrm>
            <a:prstGeom prst="rect">
              <a:avLst/>
            </a:prstGeom>
          </p:spPr>
        </p:pic>
        <mc:AlternateContent xmlns:mc="http://schemas.openxmlformats.org/markup-compatibility/2006" xmlns:a14="http://schemas.microsoft.com/office/drawing/2010/main">
          <mc:Choice Requires="a14">
            <p:sp>
              <p:nvSpPr>
                <p:cNvPr id="31" name="TextBox 30"/>
                <p:cNvSpPr txBox="1"/>
                <p:nvPr/>
              </p:nvSpPr>
              <p:spPr>
                <a:xfrm>
                  <a:off x="6355320" y="6589518"/>
                  <a:ext cx="2819400" cy="461665"/>
                </a:xfrm>
                <a:prstGeom prst="rect">
                  <a:avLst/>
                </a:prstGeom>
                <a:noFill/>
              </p:spPr>
              <p:txBody>
                <a:bodyPr wrap="square" rtlCol="1">
                  <a:spAutoFit/>
                </a:bodyPr>
                <a:lstStyle/>
                <a:p>
                  <a:pPr algn="r" rtl="1"/>
                  <a14:m>
                    <m:oMath xmlns:m="http://schemas.openxmlformats.org/officeDocument/2006/math">
                      <m:sSub>
                        <m:sSubPr>
                          <m:ctrlPr>
                            <a:rPr lang="fa-IR" sz="2400" i="1" smtClean="0">
                              <a:latin typeface="Cambria Math" panose="02040503050406030204" pitchFamily="18" charset="0"/>
                            </a:rPr>
                          </m:ctrlPr>
                        </m:sSubPr>
                        <m:e>
                          <m:r>
                            <a:rPr lang="en-US" sz="2400" b="0" i="1" smtClean="0">
                              <a:latin typeface="Cambria Math" panose="02040503050406030204" pitchFamily="18" charset="0"/>
                            </a:rPr>
                            <m:t> </m:t>
                          </m:r>
                          <m:r>
                            <a:rPr lang="en-US" sz="2400" b="0" i="1" smtClean="0">
                              <a:latin typeface="Cambria Math" panose="02040503050406030204" pitchFamily="18" charset="0"/>
                            </a:rPr>
                            <m:t>𝑄</m:t>
                          </m:r>
                        </m:e>
                        <m:sub>
                          <m:r>
                            <a:rPr lang="en-US" sz="2400" b="0" i="1" smtClean="0">
                              <a:latin typeface="Cambria Math" panose="02040503050406030204" pitchFamily="18" charset="0"/>
                            </a:rPr>
                            <m:t>𝑈𝐹</m:t>
                          </m:r>
                        </m:sub>
                      </m:sSub>
                    </m:oMath>
                  </a14:m>
                  <a:r>
                    <a:rPr lang="fa-IR" sz="2400" smtClean="0"/>
                    <a:t>تراز نیروهای واقعی</a:t>
                  </a:r>
                  <a:endParaRPr lang="fa-IR" sz="2400"/>
                </a:p>
              </p:txBody>
            </p:sp>
          </mc:Choice>
          <mc:Fallback xmlns="">
            <p:sp>
              <p:nvSpPr>
                <p:cNvPr id="31" name="TextBox 30"/>
                <p:cNvSpPr txBox="1">
                  <a:spLocks noRot="1" noChangeAspect="1" noMove="1" noResize="1" noEditPoints="1" noAdjustHandles="1" noChangeArrowheads="1" noChangeShapeType="1" noTextEdit="1"/>
                </p:cNvSpPr>
                <p:nvPr/>
              </p:nvSpPr>
              <p:spPr>
                <a:xfrm>
                  <a:off x="6355320" y="6589518"/>
                  <a:ext cx="2819400" cy="461665"/>
                </a:xfrm>
                <a:prstGeom prst="rect">
                  <a:avLst/>
                </a:prstGeom>
                <a:blipFill>
                  <a:blip r:embed="rId6"/>
                  <a:stretch>
                    <a:fillRect t="-6579" b="-32895"/>
                  </a:stretch>
                </a:blipFill>
              </p:spPr>
              <p:txBody>
                <a:bodyPr/>
                <a:lstStyle/>
                <a:p>
                  <a:r>
                    <a:rPr lang="fa-IR">
                      <a:noFill/>
                    </a:rPr>
                    <a:t> </a:t>
                  </a:r>
                </a:p>
              </p:txBody>
            </p:sp>
          </mc:Fallback>
        </mc:AlternateContent>
      </p:grpSp>
      <p:sp>
        <p:nvSpPr>
          <p:cNvPr id="35" name="TextBox 34"/>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3" name="Slide Number Placeholder 2"/>
          <p:cNvSpPr>
            <a:spLocks noGrp="1"/>
          </p:cNvSpPr>
          <p:nvPr>
            <p:ph type="sldNum" sz="quarter" idx="12"/>
          </p:nvPr>
        </p:nvSpPr>
        <p:spPr/>
        <p:txBody>
          <a:bodyPr/>
          <a:lstStyle/>
          <a:p>
            <a:fld id="{09D84461-DD0A-440A-AEC5-A4A968A8725A}" type="slidenum">
              <a:rPr lang="en-US" smtClean="0"/>
              <a:t>76</a:t>
            </a:fld>
            <a:endParaRPr lang="en-US" dirty="0"/>
          </a:p>
        </p:txBody>
      </p:sp>
    </p:spTree>
    <p:extLst>
      <p:ext uri="{BB962C8B-B14F-4D97-AF65-F5344CB8AC3E}">
        <p14:creationId xmlns:p14="http://schemas.microsoft.com/office/powerpoint/2010/main" val="38275640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right)">
                                      <p:cBhvr>
                                        <p:cTn id="22" dur="500"/>
                                        <p:tgtEl>
                                          <p:spTgt spid="24"/>
                                        </p:tgtEl>
                                      </p:cBhvr>
                                    </p:animEffect>
                                  </p:child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right)">
                                      <p:cBhvr>
                                        <p:cTn id="26" dur="500"/>
                                        <p:tgtEl>
                                          <p:spTgt spid="25"/>
                                        </p:tgtEl>
                                      </p:cBhvr>
                                    </p:animEffect>
                                  </p:childTnLst>
                                </p:cTn>
                              </p:par>
                            </p:childTnLst>
                          </p:cTn>
                        </p:par>
                        <p:par>
                          <p:cTn id="27" fill="hold">
                            <p:stCondLst>
                              <p:cond delay="1000"/>
                            </p:stCondLst>
                            <p:childTnLst>
                              <p:par>
                                <p:cTn id="28" presetID="22" presetClass="entr" presetSubtype="2" fill="hold" nodeType="afterEffect">
                                  <p:stCondLst>
                                    <p:cond delay="0"/>
                                  </p:stCondLst>
                                  <p:childTnLst>
                                    <p:set>
                                      <p:cBhvr>
                                        <p:cTn id="29" dur="1" fill="hold">
                                          <p:stCondLst>
                                            <p:cond delay="0"/>
                                          </p:stCondLst>
                                        </p:cTn>
                                        <p:tgtEl>
                                          <p:spTgt spid="26">
                                            <p:txEl>
                                              <p:pRg st="0" end="0"/>
                                            </p:txEl>
                                          </p:spTgt>
                                        </p:tgtEl>
                                        <p:attrNameLst>
                                          <p:attrName>style.visibility</p:attrName>
                                        </p:attrNameLst>
                                      </p:cBhvr>
                                      <p:to>
                                        <p:strVal val="visible"/>
                                      </p:to>
                                    </p:set>
                                    <p:animEffect transition="in" filter="wipe(right)">
                                      <p:cBhvr>
                                        <p:cTn id="30" dur="500"/>
                                        <p:tgtEl>
                                          <p:spTgt spid="26">
                                            <p:txEl>
                                              <p:pRg st="0" end="0"/>
                                            </p:txEl>
                                          </p:spTgt>
                                        </p:tgtEl>
                                      </p:cBhvr>
                                    </p:animEffect>
                                  </p:childTnLst>
                                </p:cTn>
                              </p:par>
                            </p:childTnLst>
                          </p:cTn>
                        </p:par>
                        <p:par>
                          <p:cTn id="31" fill="hold">
                            <p:stCondLst>
                              <p:cond delay="1500"/>
                            </p:stCondLst>
                            <p:childTnLst>
                              <p:par>
                                <p:cTn id="32" presetID="22" presetClass="entr" presetSubtype="2"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right)">
                                      <p:cBhvr>
                                        <p:cTn id="34" dur="500"/>
                                        <p:tgtEl>
                                          <p:spTgt spid="29"/>
                                        </p:tgtEl>
                                      </p:cBhvr>
                                    </p:animEffect>
                                  </p:childTnLst>
                                </p:cTn>
                              </p:par>
                            </p:childTnLst>
                          </p:cTn>
                        </p:par>
                        <p:par>
                          <p:cTn id="35" fill="hold">
                            <p:stCondLst>
                              <p:cond delay="2000"/>
                            </p:stCondLst>
                            <p:childTnLst>
                              <p:par>
                                <p:cTn id="36" presetID="22" presetClass="entr" presetSubtype="2"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right)">
                                      <p:cBhvr>
                                        <p:cTn id="38" dur="500"/>
                                        <p:tgtEl>
                                          <p:spTgt spid="28"/>
                                        </p:tgtEl>
                                      </p:cBhvr>
                                    </p:animEffect>
                                  </p:childTnLst>
                                </p:cTn>
                              </p:par>
                            </p:childTnLst>
                          </p:cTn>
                        </p:par>
                        <p:par>
                          <p:cTn id="39" fill="hold">
                            <p:stCondLst>
                              <p:cond delay="2500"/>
                            </p:stCondLst>
                            <p:childTnLst>
                              <p:par>
                                <p:cTn id="40" presetID="22" presetClass="entr" presetSubtype="2"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animBg="1"/>
      <p:bldP spid="2" grpId="0" animBg="1"/>
      <p:bldP spid="10" grpId="0" animBg="1"/>
      <p:bldP spid="11" grpId="0" animBg="1"/>
      <p:bldP spid="24" grpId="0" animBg="1"/>
      <p:bldP spid="25" grpId="0"/>
      <p:bldP spid="2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loud Callout 26"/>
          <p:cNvSpPr/>
          <p:nvPr/>
        </p:nvSpPr>
        <p:spPr>
          <a:xfrm rot="20241549">
            <a:off x="623172" y="314205"/>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0210800" y="2323754"/>
            <a:ext cx="38100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4-4-3-1-2-ارزیابی خاک و سازه پی</a:t>
            </a:r>
            <a:endParaRPr lang="fa-IR" sz="2400" dirty="0">
              <a:solidFill>
                <a:schemeClr val="tx1">
                  <a:lumMod val="95000"/>
                  <a:lumOff val="5000"/>
                </a:schemeClr>
              </a:solidFill>
              <a:cs typeface="B Nazanin" panose="00000400000000000000" pitchFamily="2" charset="-78"/>
            </a:endParaRPr>
          </a:p>
        </p:txBody>
      </p:sp>
      <p:sp>
        <p:nvSpPr>
          <p:cNvPr id="10" name="Rounded Rectangle 9"/>
          <p:cNvSpPr/>
          <p:nvPr/>
        </p:nvSpPr>
        <p:spPr>
          <a:xfrm>
            <a:off x="10210800" y="1494735"/>
            <a:ext cx="38100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4-4-3-معیارهای پذیرش</a:t>
            </a:r>
            <a:endParaRPr lang="fa-IR" sz="2400" dirty="0">
              <a:solidFill>
                <a:schemeClr val="tx1">
                  <a:lumMod val="95000"/>
                  <a:lumOff val="5000"/>
                </a:schemeClr>
              </a:solidFill>
              <a:cs typeface="B Nazanin" panose="00000400000000000000" pitchFamily="2" charset="-78"/>
            </a:endParaRPr>
          </a:p>
        </p:txBody>
      </p:sp>
      <p:sp>
        <p:nvSpPr>
          <p:cNvPr id="11" name="Rounded Rectangle 10"/>
          <p:cNvSpPr/>
          <p:nvPr/>
        </p:nvSpPr>
        <p:spPr>
          <a:xfrm>
            <a:off x="10210800" y="3144760"/>
            <a:ext cx="38100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smtClean="0">
                <a:solidFill>
                  <a:schemeClr val="tx1">
                    <a:lumMod val="95000"/>
                    <a:lumOff val="5000"/>
                  </a:schemeClr>
                </a:solidFill>
                <a:cs typeface="B Nazanin" panose="00000400000000000000" pitchFamily="2" charset="-78"/>
              </a:rPr>
              <a:t>4-4-3-1-2-2-</a:t>
            </a:r>
            <a:r>
              <a:rPr lang="fa-IR" sz="2400" smtClean="0">
                <a:solidFill>
                  <a:schemeClr val="tx1">
                    <a:lumMod val="95000"/>
                    <a:lumOff val="5000"/>
                  </a:schemeClr>
                </a:solidFill>
                <a:cs typeface="B Nazanin" panose="00000400000000000000" pitchFamily="2" charset="-78"/>
              </a:rPr>
              <a:t>فرض تکیه گاه انعطاف پذیر</a:t>
            </a:r>
            <a:endParaRPr lang="fa-IR" sz="2400" dirty="0">
              <a:solidFill>
                <a:schemeClr val="tx1">
                  <a:lumMod val="95000"/>
                  <a:lumOff val="5000"/>
                </a:schemeClr>
              </a:solidFill>
              <a:cs typeface="B Nazanin" panose="00000400000000000000" pitchFamily="2" charset="-78"/>
            </a:endParaRPr>
          </a:p>
        </p:txBody>
      </p:sp>
      <p:sp>
        <p:nvSpPr>
          <p:cNvPr id="24" name="Rounded Rectangle 23"/>
          <p:cNvSpPr/>
          <p:nvPr/>
        </p:nvSpPr>
        <p:spPr>
          <a:xfrm>
            <a:off x="10210800" y="3996197"/>
            <a:ext cx="38100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روش خطی</a:t>
            </a:r>
            <a:endParaRPr lang="fa-IR" sz="2400" dirty="0">
              <a:solidFill>
                <a:schemeClr val="tx1">
                  <a:lumMod val="95000"/>
                  <a:lumOff val="5000"/>
                </a:schemeClr>
              </a:solidFill>
              <a:cs typeface="B Nazanin" panose="00000400000000000000" pitchFamily="2" charset="-78"/>
            </a:endParaRPr>
          </a:p>
        </p:txBody>
      </p:sp>
      <p:sp>
        <p:nvSpPr>
          <p:cNvPr id="3" name="Rectangle 2"/>
          <p:cNvSpPr/>
          <p:nvPr/>
        </p:nvSpPr>
        <p:spPr>
          <a:xfrm>
            <a:off x="1783080" y="833586"/>
            <a:ext cx="7516222" cy="954107"/>
          </a:xfrm>
          <a:prstGeom prst="rect">
            <a:avLst/>
          </a:prstGeom>
        </p:spPr>
        <p:txBody>
          <a:bodyPr wrap="square">
            <a:spAutoFit/>
          </a:bodyPr>
          <a:lstStyle/>
          <a:p>
            <a:pPr algn="r" rtl="1"/>
            <a:r>
              <a:rPr lang="fa-IR" sz="2800" smtClean="0"/>
              <a:t>-در </a:t>
            </a:r>
            <a:r>
              <a:rPr lang="fa-IR" sz="2800"/>
              <a:t>این حالت سازه و پی  بصورت همزمان مدل شده و در </a:t>
            </a:r>
            <a:r>
              <a:rPr lang="fa-IR" sz="2800" smtClean="0"/>
              <a:t>محل</a:t>
            </a:r>
          </a:p>
          <a:p>
            <a:pPr algn="r" rtl="1"/>
            <a:r>
              <a:rPr lang="fa-IR" sz="2800" smtClean="0"/>
              <a:t> </a:t>
            </a:r>
            <a:r>
              <a:rPr lang="fa-IR" sz="2800"/>
              <a:t>پی از </a:t>
            </a:r>
            <a:r>
              <a:rPr lang="fa-IR" sz="2800" smtClean="0"/>
              <a:t>فنرهای </a:t>
            </a:r>
            <a:r>
              <a:rPr lang="fa-IR" sz="2800"/>
              <a:t>ارتجاعی خطی استفاده می گردد.</a:t>
            </a:r>
          </a:p>
        </p:txBody>
      </p:sp>
      <p:sp>
        <p:nvSpPr>
          <p:cNvPr id="4" name="Rectangle 3"/>
          <p:cNvSpPr/>
          <p:nvPr/>
        </p:nvSpPr>
        <p:spPr>
          <a:xfrm>
            <a:off x="-792941" y="1787693"/>
            <a:ext cx="10180781" cy="954107"/>
          </a:xfrm>
          <a:prstGeom prst="rect">
            <a:avLst/>
          </a:prstGeom>
        </p:spPr>
        <p:txBody>
          <a:bodyPr wrap="square">
            <a:spAutoFit/>
          </a:bodyPr>
          <a:lstStyle/>
          <a:p>
            <a:pPr algn="r"/>
            <a:r>
              <a:rPr lang="fa-IR" sz="2800" smtClean="0">
                <a:solidFill>
                  <a:schemeClr val="tx1">
                    <a:lumMod val="95000"/>
                    <a:lumOff val="5000"/>
                  </a:schemeClr>
                </a:solidFill>
              </a:rPr>
              <a:t>-در </a:t>
            </a:r>
            <a:r>
              <a:rPr lang="fa-IR" sz="2800">
                <a:solidFill>
                  <a:schemeClr val="tx1">
                    <a:lumMod val="95000"/>
                    <a:lumOff val="5000"/>
                  </a:schemeClr>
                </a:solidFill>
              </a:rPr>
              <a:t>روش دینامیکی خطی می توان همراه با فنر ها </a:t>
            </a:r>
            <a:r>
              <a:rPr lang="fa-IR" sz="2800" smtClean="0">
                <a:solidFill>
                  <a:schemeClr val="tx1">
                    <a:lumMod val="95000"/>
                    <a:lumOff val="5000"/>
                  </a:schemeClr>
                </a:solidFill>
              </a:rPr>
              <a:t>از میراگر </a:t>
            </a:r>
            <a:r>
              <a:rPr lang="fa-IR" sz="2800">
                <a:solidFill>
                  <a:schemeClr val="tx1">
                    <a:lumMod val="95000"/>
                    <a:lumOff val="5000"/>
                  </a:schemeClr>
                </a:solidFill>
              </a:rPr>
              <a:t>های مناسب </a:t>
            </a:r>
            <a:endParaRPr lang="fa-IR" sz="2800" smtClean="0">
              <a:solidFill>
                <a:schemeClr val="tx1">
                  <a:lumMod val="95000"/>
                  <a:lumOff val="5000"/>
                </a:schemeClr>
              </a:solidFill>
            </a:endParaRPr>
          </a:p>
          <a:p>
            <a:pPr algn="r"/>
            <a:r>
              <a:rPr lang="fa-IR" sz="2800" smtClean="0">
                <a:solidFill>
                  <a:schemeClr val="tx1">
                    <a:lumMod val="95000"/>
                    <a:lumOff val="5000"/>
                  </a:schemeClr>
                </a:solidFill>
              </a:rPr>
              <a:t>استفاده نمود.</a:t>
            </a:r>
            <a:endParaRPr lang="fa-IR" sz="2800" dirty="0">
              <a:solidFill>
                <a:schemeClr val="tx1">
                  <a:lumMod val="95000"/>
                  <a:lumOff val="5000"/>
                </a:schemeClr>
              </a:solidFill>
            </a:endParaRPr>
          </a:p>
        </p:txBody>
      </p:sp>
      <p:sp>
        <p:nvSpPr>
          <p:cNvPr id="5" name="Rectangle 4"/>
          <p:cNvSpPr/>
          <p:nvPr/>
        </p:nvSpPr>
        <p:spPr>
          <a:xfrm>
            <a:off x="1580312" y="5180826"/>
            <a:ext cx="7718990" cy="954107"/>
          </a:xfrm>
          <a:prstGeom prst="rect">
            <a:avLst/>
          </a:prstGeom>
        </p:spPr>
        <p:txBody>
          <a:bodyPr wrap="square">
            <a:spAutoFit/>
          </a:bodyPr>
          <a:lstStyle/>
          <a:p>
            <a:pPr algn="r" rtl="1"/>
            <a:r>
              <a:rPr lang="fa-IR" sz="2800" smtClean="0"/>
              <a:t>-رفتار سازه </a:t>
            </a:r>
            <a:r>
              <a:rPr lang="fa-IR" sz="2800"/>
              <a:t>پی : </a:t>
            </a:r>
            <a:r>
              <a:rPr lang="fa-IR" sz="2800">
                <a:solidFill>
                  <a:srgbClr val="FF0000"/>
                </a:solidFill>
              </a:rPr>
              <a:t>کنترل شونده توسط </a:t>
            </a:r>
            <a:r>
              <a:rPr lang="fa-IR" sz="2800" smtClean="0">
                <a:solidFill>
                  <a:srgbClr val="FF0000"/>
                </a:solidFill>
              </a:rPr>
              <a:t>نیرو </a:t>
            </a:r>
            <a:r>
              <a:rPr lang="fa-IR" sz="2800" smtClean="0"/>
              <a:t>فرض </a:t>
            </a:r>
            <a:r>
              <a:rPr lang="fa-IR" sz="2800"/>
              <a:t>می شود.</a:t>
            </a:r>
          </a:p>
          <a:p>
            <a:pPr algn="r" rtl="1"/>
            <a:endParaRPr lang="fa-IR" sz="2800"/>
          </a:p>
        </p:txBody>
      </p:sp>
      <p:sp>
        <p:nvSpPr>
          <p:cNvPr id="22" name="Rectangle 21"/>
          <p:cNvSpPr/>
          <p:nvPr/>
        </p:nvSpPr>
        <p:spPr>
          <a:xfrm>
            <a:off x="-792941" y="2638203"/>
            <a:ext cx="10180781" cy="954107"/>
          </a:xfrm>
          <a:prstGeom prst="rect">
            <a:avLst/>
          </a:prstGeom>
        </p:spPr>
        <p:txBody>
          <a:bodyPr wrap="square">
            <a:spAutoFit/>
          </a:bodyPr>
          <a:lstStyle/>
          <a:p>
            <a:pPr algn="r"/>
            <a:r>
              <a:rPr lang="fa-IR" sz="2800" smtClean="0">
                <a:solidFill>
                  <a:schemeClr val="tx1">
                    <a:lumMod val="95000"/>
                    <a:lumOff val="5000"/>
                  </a:schemeClr>
                </a:solidFill>
              </a:rPr>
              <a:t>-رفتار خاک در کشش وفشار خطی فرض شده و فنر های خاک می توانند بصورت </a:t>
            </a:r>
          </a:p>
          <a:p>
            <a:pPr algn="r"/>
            <a:r>
              <a:rPr lang="fa-IR" sz="2800" smtClean="0">
                <a:solidFill>
                  <a:schemeClr val="tx1">
                    <a:lumMod val="95000"/>
                    <a:lumOff val="5000"/>
                  </a:schemeClr>
                </a:solidFill>
              </a:rPr>
              <a:t>کششی نیز عمل نمایندو در حالت اخیر از مدل حذف نمی شوند.</a:t>
            </a:r>
            <a:endParaRPr lang="fa-IR" sz="2800" dirty="0">
              <a:solidFill>
                <a:schemeClr val="tx1">
                  <a:lumMod val="95000"/>
                  <a:lumOff val="5000"/>
                </a:schemeClr>
              </a:solidFill>
            </a:endParaRPr>
          </a:p>
        </p:txBody>
      </p:sp>
      <p:sp>
        <p:nvSpPr>
          <p:cNvPr id="25" name="Rectangle 24"/>
          <p:cNvSpPr/>
          <p:nvPr/>
        </p:nvSpPr>
        <p:spPr>
          <a:xfrm>
            <a:off x="1681696" y="3717154"/>
            <a:ext cx="7718990" cy="1815882"/>
          </a:xfrm>
          <a:prstGeom prst="rect">
            <a:avLst/>
          </a:prstGeom>
        </p:spPr>
        <p:txBody>
          <a:bodyPr wrap="square">
            <a:spAutoFit/>
          </a:bodyPr>
          <a:lstStyle/>
          <a:p>
            <a:pPr algn="r" rtl="1"/>
            <a:r>
              <a:rPr lang="fa-IR" sz="2800" smtClean="0"/>
              <a:t>به جای مدلسازی صریح میراگرها در محل پی، میتوان از وجود آ«ها صرف نظر کرد ودر تحلیل سازه از طیف با یک سطح میرایی افزایش یافته استفاده نمود. </a:t>
            </a:r>
            <a:endParaRPr lang="fa-IR" sz="2800"/>
          </a:p>
          <a:p>
            <a:pPr algn="r" rtl="1"/>
            <a:endParaRPr lang="fa-IR" sz="2800"/>
          </a:p>
        </p:txBody>
      </p:sp>
      <p:sp>
        <p:nvSpPr>
          <p:cNvPr id="26" name="TextBox 25"/>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6" name="Slide Number Placeholder 5"/>
          <p:cNvSpPr>
            <a:spLocks noGrp="1"/>
          </p:cNvSpPr>
          <p:nvPr>
            <p:ph type="sldNum" sz="quarter" idx="12"/>
          </p:nvPr>
        </p:nvSpPr>
        <p:spPr/>
        <p:txBody>
          <a:bodyPr/>
          <a:lstStyle/>
          <a:p>
            <a:fld id="{09D84461-DD0A-440A-AEC5-A4A968A8725A}" type="slidenum">
              <a:rPr lang="en-US" smtClean="0"/>
              <a:t>77</a:t>
            </a:fld>
            <a:endParaRPr lang="en-US" dirty="0"/>
          </a:p>
        </p:txBody>
      </p:sp>
    </p:spTree>
    <p:extLst>
      <p:ext uri="{BB962C8B-B14F-4D97-AF65-F5344CB8AC3E}">
        <p14:creationId xmlns:p14="http://schemas.microsoft.com/office/powerpoint/2010/main" val="37806971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right)">
                                      <p:cBhvr>
                                        <p:cTn id="22" dur="500"/>
                                        <p:tgtEl>
                                          <p:spTgt spid="24"/>
                                        </p:tgtEl>
                                      </p:cBhvr>
                                    </p:animEffect>
                                  </p:child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right)">
                                      <p:cBhvr>
                                        <p:cTn id="26" dur="500"/>
                                        <p:tgtEl>
                                          <p:spTgt spid="3"/>
                                        </p:tgtEl>
                                      </p:cBhvr>
                                    </p:animEffect>
                                  </p:childTnLst>
                                </p:cTn>
                              </p:par>
                            </p:childTnLst>
                          </p:cTn>
                        </p:par>
                        <p:par>
                          <p:cTn id="27" fill="hold">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right)">
                                      <p:cBhvr>
                                        <p:cTn id="30" dur="500"/>
                                        <p:tgtEl>
                                          <p:spTgt spid="4"/>
                                        </p:tgtEl>
                                      </p:cBhvr>
                                    </p:animEffect>
                                  </p:childTnLst>
                                </p:cTn>
                              </p:par>
                            </p:childTnLst>
                          </p:cTn>
                        </p:par>
                        <p:par>
                          <p:cTn id="31" fill="hold">
                            <p:stCondLst>
                              <p:cond delay="1500"/>
                            </p:stCondLst>
                            <p:childTnLst>
                              <p:par>
                                <p:cTn id="32" presetID="22" presetClass="entr" presetSubtype="2"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right)">
                                      <p:cBhvr>
                                        <p:cTn id="34" dur="500"/>
                                        <p:tgtEl>
                                          <p:spTgt spid="22"/>
                                        </p:tgtEl>
                                      </p:cBhvr>
                                    </p:animEffect>
                                  </p:childTnLst>
                                </p:cTn>
                              </p:par>
                            </p:childTnLst>
                          </p:cTn>
                        </p:par>
                        <p:par>
                          <p:cTn id="35" fill="hold">
                            <p:stCondLst>
                              <p:cond delay="2000"/>
                            </p:stCondLst>
                            <p:childTnLst>
                              <p:par>
                                <p:cTn id="36" presetID="22" presetClass="entr" presetSubtype="2"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right)">
                                      <p:cBhvr>
                                        <p:cTn id="38" dur="500"/>
                                        <p:tgtEl>
                                          <p:spTgt spid="25"/>
                                        </p:tgtEl>
                                      </p:cBhvr>
                                    </p:animEffect>
                                  </p:childTnLst>
                                </p:cTn>
                              </p:par>
                            </p:childTnLst>
                          </p:cTn>
                        </p:par>
                        <p:par>
                          <p:cTn id="39" fill="hold">
                            <p:stCondLst>
                              <p:cond delay="2500"/>
                            </p:stCondLst>
                            <p:childTnLst>
                              <p:par>
                                <p:cTn id="40" presetID="22" presetClass="entr" presetSubtype="2"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right)">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animBg="1"/>
      <p:bldP spid="2" grpId="0" animBg="1"/>
      <p:bldP spid="10" grpId="0" animBg="1"/>
      <p:bldP spid="11" grpId="0" animBg="1"/>
      <p:bldP spid="24" grpId="0" animBg="1"/>
      <p:bldP spid="3" grpId="0"/>
      <p:bldP spid="4" grpId="0"/>
      <p:bldP spid="5" grpId="0"/>
      <p:bldP spid="22" grpId="0"/>
      <p:bldP spid="2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605" y="4165381"/>
            <a:ext cx="9525000" cy="1762125"/>
          </a:xfrm>
          <a:prstGeom prst="rect">
            <a:avLst/>
          </a:prstGeom>
        </p:spPr>
      </p:pic>
      <p:sp>
        <p:nvSpPr>
          <p:cNvPr id="27" name="Cloud Callout 26"/>
          <p:cNvSpPr/>
          <p:nvPr/>
        </p:nvSpPr>
        <p:spPr>
          <a:xfrm rot="20241549">
            <a:off x="491745" y="237797"/>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0210800" y="2323754"/>
            <a:ext cx="38100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4-4-3-1-2-ارزیابی خاک و سازه پی</a:t>
            </a:r>
            <a:endParaRPr lang="fa-IR" sz="2400" dirty="0">
              <a:solidFill>
                <a:schemeClr val="tx1">
                  <a:lumMod val="95000"/>
                  <a:lumOff val="5000"/>
                </a:schemeClr>
              </a:solidFill>
              <a:cs typeface="B Nazanin" panose="00000400000000000000" pitchFamily="2" charset="-78"/>
            </a:endParaRPr>
          </a:p>
        </p:txBody>
      </p:sp>
      <p:sp>
        <p:nvSpPr>
          <p:cNvPr id="10" name="Rounded Rectangle 9"/>
          <p:cNvSpPr/>
          <p:nvPr/>
        </p:nvSpPr>
        <p:spPr>
          <a:xfrm>
            <a:off x="10210800" y="1494735"/>
            <a:ext cx="38100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4-4-3-معیارهای پذیرش</a:t>
            </a:r>
            <a:endParaRPr lang="fa-IR" sz="2400" dirty="0">
              <a:solidFill>
                <a:schemeClr val="tx1">
                  <a:lumMod val="95000"/>
                  <a:lumOff val="5000"/>
                </a:schemeClr>
              </a:solidFill>
              <a:cs typeface="B Nazanin" panose="00000400000000000000" pitchFamily="2" charset="-78"/>
            </a:endParaRPr>
          </a:p>
        </p:txBody>
      </p:sp>
      <p:sp>
        <p:nvSpPr>
          <p:cNvPr id="11" name="Rounded Rectangle 10"/>
          <p:cNvSpPr/>
          <p:nvPr/>
        </p:nvSpPr>
        <p:spPr>
          <a:xfrm>
            <a:off x="10210800" y="3144760"/>
            <a:ext cx="38100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4-4-3-1-2-1-فرض تکیه گاه صلب</a:t>
            </a:r>
            <a:endParaRPr lang="fa-IR" sz="2400" dirty="0">
              <a:solidFill>
                <a:schemeClr val="tx1">
                  <a:lumMod val="95000"/>
                  <a:lumOff val="5000"/>
                </a:schemeClr>
              </a:solidFill>
              <a:cs typeface="B Nazanin" panose="00000400000000000000" pitchFamily="2" charset="-78"/>
            </a:endParaRPr>
          </a:p>
        </p:txBody>
      </p:sp>
      <p:sp>
        <p:nvSpPr>
          <p:cNvPr id="24" name="Rounded Rectangle 23"/>
          <p:cNvSpPr/>
          <p:nvPr/>
        </p:nvSpPr>
        <p:spPr>
          <a:xfrm>
            <a:off x="10210800" y="3996197"/>
            <a:ext cx="38100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روش غیر خطی</a:t>
            </a:r>
            <a:endParaRPr lang="fa-IR" sz="2400" dirty="0">
              <a:solidFill>
                <a:schemeClr val="tx1">
                  <a:lumMod val="95000"/>
                  <a:lumOff val="5000"/>
                </a:schemeClr>
              </a:solidFill>
              <a:cs typeface="B Nazanin" panose="00000400000000000000" pitchFamily="2" charset="-78"/>
            </a:endParaRPr>
          </a:p>
        </p:txBody>
      </p:sp>
      <p:sp>
        <p:nvSpPr>
          <p:cNvPr id="25" name="Rectangle 24"/>
          <p:cNvSpPr/>
          <p:nvPr/>
        </p:nvSpPr>
        <p:spPr>
          <a:xfrm>
            <a:off x="1132469" y="746761"/>
            <a:ext cx="7992893" cy="954107"/>
          </a:xfrm>
          <a:prstGeom prst="rect">
            <a:avLst/>
          </a:prstGeom>
        </p:spPr>
        <p:txBody>
          <a:bodyPr wrap="none">
            <a:spAutoFit/>
          </a:bodyPr>
          <a:lstStyle/>
          <a:p>
            <a:pPr algn="r" rtl="1"/>
            <a:r>
              <a:rPr lang="fa-IR" sz="2800">
                <a:cs typeface="B Mitra" panose="00000400000000000000" pitchFamily="2" charset="-78"/>
              </a:rPr>
              <a:t>معیارهاي پذیرش براي خاك پی در صورتی که به روش غیر خطی تحلیل شود، </a:t>
            </a:r>
            <a:endParaRPr lang="fa-IR" sz="2800" smtClean="0">
              <a:cs typeface="B Mitra" panose="00000400000000000000" pitchFamily="2" charset="-78"/>
            </a:endParaRPr>
          </a:p>
          <a:p>
            <a:pPr algn="r" rtl="1"/>
            <a:r>
              <a:rPr lang="fa-IR" sz="2800" smtClean="0">
                <a:cs typeface="B Mitra" panose="00000400000000000000" pitchFamily="2" charset="-78"/>
              </a:rPr>
              <a:t>وابسته </a:t>
            </a:r>
            <a:r>
              <a:rPr lang="fa-IR" sz="2800">
                <a:cs typeface="B Mitra" panose="00000400000000000000" pitchFamily="2" charset="-78"/>
              </a:rPr>
              <a:t>به فرضیات مدلسازي </a:t>
            </a:r>
            <a:r>
              <a:rPr lang="fa-IR" sz="2800" smtClean="0">
                <a:cs typeface="B Mitra" panose="00000400000000000000" pitchFamily="2" charset="-78"/>
              </a:rPr>
              <a:t>تکیه گاه </a:t>
            </a:r>
            <a:r>
              <a:rPr lang="fa-IR" sz="2800">
                <a:cs typeface="B Mitra" panose="00000400000000000000" pitchFamily="2" charset="-78"/>
              </a:rPr>
              <a:t>سازه </a:t>
            </a:r>
            <a:r>
              <a:rPr lang="fa-IR" sz="2800" smtClean="0">
                <a:cs typeface="B Mitra" panose="00000400000000000000" pitchFamily="2" charset="-78"/>
              </a:rPr>
              <a:t>است.</a:t>
            </a:r>
            <a:endParaRPr lang="fa-IR" sz="2800"/>
          </a:p>
        </p:txBody>
      </p:sp>
      <p:sp>
        <p:nvSpPr>
          <p:cNvPr id="26" name="Rectangle 25"/>
          <p:cNvSpPr/>
          <p:nvPr/>
        </p:nvSpPr>
        <p:spPr>
          <a:xfrm>
            <a:off x="1371600" y="2830415"/>
            <a:ext cx="7753762" cy="954107"/>
          </a:xfrm>
          <a:prstGeom prst="rect">
            <a:avLst/>
          </a:prstGeom>
        </p:spPr>
        <p:txBody>
          <a:bodyPr wrap="square">
            <a:spAutoFit/>
          </a:bodyPr>
          <a:lstStyle/>
          <a:p>
            <a:pPr algn="r" rtl="1"/>
            <a:r>
              <a:rPr lang="fa-IR" sz="2800" smtClean="0">
                <a:cs typeface="B Mitra" panose="00000400000000000000" pitchFamily="2" charset="-78"/>
              </a:rPr>
              <a:t>-رفتار </a:t>
            </a:r>
            <a:r>
              <a:rPr lang="fa-IR" sz="2800">
                <a:cs typeface="B Mitra" panose="00000400000000000000" pitchFamily="2" charset="-78"/>
              </a:rPr>
              <a:t>خاک پی : </a:t>
            </a:r>
            <a:r>
              <a:rPr lang="fa-IR" sz="2800">
                <a:solidFill>
                  <a:srgbClr val="FF0000"/>
                </a:solidFill>
                <a:cs typeface="B Mitra" panose="00000400000000000000" pitchFamily="2" charset="-78"/>
              </a:rPr>
              <a:t>کنترل شونده توسط </a:t>
            </a:r>
            <a:r>
              <a:rPr lang="fa-IR" sz="2800" smtClean="0">
                <a:solidFill>
                  <a:srgbClr val="FF0000"/>
                </a:solidFill>
                <a:cs typeface="B Mitra" panose="00000400000000000000" pitchFamily="2" charset="-78"/>
              </a:rPr>
              <a:t>نیرو </a:t>
            </a:r>
            <a:r>
              <a:rPr lang="fa-IR" sz="2800" smtClean="0">
                <a:cs typeface="B Mitra" panose="00000400000000000000" pitchFamily="2" charset="-78"/>
              </a:rPr>
              <a:t>فرض </a:t>
            </a:r>
            <a:r>
              <a:rPr lang="fa-IR" sz="2800">
                <a:cs typeface="B Mitra" panose="00000400000000000000" pitchFamily="2" charset="-78"/>
              </a:rPr>
              <a:t>شده </a:t>
            </a:r>
            <a:r>
              <a:rPr lang="fa-IR" sz="2800" smtClean="0">
                <a:cs typeface="B Mitra" panose="00000400000000000000" pitchFamily="2" charset="-78"/>
              </a:rPr>
              <a:t>و ارزیابی پی  در این حالت از </a:t>
            </a:r>
            <a:r>
              <a:rPr lang="fa-IR" sz="2800">
                <a:cs typeface="B Mitra" panose="00000400000000000000" pitchFamily="2" charset="-78"/>
              </a:rPr>
              <a:t>رابطه زیر بدست می آید.</a:t>
            </a:r>
            <a:endParaRPr lang="fa-IR" sz="2800"/>
          </a:p>
        </p:txBody>
      </p:sp>
      <p:sp>
        <p:nvSpPr>
          <p:cNvPr id="28" name="Rectangle 27"/>
          <p:cNvSpPr/>
          <p:nvPr/>
        </p:nvSpPr>
        <p:spPr>
          <a:xfrm>
            <a:off x="1415007" y="6377653"/>
            <a:ext cx="7972833" cy="523220"/>
          </a:xfrm>
          <a:prstGeom prst="rect">
            <a:avLst/>
          </a:prstGeom>
        </p:spPr>
        <p:txBody>
          <a:bodyPr wrap="square">
            <a:spAutoFit/>
          </a:bodyPr>
          <a:lstStyle/>
          <a:p>
            <a:pPr algn="r"/>
            <a:r>
              <a:rPr lang="fa-IR" sz="2800" smtClean="0">
                <a:cs typeface="B Mitra" panose="00000400000000000000" pitchFamily="2" charset="-78"/>
              </a:rPr>
              <a:t>-رفتار سازه پی : </a:t>
            </a:r>
            <a:r>
              <a:rPr lang="fa-IR" sz="2800" smtClean="0">
                <a:solidFill>
                  <a:srgbClr val="FF0000"/>
                </a:solidFill>
                <a:cs typeface="B Mitra" panose="00000400000000000000" pitchFamily="2" charset="-78"/>
              </a:rPr>
              <a:t>در ایین نامه اشاره نشده است</a:t>
            </a:r>
            <a:r>
              <a:rPr lang="fa-IR" sz="2800" smtClean="0">
                <a:cs typeface="B Mitra" panose="00000400000000000000" pitchFamily="2" charset="-78"/>
              </a:rPr>
              <a:t>.</a:t>
            </a:r>
            <a:r>
              <a:rPr lang="en-US" sz="2800" smtClean="0">
                <a:cs typeface="B Mitra" panose="00000400000000000000" pitchFamily="2" charset="-78"/>
              </a:rPr>
              <a:t> </a:t>
            </a:r>
            <a:r>
              <a:rPr lang="fa-IR" sz="2800" smtClean="0">
                <a:cs typeface="B Mitra" panose="00000400000000000000" pitchFamily="2" charset="-78"/>
              </a:rPr>
              <a:t> </a:t>
            </a:r>
            <a:endParaRPr lang="fa-IR" sz="2800"/>
          </a:p>
        </p:txBody>
      </p:sp>
      <p:sp>
        <p:nvSpPr>
          <p:cNvPr id="16" name="Rectangle 15"/>
          <p:cNvSpPr/>
          <p:nvPr/>
        </p:nvSpPr>
        <p:spPr>
          <a:xfrm>
            <a:off x="1371600" y="1617193"/>
            <a:ext cx="7753762" cy="954107"/>
          </a:xfrm>
          <a:prstGeom prst="rect">
            <a:avLst/>
          </a:prstGeom>
        </p:spPr>
        <p:txBody>
          <a:bodyPr wrap="square">
            <a:spAutoFit/>
          </a:bodyPr>
          <a:lstStyle/>
          <a:p>
            <a:pPr algn="r" rtl="1"/>
            <a:r>
              <a:rPr lang="fa-IR" sz="2800" smtClean="0">
                <a:cs typeface="B Mitra" panose="00000400000000000000" pitchFamily="2" charset="-78"/>
              </a:rPr>
              <a:t>-وقتی </a:t>
            </a:r>
            <a:r>
              <a:rPr lang="fa-IR" sz="2800">
                <a:cs typeface="B Mitra" panose="00000400000000000000" pitchFamily="2" charset="-78"/>
              </a:rPr>
              <a:t>تکیه گاه سازه به صورت صلب در نظر گرفته شده و در مدل سازه</a:t>
            </a:r>
            <a:r>
              <a:rPr lang="fa-IR" sz="2800" smtClean="0">
                <a:cs typeface="B Mitra" panose="00000400000000000000" pitchFamily="2" charset="-78"/>
              </a:rPr>
              <a:t>،</a:t>
            </a:r>
          </a:p>
          <a:p>
            <a:pPr algn="r" rtl="1"/>
            <a:r>
              <a:rPr lang="fa-IR" sz="2800" smtClean="0">
                <a:cs typeface="B Mitra" panose="00000400000000000000" pitchFamily="2" charset="-78"/>
              </a:rPr>
              <a:t> </a:t>
            </a:r>
            <a:r>
              <a:rPr lang="fa-IR" sz="2800">
                <a:cs typeface="B Mitra" panose="00000400000000000000" pitchFamily="2" charset="-78"/>
              </a:rPr>
              <a:t>پی آن در نظر گرفته نشده باشد.</a:t>
            </a:r>
            <a:endParaRPr lang="fa-IR" sz="2800"/>
          </a:p>
        </p:txBody>
      </p:sp>
      <p:sp>
        <p:nvSpPr>
          <p:cNvPr id="19" name="TextBox 18"/>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5" name="Slide Number Placeholder 4"/>
          <p:cNvSpPr>
            <a:spLocks noGrp="1"/>
          </p:cNvSpPr>
          <p:nvPr>
            <p:ph type="sldNum" sz="quarter" idx="12"/>
          </p:nvPr>
        </p:nvSpPr>
        <p:spPr/>
        <p:txBody>
          <a:bodyPr/>
          <a:lstStyle/>
          <a:p>
            <a:fld id="{09D84461-DD0A-440A-AEC5-A4A968A8725A}" type="slidenum">
              <a:rPr lang="en-US" smtClean="0"/>
              <a:t>78</a:t>
            </a:fld>
            <a:endParaRPr lang="en-US" dirty="0"/>
          </a:p>
        </p:txBody>
      </p:sp>
    </p:spTree>
    <p:extLst>
      <p:ext uri="{BB962C8B-B14F-4D97-AF65-F5344CB8AC3E}">
        <p14:creationId xmlns:p14="http://schemas.microsoft.com/office/powerpoint/2010/main" val="29220600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right)">
                                      <p:cBhvr>
                                        <p:cTn id="22" dur="500"/>
                                        <p:tgtEl>
                                          <p:spTgt spid="24"/>
                                        </p:tgtEl>
                                      </p:cBhvr>
                                    </p:animEffect>
                                  </p:child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right)">
                                      <p:cBhvr>
                                        <p:cTn id="26" dur="1000"/>
                                        <p:tgtEl>
                                          <p:spTgt spid="25"/>
                                        </p:tgtEl>
                                      </p:cBhvr>
                                    </p:animEffect>
                                  </p:childTnLst>
                                </p:cTn>
                              </p:par>
                            </p:childTnLst>
                          </p:cTn>
                        </p:par>
                        <p:par>
                          <p:cTn id="27" fill="hold">
                            <p:stCondLst>
                              <p:cond delay="1500"/>
                            </p:stCondLst>
                            <p:childTnLst>
                              <p:par>
                                <p:cTn id="28" presetID="22" presetClass="entr" presetSubtype="2"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right)">
                                      <p:cBhvr>
                                        <p:cTn id="30" dur="1000"/>
                                        <p:tgtEl>
                                          <p:spTgt spid="16"/>
                                        </p:tgtEl>
                                      </p:cBhvr>
                                    </p:animEffect>
                                  </p:childTnLst>
                                </p:cTn>
                              </p:par>
                            </p:childTnLst>
                          </p:cTn>
                        </p:par>
                        <p:par>
                          <p:cTn id="31" fill="hold">
                            <p:stCondLst>
                              <p:cond delay="2500"/>
                            </p:stCondLst>
                            <p:childTnLst>
                              <p:par>
                                <p:cTn id="32" presetID="22" presetClass="entr" presetSubtype="2"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right)">
                                      <p:cBhvr>
                                        <p:cTn id="34" dur="1000"/>
                                        <p:tgtEl>
                                          <p:spTgt spid="26"/>
                                        </p:tgtEl>
                                      </p:cBhvr>
                                    </p:animEffect>
                                  </p:childTnLst>
                                </p:cTn>
                              </p:par>
                            </p:childTnLst>
                          </p:cTn>
                        </p:par>
                        <p:par>
                          <p:cTn id="35" fill="hold">
                            <p:stCondLst>
                              <p:cond delay="3500"/>
                            </p:stCondLst>
                            <p:childTnLst>
                              <p:par>
                                <p:cTn id="36" presetID="22" presetClass="entr" presetSubtype="2"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right)">
                                      <p:cBhvr>
                                        <p:cTn id="38" dur="1000"/>
                                        <p:tgtEl>
                                          <p:spTgt spid="3"/>
                                        </p:tgtEl>
                                      </p:cBhvr>
                                    </p:animEffect>
                                  </p:childTnLst>
                                </p:cTn>
                              </p:par>
                            </p:childTnLst>
                          </p:cTn>
                        </p:par>
                        <p:par>
                          <p:cTn id="39" fill="hold">
                            <p:stCondLst>
                              <p:cond delay="4500"/>
                            </p:stCondLst>
                            <p:childTnLst>
                              <p:par>
                                <p:cTn id="40" presetID="22" presetClass="entr" presetSubtype="2"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right)">
                                      <p:cBhvr>
                                        <p:cTn id="4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animBg="1"/>
      <p:bldP spid="2" grpId="0" animBg="1"/>
      <p:bldP spid="10" grpId="0" animBg="1"/>
      <p:bldP spid="11" grpId="0" animBg="1"/>
      <p:bldP spid="24" grpId="0" animBg="1"/>
      <p:bldP spid="25" grpId="0"/>
      <p:bldP spid="26" grpId="0"/>
      <p:bldP spid="28" grpId="0"/>
      <p:bldP spid="1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loud Callout 26"/>
          <p:cNvSpPr/>
          <p:nvPr/>
        </p:nvSpPr>
        <p:spPr>
          <a:xfrm rot="20241549">
            <a:off x="491745" y="237797"/>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2" name="Rounded Rectangle 1"/>
          <p:cNvSpPr/>
          <p:nvPr/>
        </p:nvSpPr>
        <p:spPr>
          <a:xfrm>
            <a:off x="10210800" y="2323754"/>
            <a:ext cx="38100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4-4-3-1-2-ارزیابی خاک و سازه پی</a:t>
            </a:r>
            <a:endParaRPr lang="fa-IR" sz="2400" dirty="0">
              <a:solidFill>
                <a:schemeClr val="tx1">
                  <a:lumMod val="95000"/>
                  <a:lumOff val="5000"/>
                </a:schemeClr>
              </a:solidFill>
              <a:cs typeface="B Nazanin" panose="00000400000000000000" pitchFamily="2" charset="-78"/>
            </a:endParaRPr>
          </a:p>
        </p:txBody>
      </p:sp>
      <p:sp>
        <p:nvSpPr>
          <p:cNvPr id="10" name="Rounded Rectangle 9"/>
          <p:cNvSpPr/>
          <p:nvPr/>
        </p:nvSpPr>
        <p:spPr>
          <a:xfrm>
            <a:off x="10210800" y="1494735"/>
            <a:ext cx="38100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4-4-3-معیارهای پذیرش</a:t>
            </a:r>
            <a:endParaRPr lang="fa-IR" sz="2400" dirty="0">
              <a:solidFill>
                <a:schemeClr val="tx1">
                  <a:lumMod val="95000"/>
                  <a:lumOff val="5000"/>
                </a:schemeClr>
              </a:solidFill>
              <a:cs typeface="B Nazanin" panose="00000400000000000000" pitchFamily="2" charset="-78"/>
            </a:endParaRPr>
          </a:p>
        </p:txBody>
      </p:sp>
      <p:sp>
        <p:nvSpPr>
          <p:cNvPr id="11" name="Rounded Rectangle 10"/>
          <p:cNvSpPr/>
          <p:nvPr/>
        </p:nvSpPr>
        <p:spPr>
          <a:xfrm>
            <a:off x="10210800" y="3135094"/>
            <a:ext cx="38100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chemeClr val="tx1">
                    <a:lumMod val="95000"/>
                    <a:lumOff val="5000"/>
                  </a:schemeClr>
                </a:solidFill>
                <a:cs typeface="B Nazanin" panose="00000400000000000000" pitchFamily="2" charset="-78"/>
              </a:rPr>
              <a:t>4-4-3-1-2-1</a:t>
            </a:r>
            <a:r>
              <a:rPr lang="fa-IR" sz="2400" smtClean="0">
                <a:solidFill>
                  <a:schemeClr val="tx1">
                    <a:lumMod val="95000"/>
                    <a:lumOff val="5000"/>
                  </a:schemeClr>
                </a:solidFill>
                <a:cs typeface="B Nazanin" panose="00000400000000000000" pitchFamily="2" charset="-78"/>
              </a:rPr>
              <a:t>-فرض تکیه گاه منعطف</a:t>
            </a:r>
            <a:endParaRPr lang="fa-IR" sz="2400" dirty="0">
              <a:solidFill>
                <a:schemeClr val="tx1">
                  <a:lumMod val="95000"/>
                  <a:lumOff val="5000"/>
                </a:schemeClr>
              </a:solidFill>
              <a:cs typeface="B Nazanin" panose="00000400000000000000" pitchFamily="2" charset="-78"/>
            </a:endParaRPr>
          </a:p>
        </p:txBody>
      </p:sp>
      <p:sp>
        <p:nvSpPr>
          <p:cNvPr id="24" name="Rounded Rectangle 23"/>
          <p:cNvSpPr/>
          <p:nvPr/>
        </p:nvSpPr>
        <p:spPr>
          <a:xfrm>
            <a:off x="10210800" y="3996197"/>
            <a:ext cx="38100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روش غیر خطی</a:t>
            </a:r>
            <a:endParaRPr lang="fa-IR" sz="2400" dirty="0">
              <a:solidFill>
                <a:schemeClr val="tx1">
                  <a:lumMod val="95000"/>
                  <a:lumOff val="5000"/>
                </a:schemeClr>
              </a:solidFill>
              <a:cs typeface="B Nazanin" panose="00000400000000000000" pitchFamily="2" charset="-78"/>
            </a:endParaRPr>
          </a:p>
        </p:txBody>
      </p:sp>
      <p:sp>
        <p:nvSpPr>
          <p:cNvPr id="26" name="Rectangle 25"/>
          <p:cNvSpPr/>
          <p:nvPr/>
        </p:nvSpPr>
        <p:spPr>
          <a:xfrm>
            <a:off x="1371600" y="2830415"/>
            <a:ext cx="7753762" cy="954107"/>
          </a:xfrm>
          <a:prstGeom prst="rect">
            <a:avLst/>
          </a:prstGeom>
        </p:spPr>
        <p:txBody>
          <a:bodyPr wrap="square">
            <a:spAutoFit/>
          </a:bodyPr>
          <a:lstStyle/>
          <a:p>
            <a:pPr algn="r" rtl="1"/>
            <a:r>
              <a:rPr lang="fa-IR" sz="2800" smtClean="0">
                <a:cs typeface="B Mitra" panose="00000400000000000000" pitchFamily="2" charset="-78"/>
              </a:rPr>
              <a:t>-رفتار </a:t>
            </a:r>
            <a:r>
              <a:rPr lang="fa-IR" sz="2800">
                <a:cs typeface="B Mitra" panose="00000400000000000000" pitchFamily="2" charset="-78"/>
              </a:rPr>
              <a:t>خاک پی : </a:t>
            </a:r>
            <a:r>
              <a:rPr lang="fa-IR" sz="2800">
                <a:solidFill>
                  <a:srgbClr val="FF0000"/>
                </a:solidFill>
                <a:cs typeface="B Mitra" panose="00000400000000000000" pitchFamily="2" charset="-78"/>
              </a:rPr>
              <a:t>کنترل شونده توسط </a:t>
            </a:r>
            <a:r>
              <a:rPr lang="fa-IR" sz="2800" smtClean="0">
                <a:solidFill>
                  <a:srgbClr val="FF0000"/>
                </a:solidFill>
                <a:cs typeface="B Mitra" panose="00000400000000000000" pitchFamily="2" charset="-78"/>
              </a:rPr>
              <a:t>تغییر شکل  </a:t>
            </a:r>
            <a:r>
              <a:rPr lang="fa-IR" sz="2800" smtClean="0">
                <a:cs typeface="B Mitra" panose="00000400000000000000" pitchFamily="2" charset="-78"/>
              </a:rPr>
              <a:t>فرض </a:t>
            </a:r>
            <a:r>
              <a:rPr lang="fa-IR" sz="2800">
                <a:cs typeface="B Mitra" panose="00000400000000000000" pitchFamily="2" charset="-78"/>
              </a:rPr>
              <a:t>شده </a:t>
            </a:r>
            <a:r>
              <a:rPr lang="fa-IR" sz="2800" smtClean="0">
                <a:cs typeface="B Mitra" panose="00000400000000000000" pitchFamily="2" charset="-78"/>
              </a:rPr>
              <a:t>و ارزیابی پی  در این حالت از </a:t>
            </a:r>
            <a:r>
              <a:rPr lang="fa-IR" sz="2800">
                <a:cs typeface="B Mitra" panose="00000400000000000000" pitchFamily="2" charset="-78"/>
              </a:rPr>
              <a:t>رابطه زیر بدست می آید.</a:t>
            </a:r>
            <a:endParaRPr lang="fa-IR" sz="2800"/>
          </a:p>
        </p:txBody>
      </p:sp>
      <p:sp>
        <p:nvSpPr>
          <p:cNvPr id="28" name="Rectangle 27"/>
          <p:cNvSpPr/>
          <p:nvPr/>
        </p:nvSpPr>
        <p:spPr>
          <a:xfrm>
            <a:off x="1152527" y="3996197"/>
            <a:ext cx="7972833" cy="523220"/>
          </a:xfrm>
          <a:prstGeom prst="rect">
            <a:avLst/>
          </a:prstGeom>
        </p:spPr>
        <p:txBody>
          <a:bodyPr wrap="square">
            <a:spAutoFit/>
          </a:bodyPr>
          <a:lstStyle/>
          <a:p>
            <a:pPr algn="r"/>
            <a:r>
              <a:rPr lang="fa-IR" sz="2800" smtClean="0">
                <a:cs typeface="B Mitra" panose="00000400000000000000" pitchFamily="2" charset="-78"/>
              </a:rPr>
              <a:t>-رفتار سازه پی : </a:t>
            </a:r>
            <a:r>
              <a:rPr lang="fa-IR" sz="2800" smtClean="0">
                <a:solidFill>
                  <a:srgbClr val="FF0000"/>
                </a:solidFill>
                <a:cs typeface="B Mitra" panose="00000400000000000000" pitchFamily="2" charset="-78"/>
              </a:rPr>
              <a:t>در ایین نامه اشاره نشده است</a:t>
            </a:r>
            <a:r>
              <a:rPr lang="fa-IR" sz="2800" smtClean="0">
                <a:cs typeface="B Mitra" panose="00000400000000000000" pitchFamily="2" charset="-78"/>
              </a:rPr>
              <a:t>.</a:t>
            </a:r>
            <a:r>
              <a:rPr lang="en-US" sz="2800" smtClean="0">
                <a:cs typeface="B Mitra" panose="00000400000000000000" pitchFamily="2" charset="-78"/>
              </a:rPr>
              <a:t> </a:t>
            </a:r>
            <a:r>
              <a:rPr lang="fa-IR" sz="2800" smtClean="0">
                <a:cs typeface="B Mitra" panose="00000400000000000000" pitchFamily="2" charset="-78"/>
              </a:rPr>
              <a:t> </a:t>
            </a:r>
            <a:endParaRPr lang="fa-IR" sz="2800"/>
          </a:p>
        </p:txBody>
      </p:sp>
      <p:sp>
        <p:nvSpPr>
          <p:cNvPr id="16" name="Rectangle 15"/>
          <p:cNvSpPr/>
          <p:nvPr/>
        </p:nvSpPr>
        <p:spPr>
          <a:xfrm>
            <a:off x="1371598" y="1876308"/>
            <a:ext cx="7753762" cy="954107"/>
          </a:xfrm>
          <a:prstGeom prst="rect">
            <a:avLst/>
          </a:prstGeom>
        </p:spPr>
        <p:txBody>
          <a:bodyPr wrap="square">
            <a:spAutoFit/>
          </a:bodyPr>
          <a:lstStyle/>
          <a:p>
            <a:pPr algn="r" rtl="1"/>
            <a:r>
              <a:rPr lang="fa-IR" sz="2800" smtClean="0">
                <a:cs typeface="B Mitra" panose="00000400000000000000" pitchFamily="2" charset="-78"/>
              </a:rPr>
              <a:t>-در این روش اثرات غیر خطی تسلیم خاک و بلند شدگی سازه پی از خاک منظور می گردد.</a:t>
            </a:r>
            <a:endParaRPr lang="fa-IR" sz="2800"/>
          </a:p>
        </p:txBody>
      </p:sp>
      <p:sp>
        <p:nvSpPr>
          <p:cNvPr id="13" name="Rectangle 12"/>
          <p:cNvSpPr/>
          <p:nvPr/>
        </p:nvSpPr>
        <p:spPr>
          <a:xfrm>
            <a:off x="1609140" y="555683"/>
            <a:ext cx="7516222" cy="1384995"/>
          </a:xfrm>
          <a:prstGeom prst="rect">
            <a:avLst/>
          </a:prstGeom>
        </p:spPr>
        <p:txBody>
          <a:bodyPr wrap="square">
            <a:spAutoFit/>
          </a:bodyPr>
          <a:lstStyle/>
          <a:p>
            <a:pPr algn="r" rtl="1"/>
            <a:r>
              <a:rPr lang="fa-IR" sz="2800" smtClean="0"/>
              <a:t>-در </a:t>
            </a:r>
            <a:r>
              <a:rPr lang="fa-IR" sz="2800"/>
              <a:t>این حالت سازه و پی  بصورت همزمان مدل شده و در </a:t>
            </a:r>
            <a:r>
              <a:rPr lang="fa-IR" sz="2800" smtClean="0"/>
              <a:t>محل</a:t>
            </a:r>
          </a:p>
          <a:p>
            <a:pPr algn="r" rtl="1"/>
            <a:r>
              <a:rPr lang="fa-IR" sz="2800" smtClean="0"/>
              <a:t> </a:t>
            </a:r>
            <a:r>
              <a:rPr lang="fa-IR" sz="2800"/>
              <a:t>پی از </a:t>
            </a:r>
            <a:r>
              <a:rPr lang="fa-IR" sz="2800" smtClean="0"/>
              <a:t>فنرهای غیر خطی و یا مجموعه ای از فنرهای غیر خطی و میراگر </a:t>
            </a:r>
            <a:r>
              <a:rPr lang="fa-IR" sz="2800"/>
              <a:t>استفاده می گردد.</a:t>
            </a:r>
          </a:p>
        </p:txBody>
      </p:sp>
      <p:sp>
        <p:nvSpPr>
          <p:cNvPr id="14" name="Rectangle 13"/>
          <p:cNvSpPr/>
          <p:nvPr/>
        </p:nvSpPr>
        <p:spPr>
          <a:xfrm>
            <a:off x="1005840" y="4749100"/>
            <a:ext cx="12676282" cy="954107"/>
          </a:xfrm>
          <a:prstGeom prst="rect">
            <a:avLst/>
          </a:prstGeom>
        </p:spPr>
        <p:txBody>
          <a:bodyPr wrap="square">
            <a:spAutoFit/>
          </a:bodyPr>
          <a:lstStyle/>
          <a:p>
            <a:pPr algn="r" rtl="1"/>
            <a:r>
              <a:rPr lang="fa-IR" sz="2800" smtClean="0">
                <a:cs typeface="B Mitra" panose="00000400000000000000" pitchFamily="2" charset="-78"/>
              </a:rPr>
              <a:t>-در </a:t>
            </a:r>
            <a:r>
              <a:rPr lang="fa-IR" sz="2800">
                <a:cs typeface="B Mitra" panose="00000400000000000000" pitchFamily="2" charset="-78"/>
              </a:rPr>
              <a:t>سطوح عمکلردي </a:t>
            </a:r>
            <a:r>
              <a:rPr lang="fa-IR" sz="2800">
                <a:solidFill>
                  <a:srgbClr val="FF0000"/>
                </a:solidFill>
                <a:cs typeface="B Mitra" panose="00000400000000000000" pitchFamily="2" charset="-78"/>
              </a:rPr>
              <a:t>ایمنی جانی </a:t>
            </a:r>
            <a:r>
              <a:rPr lang="fa-IR" sz="2800">
                <a:cs typeface="B Mitra" panose="00000400000000000000" pitchFamily="2" charset="-78"/>
              </a:rPr>
              <a:t>و </a:t>
            </a:r>
            <a:r>
              <a:rPr lang="fa-IR" sz="2800">
                <a:solidFill>
                  <a:srgbClr val="FF0000"/>
                </a:solidFill>
                <a:cs typeface="B Mitra" panose="00000400000000000000" pitchFamily="2" charset="-78"/>
              </a:rPr>
              <a:t>آستانه فروریزش </a:t>
            </a:r>
            <a:r>
              <a:rPr lang="fa-IR" sz="2800">
                <a:cs typeface="B Mitra" panose="00000400000000000000" pitchFamily="2" charset="-78"/>
              </a:rPr>
              <a:t>تغییرمکانهاي ایجاد </a:t>
            </a:r>
            <a:r>
              <a:rPr lang="fa-IR" sz="2800" smtClean="0">
                <a:cs typeface="B Mitra" panose="00000400000000000000" pitchFamily="2" charset="-78"/>
              </a:rPr>
              <a:t>شده در </a:t>
            </a:r>
            <a:r>
              <a:rPr lang="fa-IR" sz="2800">
                <a:cs typeface="B Mitra" panose="00000400000000000000" pitchFamily="2" charset="-78"/>
              </a:rPr>
              <a:t>تراز پی در صورتی قابل پذیرش </a:t>
            </a:r>
            <a:r>
              <a:rPr lang="fa-IR" sz="2800" smtClean="0">
                <a:cs typeface="B Mitra" panose="00000400000000000000" pitchFamily="2" charset="-78"/>
              </a:rPr>
              <a:t>است،که </a:t>
            </a:r>
            <a:r>
              <a:rPr lang="fa-IR" sz="2800">
                <a:cs typeface="B Mitra" panose="00000400000000000000" pitchFamily="2" charset="-78"/>
              </a:rPr>
              <a:t>نیروها و تغییرمکانهاي منتجه در اعضا ساختمان در محدوده معیارهاي پذیرش این </a:t>
            </a:r>
            <a:r>
              <a:rPr lang="fa-IR" sz="2800" smtClean="0">
                <a:cs typeface="B Mitra" panose="00000400000000000000" pitchFamily="2" charset="-78"/>
              </a:rPr>
              <a:t>اعضا باشند</a:t>
            </a:r>
            <a:r>
              <a:rPr lang="fa-IR" sz="2800">
                <a:cs typeface="B Mitra" panose="00000400000000000000" pitchFamily="2" charset="-78"/>
              </a:rPr>
              <a:t>.</a:t>
            </a:r>
            <a:endParaRPr lang="fa-IR" sz="2800"/>
          </a:p>
        </p:txBody>
      </p:sp>
      <p:sp>
        <p:nvSpPr>
          <p:cNvPr id="15" name="Rectangle 14"/>
          <p:cNvSpPr/>
          <p:nvPr/>
        </p:nvSpPr>
        <p:spPr>
          <a:xfrm>
            <a:off x="1005840" y="5664473"/>
            <a:ext cx="12676282" cy="1815882"/>
          </a:xfrm>
          <a:prstGeom prst="rect">
            <a:avLst/>
          </a:prstGeom>
        </p:spPr>
        <p:txBody>
          <a:bodyPr wrap="square">
            <a:spAutoFit/>
          </a:bodyPr>
          <a:lstStyle/>
          <a:p>
            <a:pPr algn="r"/>
            <a:r>
              <a:rPr lang="fa-IR" sz="2800" smtClean="0">
                <a:cs typeface="B Mitra" panose="00000400000000000000" pitchFamily="2" charset="-78"/>
              </a:rPr>
              <a:t>-در </a:t>
            </a:r>
            <a:r>
              <a:rPr lang="fa-IR" sz="2800">
                <a:cs typeface="B Mitra" panose="00000400000000000000" pitchFamily="2" charset="-78"/>
              </a:rPr>
              <a:t>سطح عملکرد </a:t>
            </a:r>
            <a:r>
              <a:rPr lang="fa-IR" sz="2800">
                <a:solidFill>
                  <a:srgbClr val="FF0000"/>
                </a:solidFill>
                <a:cs typeface="B Mitra" panose="00000400000000000000" pitchFamily="2" charset="-78"/>
              </a:rPr>
              <a:t>قابلیت استفاده بی وقفه</a:t>
            </a:r>
            <a:r>
              <a:rPr lang="fa-IR" sz="2800">
                <a:cs typeface="B Mitra" panose="00000400000000000000" pitchFamily="2" charset="-78"/>
              </a:rPr>
              <a:t>، مقدار تغییرمکانهاي ماندگار و غیر قابل برگشت در تراز پی باید بر مبناي یک </a:t>
            </a:r>
            <a:r>
              <a:rPr lang="fa-IR" sz="2800" smtClean="0">
                <a:cs typeface="B Mitra" panose="00000400000000000000" pitchFamily="2" charset="-78"/>
              </a:rPr>
              <a:t>روش دقیق </a:t>
            </a:r>
            <a:r>
              <a:rPr lang="fa-IR" sz="2800">
                <a:cs typeface="B Mitra" panose="00000400000000000000" pitchFamily="2" charset="-78"/>
              </a:rPr>
              <a:t>برحسب میزان حداکثر تغییرشکل کل پی، نوع خاك پی، ضخامت لایه هاي خاك و دیگر عوامل مرتبط محاسبه </a:t>
            </a:r>
            <a:r>
              <a:rPr lang="fa-IR" sz="2800" smtClean="0">
                <a:cs typeface="B Mitra" panose="00000400000000000000" pitchFamily="2" charset="-78"/>
              </a:rPr>
              <a:t>شود.</a:t>
            </a:r>
            <a:r>
              <a:rPr lang="fa-IR" sz="2800">
                <a:cs typeface="B Mitra" panose="00000400000000000000" pitchFamily="2" charset="-78"/>
              </a:rPr>
              <a:t> </a:t>
            </a:r>
            <a:r>
              <a:rPr lang="fa-IR" sz="2800" smtClean="0">
                <a:cs typeface="B Mitra" panose="00000400000000000000" pitchFamily="2" charset="-78"/>
              </a:rPr>
              <a:t>این تغییرشکلهاي </a:t>
            </a:r>
            <a:r>
              <a:rPr lang="fa-IR" sz="2800">
                <a:cs typeface="B Mitra" panose="00000400000000000000" pitchFamily="2" charset="-78"/>
              </a:rPr>
              <a:t>ماندگار در تراز پی در صورتی قابل پذیرش است که نیروها و تغییرمکانهاي منتجه در اعضا ساختمان در محدوده</a:t>
            </a:r>
          </a:p>
          <a:p>
            <a:pPr algn="r" rtl="1"/>
            <a:r>
              <a:rPr lang="fa-IR" sz="2800">
                <a:cs typeface="B Mitra" panose="00000400000000000000" pitchFamily="2" charset="-78"/>
              </a:rPr>
              <a:t>عملکرد قابلیت استفاده بی وقفه باشند.</a:t>
            </a:r>
            <a:endParaRPr lang="fa-IR" sz="2800"/>
          </a:p>
        </p:txBody>
      </p:sp>
      <p:sp>
        <p:nvSpPr>
          <p:cNvPr id="17" name="TextBox 16"/>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3" name="Slide Number Placeholder 2"/>
          <p:cNvSpPr>
            <a:spLocks noGrp="1"/>
          </p:cNvSpPr>
          <p:nvPr>
            <p:ph type="sldNum" sz="quarter" idx="12"/>
          </p:nvPr>
        </p:nvSpPr>
        <p:spPr/>
        <p:txBody>
          <a:bodyPr/>
          <a:lstStyle/>
          <a:p>
            <a:fld id="{09D84461-DD0A-440A-AEC5-A4A968A8725A}" type="slidenum">
              <a:rPr lang="en-US" smtClean="0"/>
              <a:t>79</a:t>
            </a:fld>
            <a:endParaRPr lang="en-US" dirty="0"/>
          </a:p>
        </p:txBody>
      </p:sp>
    </p:spTree>
    <p:extLst>
      <p:ext uri="{BB962C8B-B14F-4D97-AF65-F5344CB8AC3E}">
        <p14:creationId xmlns:p14="http://schemas.microsoft.com/office/powerpoint/2010/main" val="16434958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right)">
                                      <p:cBhvr>
                                        <p:cTn id="22" dur="500"/>
                                        <p:tgtEl>
                                          <p:spTgt spid="24"/>
                                        </p:tgtEl>
                                      </p:cBhvr>
                                    </p:animEffect>
                                  </p:child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1000"/>
                                        <p:tgtEl>
                                          <p:spTgt spid="13"/>
                                        </p:tgtEl>
                                      </p:cBhvr>
                                    </p:animEffect>
                                  </p:childTnLst>
                                </p:cTn>
                              </p:par>
                            </p:childTnLst>
                          </p:cTn>
                        </p:par>
                        <p:par>
                          <p:cTn id="27" fill="hold">
                            <p:stCondLst>
                              <p:cond delay="1500"/>
                            </p:stCondLst>
                            <p:childTnLst>
                              <p:par>
                                <p:cTn id="28" presetID="22" presetClass="entr" presetSubtype="2"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right)">
                                      <p:cBhvr>
                                        <p:cTn id="30" dur="1000"/>
                                        <p:tgtEl>
                                          <p:spTgt spid="26"/>
                                        </p:tgtEl>
                                      </p:cBhvr>
                                    </p:animEffect>
                                  </p:childTnLst>
                                </p:cTn>
                              </p:par>
                            </p:childTnLst>
                          </p:cTn>
                        </p:par>
                        <p:par>
                          <p:cTn id="31" fill="hold">
                            <p:stCondLst>
                              <p:cond delay="2500"/>
                            </p:stCondLst>
                            <p:childTnLst>
                              <p:par>
                                <p:cTn id="32" presetID="22" presetClass="entr" presetSubtype="2"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right)">
                                      <p:cBhvr>
                                        <p:cTn id="34" dur="1000"/>
                                        <p:tgtEl>
                                          <p:spTgt spid="16"/>
                                        </p:tgtEl>
                                      </p:cBhvr>
                                    </p:animEffect>
                                  </p:childTnLst>
                                </p:cTn>
                              </p:par>
                            </p:childTnLst>
                          </p:cTn>
                        </p:par>
                        <p:par>
                          <p:cTn id="35" fill="hold">
                            <p:stCondLst>
                              <p:cond delay="3500"/>
                            </p:stCondLst>
                            <p:childTnLst>
                              <p:par>
                                <p:cTn id="36" presetID="22" presetClass="entr" presetSubtype="2"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right)">
                                      <p:cBhvr>
                                        <p:cTn id="38" dur="1000"/>
                                        <p:tgtEl>
                                          <p:spTgt spid="28"/>
                                        </p:tgtEl>
                                      </p:cBhvr>
                                    </p:animEffect>
                                  </p:childTnLst>
                                </p:cTn>
                              </p:par>
                            </p:childTnLst>
                          </p:cTn>
                        </p:par>
                        <p:par>
                          <p:cTn id="39" fill="hold">
                            <p:stCondLst>
                              <p:cond delay="4500"/>
                            </p:stCondLst>
                            <p:childTnLst>
                              <p:par>
                                <p:cTn id="40" presetID="22" presetClass="entr" presetSubtype="2"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right)">
                                      <p:cBhvr>
                                        <p:cTn id="42" dur="1000"/>
                                        <p:tgtEl>
                                          <p:spTgt spid="14"/>
                                        </p:tgtEl>
                                      </p:cBhvr>
                                    </p:animEffect>
                                  </p:childTnLst>
                                </p:cTn>
                              </p:par>
                            </p:childTnLst>
                          </p:cTn>
                        </p:par>
                        <p:par>
                          <p:cTn id="43" fill="hold">
                            <p:stCondLst>
                              <p:cond delay="5500"/>
                            </p:stCondLst>
                            <p:childTnLst>
                              <p:par>
                                <p:cTn id="44" presetID="22" presetClass="entr" presetSubtype="2"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right)">
                                      <p:cBhvr>
                                        <p:cTn id="4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animBg="1"/>
      <p:bldP spid="2" grpId="0" animBg="1"/>
      <p:bldP spid="10" grpId="0" animBg="1"/>
      <p:bldP spid="11" grpId="0" animBg="1"/>
      <p:bldP spid="24" grpId="0" animBg="1"/>
      <p:bldP spid="26" grpId="0"/>
      <p:bldP spid="28" grpId="0"/>
      <p:bldP spid="16"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83735" y="1783093"/>
            <a:ext cx="6034160" cy="5626088"/>
          </a:xfrm>
          <a:prstGeom prst="rect">
            <a:avLst/>
          </a:prstGeom>
        </p:spPr>
      </p:pic>
      <p:pic>
        <p:nvPicPr>
          <p:cNvPr id="2" name="Picture 1"/>
          <p:cNvPicPr>
            <a:picLocks noChangeAspect="1"/>
          </p:cNvPicPr>
          <p:nvPr/>
        </p:nvPicPr>
        <p:blipFill>
          <a:blip r:embed="rId3"/>
          <a:stretch>
            <a:fillRect/>
          </a:stretch>
        </p:blipFill>
        <p:spPr>
          <a:xfrm>
            <a:off x="7136974" y="2288560"/>
            <a:ext cx="6614982" cy="4319974"/>
          </a:xfrm>
          <a:prstGeom prst="rect">
            <a:avLst/>
          </a:prstGeom>
        </p:spPr>
      </p:pic>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10444465" y="1350348"/>
            <a:ext cx="3423935" cy="628898"/>
          </a:xfrm>
          <a:prstGeom prst="roundRect">
            <a:avLst>
              <a:gd name="adj" fmla="val 25178"/>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اثرات اندرکنش بر روی سازه</a:t>
            </a:r>
            <a:endParaRPr lang="fa-IR" sz="2400">
              <a:solidFill>
                <a:schemeClr val="tx1">
                  <a:lumMod val="95000"/>
                  <a:lumOff val="5000"/>
                </a:schemeClr>
              </a:solidFill>
              <a:cs typeface="B Nazanin" panose="00000400000000000000" pitchFamily="2" charset="-78"/>
            </a:endParaRPr>
          </a:p>
        </p:txBody>
      </p:sp>
      <p:sp>
        <p:nvSpPr>
          <p:cNvPr id="7" name="Slide Number Placeholder 6"/>
          <p:cNvSpPr>
            <a:spLocks noGrp="1"/>
          </p:cNvSpPr>
          <p:nvPr>
            <p:ph type="sldNum" sz="quarter" idx="12"/>
          </p:nvPr>
        </p:nvSpPr>
        <p:spPr/>
        <p:txBody>
          <a:bodyPr/>
          <a:lstStyle/>
          <a:p>
            <a:fld id="{09D84461-DD0A-440A-AEC5-A4A968A8725A}" type="slidenum">
              <a:rPr lang="en-US" smtClean="0"/>
              <a:t>8</a:t>
            </a:fld>
            <a:endParaRPr lang="en-US" dirty="0"/>
          </a:p>
        </p:txBody>
      </p:sp>
      <p:sp>
        <p:nvSpPr>
          <p:cNvPr id="17" name="TextBox 16"/>
          <p:cNvSpPr txBox="1"/>
          <p:nvPr/>
        </p:nvSpPr>
        <p:spPr>
          <a:xfrm>
            <a:off x="3478914" y="519351"/>
            <a:ext cx="5610665" cy="1200329"/>
          </a:xfrm>
          <a:prstGeom prst="rect">
            <a:avLst/>
          </a:prstGeom>
          <a:noFill/>
        </p:spPr>
        <p:txBody>
          <a:bodyPr wrap="square" rtlCol="1">
            <a:spAutoFit/>
          </a:bodyPr>
          <a:lstStyle/>
          <a:p>
            <a:pPr algn="r"/>
            <a:r>
              <a:rPr lang="fa-IR" sz="2400" smtClean="0"/>
              <a:t>1) تغییر شتاب بستر سنگ</a:t>
            </a:r>
          </a:p>
          <a:p>
            <a:pPr algn="r"/>
            <a:r>
              <a:rPr lang="fa-IR" sz="2400" smtClean="0"/>
              <a:t> این مورد در آیین نامه ها ی طراحی لحاظ شده است.</a:t>
            </a:r>
          </a:p>
          <a:p>
            <a:pPr algn="r"/>
            <a:endParaRPr lang="fa-IR" sz="2400" dirty="0">
              <a:cs typeface="B Nazanin" panose="00000400000000000000" pitchFamily="2" charset="-78"/>
            </a:endParaRPr>
          </a:p>
        </p:txBody>
      </p:sp>
      <p:cxnSp>
        <p:nvCxnSpPr>
          <p:cNvPr id="5" name="Straight Connector 4"/>
          <p:cNvCxnSpPr/>
          <p:nvPr/>
        </p:nvCxnSpPr>
        <p:spPr>
          <a:xfrm>
            <a:off x="5071979" y="2879591"/>
            <a:ext cx="0" cy="3601420"/>
          </a:xfrm>
          <a:prstGeom prst="line">
            <a:avLst/>
          </a:prstGeom>
          <a:ln>
            <a:solidFill>
              <a:schemeClr val="tx2">
                <a:lumMod val="50000"/>
                <a:lumOff val="50000"/>
              </a:schemeClr>
            </a:solidFill>
            <a:prstDash val="lgDashDotDot"/>
          </a:ln>
        </p:spPr>
        <p:style>
          <a:lnRef idx="3">
            <a:schemeClr val="accent5"/>
          </a:lnRef>
          <a:fillRef idx="0">
            <a:schemeClr val="accent5"/>
          </a:fillRef>
          <a:effectRef idx="2">
            <a:schemeClr val="accent5"/>
          </a:effectRef>
          <a:fontRef idx="minor">
            <a:schemeClr val="tx1"/>
          </a:fontRef>
        </p:style>
      </p:cxnSp>
      <p:cxnSp>
        <p:nvCxnSpPr>
          <p:cNvPr id="13" name="Straight Connector 12"/>
          <p:cNvCxnSpPr/>
          <p:nvPr/>
        </p:nvCxnSpPr>
        <p:spPr>
          <a:xfrm flipH="1">
            <a:off x="1770744" y="3743191"/>
            <a:ext cx="3141578" cy="0"/>
          </a:xfrm>
          <a:prstGeom prst="line">
            <a:avLst/>
          </a:prstGeom>
          <a:ln>
            <a:solidFill>
              <a:srgbClr val="7030A0"/>
            </a:solidFill>
            <a:prstDash val="dash"/>
          </a:ln>
        </p:spPr>
        <p:style>
          <a:lnRef idx="3">
            <a:schemeClr val="accent5"/>
          </a:lnRef>
          <a:fillRef idx="0">
            <a:schemeClr val="accent5"/>
          </a:fillRef>
          <a:effectRef idx="2">
            <a:schemeClr val="accent5"/>
          </a:effectRef>
          <a:fontRef idx="minor">
            <a:schemeClr val="tx1"/>
          </a:fontRef>
        </p:style>
      </p:cxnSp>
      <p:cxnSp>
        <p:nvCxnSpPr>
          <p:cNvPr id="16" name="Straight Connector 15"/>
          <p:cNvCxnSpPr/>
          <p:nvPr/>
        </p:nvCxnSpPr>
        <p:spPr>
          <a:xfrm flipH="1" flipV="1">
            <a:off x="1770744" y="3227807"/>
            <a:ext cx="3141578" cy="40404"/>
          </a:xfrm>
          <a:prstGeom prst="line">
            <a:avLst/>
          </a:prstGeom>
          <a:ln>
            <a:solidFill>
              <a:srgbClr val="FF0000"/>
            </a:solidFill>
            <a:prstDash val="lgDash"/>
          </a:ln>
        </p:spPr>
        <p:style>
          <a:lnRef idx="3">
            <a:schemeClr val="accent5"/>
          </a:lnRef>
          <a:fillRef idx="0">
            <a:schemeClr val="accent5"/>
          </a:fillRef>
          <a:effectRef idx="2">
            <a:schemeClr val="accent5"/>
          </a:effectRef>
          <a:fontRef idx="minor">
            <a:schemeClr val="tx1"/>
          </a:fontRef>
        </p:style>
      </p:cxnSp>
      <p:cxnSp>
        <p:nvCxnSpPr>
          <p:cNvPr id="19" name="Straight Connector 18"/>
          <p:cNvCxnSpPr/>
          <p:nvPr/>
        </p:nvCxnSpPr>
        <p:spPr>
          <a:xfrm flipH="1">
            <a:off x="1770744" y="2879591"/>
            <a:ext cx="3301235" cy="0"/>
          </a:xfrm>
          <a:prstGeom prst="line">
            <a:avLst/>
          </a:prstGeom>
          <a:ln>
            <a:solidFill>
              <a:schemeClr val="accent5">
                <a:lumMod val="75000"/>
              </a:schemeClr>
            </a:solidFill>
            <a:prstDash val="dash"/>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8871593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par>
                          <p:cTn id="15" fill="hold">
                            <p:stCondLst>
                              <p:cond delay="1000"/>
                            </p:stCondLst>
                            <p:childTnLst>
                              <p:par>
                                <p:cTn id="16" presetID="6" presetClass="entr" presetSubtype="3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out)">
                                      <p:cBhvr>
                                        <p:cTn id="18" dur="1000"/>
                                        <p:tgtEl>
                                          <p:spTgt spid="2"/>
                                        </p:tgtEl>
                                      </p:cBhvr>
                                    </p:animEffect>
                                  </p:childTnLst>
                                </p:cTn>
                              </p:par>
                            </p:childTnLst>
                          </p:cTn>
                        </p:par>
                        <p:par>
                          <p:cTn id="19" fill="hold">
                            <p:stCondLst>
                              <p:cond delay="2000"/>
                            </p:stCondLst>
                            <p:childTnLst>
                              <p:par>
                                <p:cTn id="20" presetID="6" presetClass="entr" presetSubtype="32"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out)">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500"/>
                            </p:stCondLst>
                            <p:childTnLst>
                              <p:par>
                                <p:cTn id="29" presetID="22" presetClass="entr" presetSubtype="2"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righ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right)">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1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loud Callout 26"/>
          <p:cNvSpPr/>
          <p:nvPr/>
        </p:nvSpPr>
        <p:spPr>
          <a:xfrm rot="20241549">
            <a:off x="491745" y="237797"/>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10" name="Rounded Rectangle 9"/>
          <p:cNvSpPr/>
          <p:nvPr/>
        </p:nvSpPr>
        <p:spPr>
          <a:xfrm>
            <a:off x="9387840" y="1540323"/>
            <a:ext cx="4495800" cy="1019865"/>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smtClean="0">
                <a:solidFill>
                  <a:schemeClr val="tx1">
                    <a:lumMod val="95000"/>
                    <a:lumOff val="5000"/>
                  </a:schemeClr>
                </a:solidFill>
                <a:cs typeface="B Nazanin" panose="00000400000000000000" pitchFamily="2" charset="-78"/>
              </a:rPr>
              <a:t>4-7 کاهش حرکت ورودی و افزایش میرایی ناشی از انعطاف پذیری خاک</a:t>
            </a:r>
            <a:endParaRPr lang="fa-IR" sz="2400" dirty="0">
              <a:solidFill>
                <a:schemeClr val="tx1">
                  <a:lumMod val="95000"/>
                  <a:lumOff val="5000"/>
                </a:schemeClr>
              </a:solidFill>
              <a:cs typeface="B Nazanin" panose="00000400000000000000" pitchFamily="2" charset="-78"/>
            </a:endParaRPr>
          </a:p>
        </p:txBody>
      </p:sp>
      <p:sp>
        <p:nvSpPr>
          <p:cNvPr id="13" name="Rectangle 12"/>
          <p:cNvSpPr/>
          <p:nvPr/>
        </p:nvSpPr>
        <p:spPr>
          <a:xfrm>
            <a:off x="1923395" y="2964860"/>
            <a:ext cx="11665046" cy="2246769"/>
          </a:xfrm>
          <a:prstGeom prst="rect">
            <a:avLst/>
          </a:prstGeom>
        </p:spPr>
        <p:txBody>
          <a:bodyPr wrap="square">
            <a:spAutoFit/>
          </a:bodyPr>
          <a:lstStyle/>
          <a:p>
            <a:pPr algn="justLow" rtl="1"/>
            <a:r>
              <a:rPr lang="fa-IR" sz="2800" smtClean="0">
                <a:cs typeface="B Mitra" panose="00000400000000000000" pitchFamily="2" charset="-78"/>
              </a:rPr>
              <a:t>هنگامی </a:t>
            </a:r>
            <a:r>
              <a:rPr lang="fa-IR" sz="2800">
                <a:cs typeface="B Mitra" panose="00000400000000000000" pitchFamily="2" charset="-78"/>
              </a:rPr>
              <a:t>که </a:t>
            </a:r>
            <a:r>
              <a:rPr lang="fa-IR" sz="2800" smtClean="0">
                <a:cs typeface="B Mitra" panose="00000400000000000000" pitchFamily="2" charset="-78"/>
              </a:rPr>
              <a:t>تکیه گاه </a:t>
            </a:r>
            <a:r>
              <a:rPr lang="fa-IR" sz="2800">
                <a:cs typeface="B Mitra" panose="00000400000000000000" pitchFamily="2" charset="-78"/>
              </a:rPr>
              <a:t>سازه </a:t>
            </a:r>
            <a:r>
              <a:rPr lang="fa-IR" sz="2800" smtClean="0">
                <a:cs typeface="B Mitra" panose="00000400000000000000" pitchFamily="2" charset="-78"/>
              </a:rPr>
              <a:t>انعطاف پذیر </a:t>
            </a:r>
            <a:r>
              <a:rPr lang="fa-IR" sz="2800">
                <a:cs typeface="B Mitra" panose="00000400000000000000" pitchFamily="2" charset="-78"/>
              </a:rPr>
              <a:t>فرض میگردد، علاوه بر </a:t>
            </a:r>
            <a:r>
              <a:rPr lang="fa-IR" sz="2800" smtClean="0">
                <a:cs typeface="B Mitra" panose="00000400000000000000" pitchFamily="2" charset="-78"/>
              </a:rPr>
              <a:t>انعطاف پذیري </a:t>
            </a:r>
            <a:r>
              <a:rPr lang="fa-IR" sz="2800">
                <a:cs typeface="B Mitra" panose="00000400000000000000" pitchFamily="2" charset="-78"/>
              </a:rPr>
              <a:t>خاك که با فنرهاي تعریف شده در بند ( </a:t>
            </a:r>
            <a:r>
              <a:rPr lang="fa-IR" sz="2800" smtClean="0">
                <a:cs typeface="B Mitra" panose="00000400000000000000" pitchFamily="2" charset="-78"/>
              </a:rPr>
              <a:t>4-4) لحاظ میشود</a:t>
            </a:r>
            <a:r>
              <a:rPr lang="fa-IR" sz="2800">
                <a:cs typeface="B Mitra" panose="00000400000000000000" pitchFamily="2" charset="-78"/>
              </a:rPr>
              <a:t>، میرایی سیستم در اثر انتشار ارتعاش از سازه به خاك افزایش یافته و حرکت زمین در محل پی به میانگینی از حرکات </a:t>
            </a:r>
            <a:r>
              <a:rPr lang="fa-IR" sz="2800" smtClean="0">
                <a:cs typeface="B Mitra" panose="00000400000000000000" pitchFamily="2" charset="-78"/>
              </a:rPr>
              <a:t>در نقاط </a:t>
            </a:r>
            <a:r>
              <a:rPr lang="fa-IR" sz="2800">
                <a:cs typeface="B Mitra" panose="00000400000000000000" pitchFamily="2" charset="-78"/>
              </a:rPr>
              <a:t>مختلف آن محدود میگردد. دو </a:t>
            </a:r>
            <a:r>
              <a:rPr lang="fa-IR" sz="2800" smtClean="0">
                <a:cs typeface="B Mitra" panose="00000400000000000000" pitchFamily="2" charset="-78"/>
              </a:rPr>
              <a:t>پدیده ي </a:t>
            </a:r>
            <a:r>
              <a:rPr lang="fa-IR" sz="2800">
                <a:cs typeface="B Mitra" panose="00000400000000000000" pitchFamily="2" charset="-78"/>
              </a:rPr>
              <a:t>اخیر به میرایی تشعشعی و کاهش حرکت ورودي موسومند</a:t>
            </a:r>
            <a:r>
              <a:rPr lang="fa-IR" sz="2800" smtClean="0">
                <a:cs typeface="B Mitra" panose="00000400000000000000" pitchFamily="2" charset="-78"/>
              </a:rPr>
              <a:t>.</a:t>
            </a:r>
          </a:p>
          <a:p>
            <a:pPr algn="justLow" rtl="1"/>
            <a:r>
              <a:rPr lang="fa-IR" sz="2800" smtClean="0">
                <a:cs typeface="B Mitra" panose="00000400000000000000" pitchFamily="2" charset="-78"/>
              </a:rPr>
              <a:t> </a:t>
            </a:r>
            <a:r>
              <a:rPr lang="fa-IR" sz="2800">
                <a:cs typeface="B Mitra" panose="00000400000000000000" pitchFamily="2" charset="-78"/>
              </a:rPr>
              <a:t>اثر این دو عامل به </a:t>
            </a:r>
            <a:r>
              <a:rPr lang="fa-IR" sz="2800" smtClean="0">
                <a:cs typeface="B Mitra" panose="00000400000000000000" pitchFamily="2" charset="-78"/>
              </a:rPr>
              <a:t>طور کلی </a:t>
            </a:r>
            <a:r>
              <a:rPr lang="fa-IR" sz="2800">
                <a:cs typeface="B Mitra" panose="00000400000000000000" pitchFamily="2" charset="-78"/>
              </a:rPr>
              <a:t>کاهش مقدار طیف طرح و در نتیجه کاهش نسبی واکنش سازه میباشد.</a:t>
            </a:r>
            <a:endParaRPr lang="fa-IR" sz="2800"/>
          </a:p>
        </p:txBody>
      </p:sp>
      <p:sp>
        <p:nvSpPr>
          <p:cNvPr id="17" name="TextBox 16"/>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2" name="Slide Number Placeholder 1"/>
          <p:cNvSpPr>
            <a:spLocks noGrp="1"/>
          </p:cNvSpPr>
          <p:nvPr>
            <p:ph type="sldNum" sz="quarter" idx="12"/>
          </p:nvPr>
        </p:nvSpPr>
        <p:spPr/>
        <p:txBody>
          <a:bodyPr/>
          <a:lstStyle/>
          <a:p>
            <a:fld id="{09D84461-DD0A-440A-AEC5-A4A968A8725A}" type="slidenum">
              <a:rPr lang="en-US" smtClean="0"/>
              <a:t>80</a:t>
            </a:fld>
            <a:endParaRPr lang="en-US" dirty="0"/>
          </a:p>
        </p:txBody>
      </p:sp>
    </p:spTree>
    <p:extLst>
      <p:ext uri="{BB962C8B-B14F-4D97-AF65-F5344CB8AC3E}">
        <p14:creationId xmlns:p14="http://schemas.microsoft.com/office/powerpoint/2010/main" val="40040477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animBg="1"/>
      <p:bldP spid="10" grpId="0" animBg="1"/>
      <p:bldP spid="1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loud Callout 26"/>
          <p:cNvSpPr/>
          <p:nvPr/>
        </p:nvSpPr>
        <p:spPr>
          <a:xfrm rot="20241549">
            <a:off x="491745" y="237797"/>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10" name="Rounded Rectangle 9"/>
          <p:cNvSpPr/>
          <p:nvPr/>
        </p:nvSpPr>
        <p:spPr>
          <a:xfrm>
            <a:off x="6370320" y="1450667"/>
            <a:ext cx="7498080" cy="666904"/>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smtClean="0">
                <a:solidFill>
                  <a:schemeClr val="tx1">
                    <a:lumMod val="95000"/>
                    <a:lumOff val="5000"/>
                  </a:schemeClr>
                </a:solidFill>
                <a:cs typeface="B Nazanin" panose="00000400000000000000" pitchFamily="2" charset="-78"/>
              </a:rPr>
              <a:t>4-7 کاهش حرکت ورودی و افزایش میرایی ناشی از انعطاف پذیری خاک</a:t>
            </a:r>
            <a:endParaRPr lang="fa-IR" sz="2400" dirty="0">
              <a:solidFill>
                <a:schemeClr val="tx1">
                  <a:lumMod val="95000"/>
                  <a:lumOff val="5000"/>
                </a:schemeClr>
              </a:solidFill>
              <a:cs typeface="B Nazanin" panose="00000400000000000000" pitchFamily="2" charset="-78"/>
            </a:endParaRPr>
          </a:p>
        </p:txBody>
      </p:sp>
      <p:sp>
        <p:nvSpPr>
          <p:cNvPr id="13" name="Rectangle 12"/>
          <p:cNvSpPr/>
          <p:nvPr/>
        </p:nvSpPr>
        <p:spPr>
          <a:xfrm>
            <a:off x="3383280" y="2425924"/>
            <a:ext cx="10149413" cy="523220"/>
          </a:xfrm>
          <a:prstGeom prst="rect">
            <a:avLst/>
          </a:prstGeom>
        </p:spPr>
        <p:txBody>
          <a:bodyPr wrap="square">
            <a:spAutoFit/>
          </a:bodyPr>
          <a:lstStyle/>
          <a:p>
            <a:pPr algn="justLow" rtl="1"/>
            <a:r>
              <a:rPr lang="fa-IR" sz="2800">
                <a:solidFill>
                  <a:srgbClr val="FF0000"/>
                </a:solidFill>
              </a:rPr>
              <a:t>افزایش میرایی سازه </a:t>
            </a:r>
            <a:r>
              <a:rPr lang="fa-IR" sz="2800"/>
              <a:t>به علت میرایی </a:t>
            </a:r>
            <a:r>
              <a:rPr lang="fa-IR" sz="2800" smtClean="0"/>
              <a:t>تشعشعی در </a:t>
            </a:r>
            <a:r>
              <a:rPr lang="fa-IR" sz="2800"/>
              <a:t>شرایط زیر</a:t>
            </a:r>
            <a:r>
              <a:rPr lang="fa-IR" sz="2800">
                <a:solidFill>
                  <a:srgbClr val="FF0000"/>
                </a:solidFill>
              </a:rPr>
              <a:t> مجاز </a:t>
            </a:r>
            <a:r>
              <a:rPr lang="fa-IR" sz="2800" smtClean="0">
                <a:solidFill>
                  <a:srgbClr val="FF0000"/>
                </a:solidFill>
              </a:rPr>
              <a:t>نمی باشد</a:t>
            </a:r>
            <a:r>
              <a:rPr lang="fa-IR" sz="2800"/>
              <a:t>:</a:t>
            </a:r>
            <a:endParaRPr lang="fa-IR" sz="4000"/>
          </a:p>
        </p:txBody>
      </p:sp>
      <p:sp>
        <p:nvSpPr>
          <p:cNvPr id="2" name="Rectangle 1"/>
          <p:cNvSpPr/>
          <p:nvPr/>
        </p:nvSpPr>
        <p:spPr>
          <a:xfrm>
            <a:off x="1188719" y="3260555"/>
            <a:ext cx="12501155" cy="523220"/>
          </a:xfrm>
          <a:prstGeom prst="rect">
            <a:avLst/>
          </a:prstGeom>
        </p:spPr>
        <p:txBody>
          <a:bodyPr wrap="square">
            <a:spAutoFit/>
          </a:bodyPr>
          <a:lstStyle/>
          <a:p>
            <a:pPr algn="r" rtl="1"/>
            <a:r>
              <a:rPr lang="fa-IR" sz="2800">
                <a:solidFill>
                  <a:schemeClr val="tx1">
                    <a:lumMod val="95000"/>
                    <a:lumOff val="5000"/>
                  </a:schemeClr>
                </a:solidFill>
              </a:rPr>
              <a:t>الف - هنگامی که فاصله سیستمهاي قائم باربر جانبی سازه از یکدیگر کمتر از طول سیستم بزرگتر در پلان باشد.</a:t>
            </a:r>
          </a:p>
        </p:txBody>
      </p:sp>
      <mc:AlternateContent xmlns:mc="http://schemas.openxmlformats.org/markup-compatibility/2006" xmlns:a14="http://schemas.microsoft.com/office/drawing/2010/main">
        <mc:Choice Requires="a14">
          <p:sp>
            <p:nvSpPr>
              <p:cNvPr id="3" name="Rectangle 2"/>
              <p:cNvSpPr/>
              <p:nvPr/>
            </p:nvSpPr>
            <p:spPr>
              <a:xfrm>
                <a:off x="1188719" y="3903251"/>
                <a:ext cx="12501155" cy="2162451"/>
              </a:xfrm>
              <a:prstGeom prst="rect">
                <a:avLst/>
              </a:prstGeom>
            </p:spPr>
            <p:txBody>
              <a:bodyPr wrap="square">
                <a:spAutoFit/>
              </a:bodyPr>
              <a:lstStyle/>
              <a:p>
                <a:pPr algn="r" rtl="1"/>
                <a:r>
                  <a:rPr lang="fa-IR" sz="2800" smtClean="0">
                    <a:solidFill>
                      <a:schemeClr val="tx1">
                        <a:lumMod val="95000"/>
                        <a:lumOff val="5000"/>
                      </a:schemeClr>
                    </a:solidFill>
                  </a:rPr>
                  <a:t>ب- وقتی مدول برشی خاك زیر پی با عمق افزایش </a:t>
                </a:r>
                <a:r>
                  <a:rPr lang="fa-IR" sz="2800">
                    <a:solidFill>
                      <a:schemeClr val="tx1">
                        <a:lumMod val="95000"/>
                        <a:lumOff val="5000"/>
                      </a:schemeClr>
                    </a:solidFill>
                  </a:rPr>
                  <a:t>مییابد</a:t>
                </a:r>
                <a:r>
                  <a:rPr lang="fa-IR" sz="2800" smtClean="0">
                    <a:solidFill>
                      <a:schemeClr val="tx1">
                        <a:lumMod val="95000"/>
                        <a:lumOff val="5000"/>
                      </a:schemeClr>
                    </a:solidFill>
                  </a:rPr>
                  <a:t>.  و</a:t>
                </a:r>
                <a14:m>
                  <m:oMath xmlns:m="http://schemas.openxmlformats.org/officeDocument/2006/math">
                    <m:f>
                      <m:fPr>
                        <m:ctrlPr>
                          <a:rPr lang="en-US" sz="2800" i="1">
                            <a:solidFill>
                              <a:schemeClr val="tx1">
                                <a:lumMod val="95000"/>
                                <a:lumOff val="5000"/>
                              </a:schemeClr>
                            </a:solidFill>
                            <a:latin typeface="Cambria Math" panose="02040503050406030204" pitchFamily="18" charset="0"/>
                          </a:rPr>
                        </m:ctrlPr>
                      </m:fPr>
                      <m:num>
                        <m:r>
                          <a:rPr lang="en-US" sz="2800" i="1">
                            <a:solidFill>
                              <a:schemeClr val="tx1">
                                <a:lumMod val="95000"/>
                                <a:lumOff val="5000"/>
                              </a:schemeClr>
                            </a:solidFill>
                            <a:latin typeface="Cambria Math" panose="02040503050406030204" pitchFamily="18" charset="0"/>
                          </a:rPr>
                          <m:t>𝑉𝑠𝑇</m:t>
                        </m:r>
                      </m:num>
                      <m:den>
                        <m:r>
                          <a:rPr lang="en-US" sz="2800" i="1">
                            <a:solidFill>
                              <a:schemeClr val="tx1">
                                <a:lumMod val="95000"/>
                                <a:lumOff val="5000"/>
                              </a:schemeClr>
                            </a:solidFill>
                            <a:latin typeface="Cambria Math" panose="02040503050406030204" pitchFamily="18" charset="0"/>
                          </a:rPr>
                          <m:t>𝑟𝑥</m:t>
                        </m:r>
                      </m:den>
                    </m:f>
                    <m:r>
                      <a:rPr lang="en-US" sz="2800" i="1">
                        <a:solidFill>
                          <a:schemeClr val="tx1">
                            <a:lumMod val="95000"/>
                            <a:lumOff val="5000"/>
                          </a:schemeClr>
                        </a:solidFill>
                        <a:latin typeface="Cambria Math" panose="02040503050406030204" pitchFamily="18" charset="0"/>
                      </a:rPr>
                      <m:t> &gt;</m:t>
                    </m:r>
                    <m:r>
                      <a:rPr lang="en-US" sz="2800" i="1">
                        <a:solidFill>
                          <a:schemeClr val="tx1">
                            <a:lumMod val="95000"/>
                            <a:lumOff val="5000"/>
                          </a:schemeClr>
                        </a:solidFill>
                        <a:latin typeface="Cambria Math" panose="02040503050406030204" pitchFamily="18" charset="0"/>
                      </a:rPr>
                      <m:t>2</m:t>
                    </m:r>
                    <m:r>
                      <a:rPr lang="el-GR" sz="2800" i="1">
                        <a:solidFill>
                          <a:schemeClr val="tx1">
                            <a:lumMod val="95000"/>
                            <a:lumOff val="5000"/>
                          </a:schemeClr>
                        </a:solidFill>
                        <a:latin typeface="Cambria Math" panose="02040503050406030204" pitchFamily="18" charset="0"/>
                      </a:rPr>
                      <m:t>𝜋</m:t>
                    </m:r>
                    <m:r>
                      <a:rPr lang="fa-IR" sz="2800" i="1">
                        <a:solidFill>
                          <a:schemeClr val="tx1">
                            <a:lumMod val="95000"/>
                            <a:lumOff val="5000"/>
                          </a:schemeClr>
                        </a:solidFill>
                        <a:latin typeface="Cambria Math" panose="02040503050406030204" pitchFamily="18" charset="0"/>
                      </a:rPr>
                      <m:t> </m:t>
                    </m:r>
                  </m:oMath>
                </a14:m>
                <a:r>
                  <a:rPr lang="fa-IR" sz="2800" smtClean="0">
                    <a:solidFill>
                      <a:schemeClr val="tx1">
                        <a:lumMod val="95000"/>
                        <a:lumOff val="5000"/>
                      </a:schemeClr>
                    </a:solidFill>
                  </a:rPr>
                  <a:t>  که </a:t>
                </a:r>
                <a:r>
                  <a:rPr lang="fa-IR" sz="2800">
                    <a:solidFill>
                      <a:schemeClr val="tx1">
                        <a:lumMod val="95000"/>
                        <a:lumOff val="5000"/>
                      </a:schemeClr>
                    </a:solidFill>
                  </a:rPr>
                  <a:t>در </a:t>
                </a:r>
                <a:r>
                  <a:rPr lang="fa-IR" sz="2800" smtClean="0">
                    <a:solidFill>
                      <a:schemeClr val="tx1">
                        <a:lumMod val="95000"/>
                        <a:lumOff val="5000"/>
                      </a:schemeClr>
                    </a:solidFill>
                  </a:rPr>
                  <a:t>آن:</a:t>
                </a:r>
              </a:p>
              <a:p>
                <a:pPr algn="r" rtl="1"/>
                <a:r>
                  <a:rPr lang="fa-IR" sz="2400" smtClean="0">
                    <a:solidFill>
                      <a:schemeClr val="tx1">
                        <a:lumMod val="95000"/>
                        <a:lumOff val="5000"/>
                      </a:schemeClr>
                    </a:solidFill>
                  </a:rPr>
                  <a:t> </a:t>
                </a:r>
                <a:r>
                  <a:rPr lang="en-US" sz="2400">
                    <a:solidFill>
                      <a:schemeClr val="tx1">
                        <a:lumMod val="95000"/>
                        <a:lumOff val="5000"/>
                      </a:schemeClr>
                    </a:solidFill>
                  </a:rPr>
                  <a:t>Vs</a:t>
                </a:r>
                <a:r>
                  <a:rPr lang="fa-IR" sz="2400">
                    <a:solidFill>
                      <a:schemeClr val="tx1">
                        <a:lumMod val="95000"/>
                        <a:lumOff val="5000"/>
                      </a:schemeClr>
                    </a:solidFill>
                  </a:rPr>
                  <a:t> </a:t>
                </a:r>
                <a:r>
                  <a:rPr lang="fa-IR" sz="2400" smtClean="0">
                    <a:solidFill>
                      <a:schemeClr val="tx1">
                        <a:lumMod val="95000"/>
                        <a:lumOff val="5000"/>
                      </a:schemeClr>
                    </a:solidFill>
                  </a:rPr>
                  <a:t>: سرعت </a:t>
                </a:r>
                <a:r>
                  <a:rPr lang="fa-IR" sz="2400">
                    <a:solidFill>
                      <a:schemeClr val="tx1">
                        <a:lumMod val="95000"/>
                        <a:lumOff val="5000"/>
                      </a:schemeClr>
                    </a:solidFill>
                  </a:rPr>
                  <a:t>موج برشی در زیر پی تا عمق </a:t>
                </a:r>
                <a:r>
                  <a:rPr lang="en-US" sz="2400" smtClean="0">
                    <a:solidFill>
                      <a:schemeClr val="tx1">
                        <a:lumMod val="95000"/>
                        <a:lumOff val="5000"/>
                      </a:schemeClr>
                    </a:solidFill>
                  </a:rPr>
                  <a:t>rx</a:t>
                </a:r>
                <a:r>
                  <a:rPr lang="fa-IR" sz="2400" smtClean="0">
                    <a:solidFill>
                      <a:schemeClr val="tx1">
                        <a:lumMod val="95000"/>
                        <a:lumOff val="5000"/>
                      </a:schemeClr>
                    </a:solidFill>
                  </a:rPr>
                  <a:t>                                 </a:t>
                </a:r>
                <a:r>
                  <a:rPr lang="en-US" sz="2400" smtClean="0">
                    <a:solidFill>
                      <a:schemeClr val="tx1">
                        <a:lumMod val="95000"/>
                        <a:lumOff val="5000"/>
                      </a:schemeClr>
                    </a:solidFill>
                  </a:rPr>
                  <a:t>rx </a:t>
                </a:r>
                <a:r>
                  <a:rPr lang="fa-IR" sz="2400" smtClean="0">
                    <a:solidFill>
                      <a:schemeClr val="tx1">
                        <a:lumMod val="95000"/>
                        <a:lumOff val="5000"/>
                      </a:schemeClr>
                    </a:solidFill>
                  </a:rPr>
                  <a:t>  :  شعاع </a:t>
                </a:r>
                <a:r>
                  <a:rPr lang="fa-IR" sz="2400">
                    <a:solidFill>
                      <a:schemeClr val="tx1">
                        <a:lumMod val="95000"/>
                        <a:lumOff val="5000"/>
                      </a:schemeClr>
                    </a:solidFill>
                  </a:rPr>
                  <a:t>مدل </a:t>
                </a:r>
                <a:r>
                  <a:rPr lang="fa-IR" sz="2400" smtClean="0">
                    <a:solidFill>
                      <a:schemeClr val="tx1">
                        <a:lumMod val="95000"/>
                        <a:lumOff val="5000"/>
                      </a:schemeClr>
                    </a:solidFill>
                  </a:rPr>
                  <a:t>پی برابر با </a:t>
                </a:r>
                <a14:m>
                  <m:oMath xmlns:m="http://schemas.openxmlformats.org/officeDocument/2006/math">
                    <m:rad>
                      <m:radPr>
                        <m:degHide m:val="on"/>
                        <m:ctrlPr>
                          <a:rPr lang="fa-IR" sz="2400" i="1" smtClean="0">
                            <a:solidFill>
                              <a:schemeClr val="tx1">
                                <a:lumMod val="95000"/>
                                <a:lumOff val="5000"/>
                              </a:schemeClr>
                            </a:solidFill>
                            <a:latin typeface="Cambria Math" panose="02040503050406030204" pitchFamily="18" charset="0"/>
                          </a:rPr>
                        </m:ctrlPr>
                      </m:radPr>
                      <m:deg/>
                      <m:e>
                        <m:f>
                          <m:fPr>
                            <m:type m:val="skw"/>
                            <m:ctrlPr>
                              <a:rPr lang="fa-IR" sz="2400" i="1" smtClean="0">
                                <a:solidFill>
                                  <a:schemeClr val="tx1">
                                    <a:lumMod val="95000"/>
                                    <a:lumOff val="5000"/>
                                  </a:schemeClr>
                                </a:solidFill>
                                <a:latin typeface="Cambria Math" panose="02040503050406030204" pitchFamily="18" charset="0"/>
                              </a:rPr>
                            </m:ctrlPr>
                          </m:fPr>
                          <m:num>
                            <m:sSub>
                              <m:sSubPr>
                                <m:ctrlPr>
                                  <a:rPr lang="fa-IR" sz="2400" i="1" smtClean="0">
                                    <a:solidFill>
                                      <a:schemeClr val="tx1">
                                        <a:lumMod val="95000"/>
                                        <a:lumOff val="5000"/>
                                      </a:schemeClr>
                                    </a:solidFill>
                                    <a:latin typeface="Cambria Math" panose="02040503050406030204" pitchFamily="18" charset="0"/>
                                  </a:rPr>
                                </m:ctrlPr>
                              </m:sSubPr>
                              <m:e>
                                <m:r>
                                  <a:rPr lang="en-US" sz="2400" b="0" i="1" smtClean="0">
                                    <a:solidFill>
                                      <a:schemeClr val="tx1">
                                        <a:lumMod val="95000"/>
                                        <a:lumOff val="5000"/>
                                      </a:schemeClr>
                                    </a:solidFill>
                                    <a:latin typeface="Cambria Math" panose="02040503050406030204" pitchFamily="18" charset="0"/>
                                  </a:rPr>
                                  <m:t>𝐴</m:t>
                                </m:r>
                              </m:e>
                              <m:sub>
                                <m:r>
                                  <a:rPr lang="en-US" sz="2400" b="0" i="1" smtClean="0">
                                    <a:solidFill>
                                      <a:schemeClr val="tx1">
                                        <a:lumMod val="95000"/>
                                        <a:lumOff val="5000"/>
                                      </a:schemeClr>
                                    </a:solidFill>
                                    <a:latin typeface="Cambria Math" panose="02040503050406030204" pitchFamily="18" charset="0"/>
                                  </a:rPr>
                                  <m:t>𝑓</m:t>
                                </m:r>
                              </m:sub>
                            </m:sSub>
                          </m:num>
                          <m:den>
                            <m:r>
                              <a:rPr lang="en-US" sz="2400" i="1" smtClean="0">
                                <a:solidFill>
                                  <a:schemeClr val="tx1">
                                    <a:lumMod val="95000"/>
                                    <a:lumOff val="5000"/>
                                  </a:schemeClr>
                                </a:solidFill>
                                <a:latin typeface="Cambria Math" panose="02040503050406030204" pitchFamily="18" charset="0"/>
                                <a:ea typeface="Cambria Math" panose="02040503050406030204" pitchFamily="18" charset="0"/>
                              </a:rPr>
                              <m:t>𝜋</m:t>
                            </m:r>
                          </m:den>
                        </m:f>
                      </m:e>
                    </m:rad>
                  </m:oMath>
                </a14:m>
                <a:endParaRPr lang="fa-IR" sz="2400" smtClean="0">
                  <a:solidFill>
                    <a:schemeClr val="tx1">
                      <a:lumMod val="95000"/>
                      <a:lumOff val="5000"/>
                    </a:schemeClr>
                  </a:solidFill>
                </a:endParaRPr>
              </a:p>
              <a:p>
                <a:pPr algn="r" rtl="1"/>
                <a:r>
                  <a:rPr lang="en-US" sz="2400">
                    <a:solidFill>
                      <a:schemeClr val="tx1">
                        <a:lumMod val="95000"/>
                        <a:lumOff val="5000"/>
                      </a:schemeClr>
                    </a:solidFill>
                  </a:rPr>
                  <a:t>T</a:t>
                </a:r>
                <a:r>
                  <a:rPr lang="fa-IR" sz="2400">
                    <a:solidFill>
                      <a:schemeClr val="tx1">
                        <a:lumMod val="95000"/>
                        <a:lumOff val="5000"/>
                      </a:schemeClr>
                    </a:solidFill>
                  </a:rPr>
                  <a:t> </a:t>
                </a:r>
                <a:r>
                  <a:rPr lang="fa-IR" sz="2400" smtClean="0">
                    <a:solidFill>
                      <a:schemeClr val="tx1">
                        <a:lumMod val="95000"/>
                        <a:lumOff val="5000"/>
                      </a:schemeClr>
                    </a:solidFill>
                  </a:rPr>
                  <a:t>: زمان </a:t>
                </a:r>
                <a:r>
                  <a:rPr lang="fa-IR" sz="2400">
                    <a:solidFill>
                      <a:schemeClr val="tx1">
                        <a:lumMod val="95000"/>
                        <a:lumOff val="5000"/>
                      </a:schemeClr>
                    </a:solidFill>
                  </a:rPr>
                  <a:t>تناوب با تکیه گاه انعطاف </a:t>
                </a:r>
                <a:r>
                  <a:rPr lang="fa-IR" sz="2400" smtClean="0">
                    <a:solidFill>
                      <a:schemeClr val="tx1">
                        <a:lumMod val="95000"/>
                        <a:lumOff val="5000"/>
                      </a:schemeClr>
                    </a:solidFill>
                  </a:rPr>
                  <a:t>پذیر                                          </a:t>
                </a:r>
                <a14:m>
                  <m:oMath xmlns:m="http://schemas.openxmlformats.org/officeDocument/2006/math">
                    <m:sSub>
                      <m:sSubPr>
                        <m:ctrlPr>
                          <a:rPr lang="fa-IR" sz="2400" i="1">
                            <a:solidFill>
                              <a:schemeClr val="tx1">
                                <a:lumMod val="95000"/>
                                <a:lumOff val="5000"/>
                              </a:schemeClr>
                            </a:solidFill>
                            <a:latin typeface="Cambria Math" panose="02040503050406030204" pitchFamily="18" charset="0"/>
                          </a:rPr>
                        </m:ctrlPr>
                      </m:sSubPr>
                      <m:e>
                        <m:r>
                          <a:rPr lang="en-US" sz="2400" i="1">
                            <a:solidFill>
                              <a:schemeClr val="tx1">
                                <a:lumMod val="95000"/>
                                <a:lumOff val="5000"/>
                              </a:schemeClr>
                            </a:solidFill>
                            <a:latin typeface="Cambria Math" panose="02040503050406030204" pitchFamily="18" charset="0"/>
                          </a:rPr>
                          <m:t>𝐴</m:t>
                        </m:r>
                      </m:e>
                      <m:sub>
                        <m:r>
                          <a:rPr lang="en-US" sz="2400" i="1">
                            <a:solidFill>
                              <a:schemeClr val="tx1">
                                <a:lumMod val="95000"/>
                                <a:lumOff val="5000"/>
                              </a:schemeClr>
                            </a:solidFill>
                            <a:latin typeface="Cambria Math" panose="02040503050406030204" pitchFamily="18" charset="0"/>
                          </a:rPr>
                          <m:t>𝑓</m:t>
                        </m:r>
                      </m:sub>
                    </m:sSub>
                  </m:oMath>
                </a14:m>
                <a:r>
                  <a:rPr lang="fa-IR" sz="2400" smtClean="0">
                    <a:solidFill>
                      <a:schemeClr val="tx1">
                        <a:lumMod val="95000"/>
                        <a:lumOff val="5000"/>
                      </a:schemeClr>
                    </a:solidFill>
                  </a:rPr>
                  <a:t> : مجموع مساحت همه پی های به هم پیوسته در پلان </a:t>
                </a:r>
              </a:p>
              <a:p>
                <a:pPr algn="r" rtl="1"/>
                <a:r>
                  <a:rPr lang="fa-IR" sz="2000" smtClean="0">
                    <a:solidFill>
                      <a:schemeClr val="tx1">
                        <a:lumMod val="95000"/>
                        <a:lumOff val="5000"/>
                      </a:schemeClr>
                    </a:solidFill>
                  </a:rPr>
                  <a:t> </a:t>
                </a:r>
                <a:endParaRPr lang="fa-IR" sz="2000">
                  <a:solidFill>
                    <a:schemeClr val="tx1">
                      <a:lumMod val="95000"/>
                      <a:lumOff val="5000"/>
                    </a:schemeClr>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1188719" y="3903251"/>
                <a:ext cx="12501155" cy="2162451"/>
              </a:xfrm>
              <a:prstGeom prst="rect">
                <a:avLst/>
              </a:prstGeom>
              <a:blipFill>
                <a:blip r:embed="rId2"/>
                <a:stretch>
                  <a:fillRect r="-975" b="-3944"/>
                </a:stretch>
              </a:blipFill>
            </p:spPr>
            <p:txBody>
              <a:bodyPr/>
              <a:lstStyle/>
              <a:p>
                <a:r>
                  <a:rPr lang="fa-IR">
                    <a:noFill/>
                  </a:rPr>
                  <a:t> </a:t>
                </a:r>
              </a:p>
            </p:txBody>
          </p:sp>
        </mc:Fallback>
      </mc:AlternateContent>
      <p:sp>
        <p:nvSpPr>
          <p:cNvPr id="4" name="Rectangle 3"/>
          <p:cNvSpPr/>
          <p:nvPr/>
        </p:nvSpPr>
        <p:spPr>
          <a:xfrm>
            <a:off x="929640" y="6065702"/>
            <a:ext cx="12760235" cy="954107"/>
          </a:xfrm>
          <a:prstGeom prst="rect">
            <a:avLst/>
          </a:prstGeom>
        </p:spPr>
        <p:txBody>
          <a:bodyPr wrap="square">
            <a:spAutoFit/>
          </a:bodyPr>
          <a:lstStyle/>
          <a:p>
            <a:pPr algn="r" rtl="1"/>
            <a:r>
              <a:rPr lang="fa-IR" sz="2800"/>
              <a:t>پ- هنگامی که زمین محل شامل یک لایهي نرم سطحی روي </a:t>
            </a:r>
            <a:r>
              <a:rPr lang="fa-IR" sz="2800" smtClean="0"/>
              <a:t>لایه ي </a:t>
            </a:r>
            <a:r>
              <a:rPr lang="fa-IR" sz="2800"/>
              <a:t>بسیار سخت بوده و زمان تناوب سازه با </a:t>
            </a:r>
            <a:r>
              <a:rPr lang="fa-IR" sz="2800" smtClean="0"/>
              <a:t>تکیه گاه انعطاف پذیر </a:t>
            </a:r>
            <a:r>
              <a:rPr lang="fa-IR" sz="2800"/>
              <a:t>از زمان تناوب مود اول لایه نرم بزرگتر باشد.</a:t>
            </a:r>
          </a:p>
        </p:txBody>
      </p:sp>
      <p:sp>
        <p:nvSpPr>
          <p:cNvPr id="11" name="TextBox 10"/>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6" name="Slide Number Placeholder 5"/>
          <p:cNvSpPr>
            <a:spLocks noGrp="1"/>
          </p:cNvSpPr>
          <p:nvPr>
            <p:ph type="sldNum" sz="quarter" idx="12"/>
          </p:nvPr>
        </p:nvSpPr>
        <p:spPr/>
        <p:txBody>
          <a:bodyPr/>
          <a:lstStyle/>
          <a:p>
            <a:fld id="{09D84461-DD0A-440A-AEC5-A4A968A8725A}" type="slidenum">
              <a:rPr lang="en-US" smtClean="0"/>
              <a:t>81</a:t>
            </a:fld>
            <a:endParaRPr lang="en-US" dirty="0"/>
          </a:p>
        </p:txBody>
      </p:sp>
    </p:spTree>
    <p:extLst>
      <p:ext uri="{BB962C8B-B14F-4D97-AF65-F5344CB8AC3E}">
        <p14:creationId xmlns:p14="http://schemas.microsoft.com/office/powerpoint/2010/main" val="42305237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1000"/>
                                        <p:tgtEl>
                                          <p:spTgt spid="10"/>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1000"/>
                                        <p:tgtEl>
                                          <p:spTgt spid="13"/>
                                        </p:tgtEl>
                                      </p:cBhvr>
                                    </p:animEffect>
                                  </p:childTnLst>
                                </p:cTn>
                              </p:par>
                            </p:childTnLst>
                          </p:cTn>
                        </p:par>
                        <p:par>
                          <p:cTn id="18" fill="hold">
                            <p:stCondLst>
                              <p:cond delay="2000"/>
                            </p:stCondLst>
                            <p:childTnLst>
                              <p:par>
                                <p:cTn id="19" presetID="22" presetClass="entr" presetSubtype="2"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right)">
                                      <p:cBhvr>
                                        <p:cTn id="21" dur="750"/>
                                        <p:tgtEl>
                                          <p:spTgt spid="2"/>
                                        </p:tgtEl>
                                      </p:cBhvr>
                                    </p:animEffect>
                                  </p:childTnLst>
                                </p:cTn>
                              </p:par>
                            </p:childTnLst>
                          </p:cTn>
                        </p:par>
                        <p:par>
                          <p:cTn id="22" fill="hold">
                            <p:stCondLst>
                              <p:cond delay="2750"/>
                            </p:stCondLst>
                            <p:childTnLst>
                              <p:par>
                                <p:cTn id="23" presetID="22" presetClass="entr" presetSubtype="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right)">
                                      <p:cBhvr>
                                        <p:cTn id="25" dur="1000"/>
                                        <p:tgtEl>
                                          <p:spTgt spid="3"/>
                                        </p:tgtEl>
                                      </p:cBhvr>
                                    </p:animEffect>
                                  </p:childTnLst>
                                </p:cTn>
                              </p:par>
                            </p:childTnLst>
                          </p:cTn>
                        </p:par>
                        <p:par>
                          <p:cTn id="26" fill="hold">
                            <p:stCondLst>
                              <p:cond delay="3750"/>
                            </p:stCondLst>
                            <p:childTnLst>
                              <p:par>
                                <p:cTn id="27" presetID="22" presetClass="entr" presetSubtype="2"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right)">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animBg="1"/>
      <p:bldP spid="10" grpId="0" animBg="1"/>
      <p:bldP spid="13" grpId="0"/>
      <p:bldP spid="2" grpId="0"/>
      <p:bldP spid="3" grpId="0"/>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loud Callout 26"/>
          <p:cNvSpPr/>
          <p:nvPr/>
        </p:nvSpPr>
        <p:spPr>
          <a:xfrm rot="20241549">
            <a:off x="491745" y="237797"/>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10" name="Rounded Rectangle 9"/>
          <p:cNvSpPr/>
          <p:nvPr/>
        </p:nvSpPr>
        <p:spPr>
          <a:xfrm>
            <a:off x="6370320" y="1450667"/>
            <a:ext cx="7498080" cy="666904"/>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smtClean="0">
                <a:solidFill>
                  <a:schemeClr val="tx1">
                    <a:lumMod val="95000"/>
                    <a:lumOff val="5000"/>
                  </a:schemeClr>
                </a:solidFill>
                <a:cs typeface="B Nazanin" panose="00000400000000000000" pitchFamily="2" charset="-78"/>
              </a:rPr>
              <a:t>4-7 کاهش حرکت ورودی و افزایش میرایی ناشی از انعطاف پذیری خاک</a:t>
            </a:r>
            <a:endParaRPr lang="fa-IR" sz="2400" dirty="0">
              <a:solidFill>
                <a:schemeClr val="tx1">
                  <a:lumMod val="95000"/>
                  <a:lumOff val="5000"/>
                </a:schemeClr>
              </a:solidFill>
              <a:cs typeface="B Nazanin" panose="00000400000000000000" pitchFamily="2" charset="-78"/>
            </a:endParaRPr>
          </a:p>
        </p:txBody>
      </p:sp>
      <p:sp>
        <p:nvSpPr>
          <p:cNvPr id="13" name="Rectangle 12"/>
          <p:cNvSpPr/>
          <p:nvPr/>
        </p:nvSpPr>
        <p:spPr>
          <a:xfrm>
            <a:off x="3383280" y="2425924"/>
            <a:ext cx="10149413" cy="523220"/>
          </a:xfrm>
          <a:prstGeom prst="rect">
            <a:avLst/>
          </a:prstGeom>
        </p:spPr>
        <p:txBody>
          <a:bodyPr wrap="square">
            <a:spAutoFit/>
          </a:bodyPr>
          <a:lstStyle/>
          <a:p>
            <a:pPr algn="justLow" rtl="1"/>
            <a:r>
              <a:rPr lang="fa-IR" sz="2800" smtClean="0">
                <a:solidFill>
                  <a:srgbClr val="FF0000"/>
                </a:solidFill>
              </a:rPr>
              <a:t>کاهش حرکت ورودی </a:t>
            </a:r>
            <a:r>
              <a:rPr lang="fa-IR" sz="2800" smtClean="0"/>
              <a:t>در </a:t>
            </a:r>
            <a:r>
              <a:rPr lang="fa-IR" sz="2800"/>
              <a:t>شرایط زیر</a:t>
            </a:r>
            <a:r>
              <a:rPr lang="fa-IR" sz="2800">
                <a:solidFill>
                  <a:srgbClr val="FF0000"/>
                </a:solidFill>
              </a:rPr>
              <a:t> مجاز </a:t>
            </a:r>
            <a:r>
              <a:rPr lang="fa-IR" sz="2800" smtClean="0">
                <a:solidFill>
                  <a:srgbClr val="FF0000"/>
                </a:solidFill>
              </a:rPr>
              <a:t>نمی باشد</a:t>
            </a:r>
            <a:r>
              <a:rPr lang="fa-IR" sz="2800"/>
              <a:t>:</a:t>
            </a:r>
            <a:endParaRPr lang="fa-IR" sz="4000"/>
          </a:p>
        </p:txBody>
      </p:sp>
      <p:sp>
        <p:nvSpPr>
          <p:cNvPr id="2" name="Rectangle 1"/>
          <p:cNvSpPr/>
          <p:nvPr/>
        </p:nvSpPr>
        <p:spPr>
          <a:xfrm>
            <a:off x="1188719" y="3260555"/>
            <a:ext cx="12501155" cy="523220"/>
          </a:xfrm>
          <a:prstGeom prst="rect">
            <a:avLst/>
          </a:prstGeom>
        </p:spPr>
        <p:txBody>
          <a:bodyPr wrap="square">
            <a:spAutoFit/>
          </a:bodyPr>
          <a:lstStyle/>
          <a:p>
            <a:pPr algn="r" rtl="1"/>
            <a:r>
              <a:rPr lang="fa-IR" sz="2800">
                <a:solidFill>
                  <a:schemeClr val="tx1">
                    <a:lumMod val="95000"/>
                    <a:lumOff val="5000"/>
                  </a:schemeClr>
                </a:solidFill>
              </a:rPr>
              <a:t>الف </a:t>
            </a:r>
            <a:r>
              <a:rPr lang="fa-IR" sz="2800" smtClean="0">
                <a:solidFill>
                  <a:schemeClr val="tx1">
                    <a:lumMod val="95000"/>
                    <a:lumOff val="5000"/>
                  </a:schemeClr>
                </a:solidFill>
              </a:rPr>
              <a:t>– زمین نوع </a:t>
            </a:r>
            <a:r>
              <a:rPr lang="en-US" sz="2800" smtClean="0">
                <a:solidFill>
                  <a:schemeClr val="tx1">
                    <a:lumMod val="95000"/>
                    <a:lumOff val="5000"/>
                  </a:schemeClr>
                </a:solidFill>
              </a:rPr>
              <a:t>I</a:t>
            </a:r>
            <a:r>
              <a:rPr lang="fa-IR" sz="2800" smtClean="0">
                <a:solidFill>
                  <a:schemeClr val="tx1">
                    <a:lumMod val="95000"/>
                    <a:lumOff val="5000"/>
                  </a:schemeClr>
                </a:solidFill>
              </a:rPr>
              <a:t> یا </a:t>
            </a:r>
            <a:r>
              <a:rPr lang="en-US" sz="2800" smtClean="0">
                <a:solidFill>
                  <a:schemeClr val="tx1">
                    <a:lumMod val="95000"/>
                    <a:lumOff val="5000"/>
                  </a:schemeClr>
                </a:solidFill>
              </a:rPr>
              <a:t>IV</a:t>
            </a:r>
            <a:r>
              <a:rPr lang="fa-IR" sz="2800" smtClean="0">
                <a:solidFill>
                  <a:schemeClr val="tx1">
                    <a:lumMod val="95000"/>
                    <a:lumOff val="5000"/>
                  </a:schemeClr>
                </a:solidFill>
              </a:rPr>
              <a:t> باشد.</a:t>
            </a:r>
            <a:endParaRPr lang="fa-IR" sz="2800">
              <a:solidFill>
                <a:schemeClr val="tx1">
                  <a:lumMod val="95000"/>
                  <a:lumOff val="5000"/>
                </a:schemeClr>
              </a:solidFill>
            </a:endParaRPr>
          </a:p>
        </p:txBody>
      </p:sp>
      <p:sp>
        <p:nvSpPr>
          <p:cNvPr id="4" name="Rectangle 3"/>
          <p:cNvSpPr/>
          <p:nvPr/>
        </p:nvSpPr>
        <p:spPr>
          <a:xfrm>
            <a:off x="929639" y="3972652"/>
            <a:ext cx="12760235" cy="954107"/>
          </a:xfrm>
          <a:prstGeom prst="rect">
            <a:avLst/>
          </a:prstGeom>
        </p:spPr>
        <p:txBody>
          <a:bodyPr wrap="square">
            <a:spAutoFit/>
          </a:bodyPr>
          <a:lstStyle/>
          <a:p>
            <a:pPr algn="r" rtl="1"/>
            <a:r>
              <a:rPr lang="fa-IR" sz="2800"/>
              <a:t>پ- </a:t>
            </a:r>
            <a:r>
              <a:rPr lang="fa-IR" sz="2800" smtClean="0"/>
              <a:t>دیافراگم سازه انعطاف پذیر بوده و سیستم پی به هم پیوسته نباشد.(مثلا از شناژ برای اتصال پی های منفرد استفاده نشده باشد).</a:t>
            </a:r>
            <a:endParaRPr lang="fa-IR" sz="2800"/>
          </a:p>
        </p:txBody>
      </p:sp>
      <p:sp>
        <p:nvSpPr>
          <p:cNvPr id="5" name="Rectangle 4"/>
          <p:cNvSpPr/>
          <p:nvPr/>
        </p:nvSpPr>
        <p:spPr>
          <a:xfrm>
            <a:off x="1188719" y="5256967"/>
            <a:ext cx="12501155" cy="954107"/>
          </a:xfrm>
          <a:prstGeom prst="rect">
            <a:avLst/>
          </a:prstGeom>
        </p:spPr>
        <p:txBody>
          <a:bodyPr wrap="square">
            <a:spAutoFit/>
          </a:bodyPr>
          <a:lstStyle/>
          <a:p>
            <a:pPr algn="r" rtl="1"/>
            <a:r>
              <a:rPr lang="fa-IR" sz="2800" smtClean="0">
                <a:solidFill>
                  <a:srgbClr val="FF0000"/>
                </a:solidFill>
                <a:cs typeface="B Nazanin" panose="00000400000000000000" pitchFamily="2" charset="-78"/>
              </a:rPr>
              <a:t>توجه</a:t>
            </a:r>
            <a:r>
              <a:rPr lang="fa-IR" sz="2800" smtClean="0">
                <a:cs typeface="B Nazanin" panose="00000400000000000000" pitchFamily="2" charset="-78"/>
              </a:rPr>
              <a:t>: در </a:t>
            </a:r>
            <a:r>
              <a:rPr lang="fa-IR" sz="2800">
                <a:cs typeface="B Nazanin" panose="00000400000000000000" pitchFamily="2" charset="-78"/>
              </a:rPr>
              <a:t>هر حال در این دستورالعمل </a:t>
            </a:r>
            <a:r>
              <a:rPr lang="fa-IR" sz="2800">
                <a:solidFill>
                  <a:srgbClr val="FF0000"/>
                </a:solidFill>
                <a:cs typeface="B Nazanin" panose="00000400000000000000" pitchFamily="2" charset="-78"/>
              </a:rPr>
              <a:t>کاهش دادن مقدار طیف طرح </a:t>
            </a:r>
            <a:r>
              <a:rPr lang="fa-IR" sz="2800">
                <a:cs typeface="B Nazanin" panose="00000400000000000000" pitchFamily="2" charset="-78"/>
              </a:rPr>
              <a:t>در اثر کاهش حرکت ورودي به علت اندك بودن موارد </a:t>
            </a:r>
            <a:r>
              <a:rPr lang="fa-IR" sz="2800" smtClean="0">
                <a:cs typeface="B Nazanin" panose="00000400000000000000" pitchFamily="2" charset="-78"/>
              </a:rPr>
              <a:t>کاربرد </a:t>
            </a:r>
            <a:r>
              <a:rPr lang="fa-IR" sz="2800" smtClean="0">
                <a:solidFill>
                  <a:srgbClr val="FF0000"/>
                </a:solidFill>
                <a:cs typeface="B Nazanin" panose="00000400000000000000" pitchFamily="2" charset="-78"/>
              </a:rPr>
              <a:t>توصیه </a:t>
            </a:r>
            <a:r>
              <a:rPr lang="fa-IR" sz="2800">
                <a:solidFill>
                  <a:srgbClr val="FF0000"/>
                </a:solidFill>
                <a:cs typeface="B Nazanin" panose="00000400000000000000" pitchFamily="2" charset="-78"/>
              </a:rPr>
              <a:t>نمیگردد.</a:t>
            </a:r>
          </a:p>
        </p:txBody>
      </p:sp>
      <p:sp>
        <p:nvSpPr>
          <p:cNvPr id="11" name="TextBox 10"/>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3" name="Slide Number Placeholder 2"/>
          <p:cNvSpPr>
            <a:spLocks noGrp="1"/>
          </p:cNvSpPr>
          <p:nvPr>
            <p:ph type="sldNum" sz="quarter" idx="12"/>
          </p:nvPr>
        </p:nvSpPr>
        <p:spPr/>
        <p:txBody>
          <a:bodyPr/>
          <a:lstStyle/>
          <a:p>
            <a:fld id="{09D84461-DD0A-440A-AEC5-A4A968A8725A}" type="slidenum">
              <a:rPr lang="en-US" smtClean="0"/>
              <a:t>82</a:t>
            </a:fld>
            <a:endParaRPr lang="en-US" dirty="0"/>
          </a:p>
        </p:txBody>
      </p:sp>
    </p:spTree>
    <p:extLst>
      <p:ext uri="{BB962C8B-B14F-4D97-AF65-F5344CB8AC3E}">
        <p14:creationId xmlns:p14="http://schemas.microsoft.com/office/powerpoint/2010/main" val="41603017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750"/>
                                        <p:tgtEl>
                                          <p:spTgt spid="13"/>
                                        </p:tgtEl>
                                      </p:cBhvr>
                                    </p:animEffect>
                                  </p:childTnLst>
                                </p:cTn>
                              </p:par>
                            </p:childTnLst>
                          </p:cTn>
                        </p:par>
                        <p:par>
                          <p:cTn id="18" fill="hold">
                            <p:stCondLst>
                              <p:cond delay="1250"/>
                            </p:stCondLst>
                            <p:childTnLst>
                              <p:par>
                                <p:cTn id="19" presetID="22" presetClass="entr" presetSubtype="2"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right)">
                                      <p:cBhvr>
                                        <p:cTn id="21" dur="1000"/>
                                        <p:tgtEl>
                                          <p:spTgt spid="2"/>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1000"/>
                                        <p:tgtEl>
                                          <p:spTgt spid="4"/>
                                        </p:tgtEl>
                                      </p:cBhvr>
                                    </p:animEffect>
                                  </p:childTnLst>
                                </p:cTn>
                              </p:par>
                            </p:childTnLst>
                          </p:cTn>
                        </p:par>
                        <p:par>
                          <p:cTn id="26" fill="hold">
                            <p:stCondLst>
                              <p:cond delay="3250"/>
                            </p:stCondLst>
                            <p:childTnLst>
                              <p:par>
                                <p:cTn id="27" presetID="22" presetClass="entr" presetSubtype="2"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animBg="1"/>
      <p:bldP spid="10" grpId="0" animBg="1"/>
      <p:bldP spid="13" grpId="0"/>
      <p:bldP spid="2" grpId="0"/>
      <p:bldP spid="4" grpId="0"/>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loud Callout 26"/>
          <p:cNvSpPr/>
          <p:nvPr/>
        </p:nvSpPr>
        <p:spPr>
          <a:xfrm rot="20241549">
            <a:off x="491745" y="237797"/>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10" name="Rounded Rectangle 9"/>
          <p:cNvSpPr/>
          <p:nvPr/>
        </p:nvSpPr>
        <p:spPr>
          <a:xfrm>
            <a:off x="10210800" y="1494735"/>
            <a:ext cx="38100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4-7-1 نسبت میرایی معادل </a:t>
            </a:r>
            <a:endParaRPr lang="fa-IR" sz="2400" dirty="0">
              <a:solidFill>
                <a:schemeClr val="tx1">
                  <a:lumMod val="95000"/>
                  <a:lumOff val="5000"/>
                </a:schemeClr>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6019" y="2544445"/>
            <a:ext cx="10247587" cy="2332355"/>
          </a:xfrm>
          <a:prstGeom prst="rect">
            <a:avLst/>
          </a:prstGeom>
        </p:spPr>
      </p:pic>
      <p:sp>
        <p:nvSpPr>
          <p:cNvPr id="17" name="TextBox 16"/>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2" name="Slide Number Placeholder 1"/>
          <p:cNvSpPr>
            <a:spLocks noGrp="1"/>
          </p:cNvSpPr>
          <p:nvPr>
            <p:ph type="sldNum" sz="quarter" idx="12"/>
          </p:nvPr>
        </p:nvSpPr>
        <p:spPr/>
        <p:txBody>
          <a:bodyPr/>
          <a:lstStyle/>
          <a:p>
            <a:fld id="{09D84461-DD0A-440A-AEC5-A4A968A8725A}" type="slidenum">
              <a:rPr lang="en-US" smtClean="0"/>
              <a:t>83</a:t>
            </a:fld>
            <a:endParaRPr lang="en-US" dirty="0"/>
          </a:p>
        </p:txBody>
      </p:sp>
    </p:spTree>
    <p:extLst>
      <p:ext uri="{BB962C8B-B14F-4D97-AF65-F5344CB8AC3E}">
        <p14:creationId xmlns:p14="http://schemas.microsoft.com/office/powerpoint/2010/main" val="1293832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animBg="1"/>
      <p:bldP spid="1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597" y="555682"/>
            <a:ext cx="6129869" cy="4698878"/>
          </a:xfrm>
          <a:prstGeom prst="rect">
            <a:avLst/>
          </a:prstGeom>
        </p:spPr>
      </p:pic>
      <p:sp>
        <p:nvSpPr>
          <p:cNvPr id="27" name="Cloud Callout 26"/>
          <p:cNvSpPr/>
          <p:nvPr/>
        </p:nvSpPr>
        <p:spPr>
          <a:xfrm rot="20241549">
            <a:off x="491745" y="237797"/>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10" name="Rounded Rectangle 9"/>
          <p:cNvSpPr/>
          <p:nvPr/>
        </p:nvSpPr>
        <p:spPr>
          <a:xfrm>
            <a:off x="10210800" y="1494735"/>
            <a:ext cx="38100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4-7-1 نسبت میرایی معادل </a:t>
            </a:r>
            <a:endParaRPr lang="fa-IR" sz="2400" dirty="0">
              <a:solidFill>
                <a:schemeClr val="tx1">
                  <a:lumMod val="95000"/>
                  <a:lumOff val="5000"/>
                </a:schemeClr>
              </a:solidFill>
              <a:cs typeface="B Nazanin" panose="00000400000000000000" pitchFamily="2"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139" y="5706533"/>
            <a:ext cx="12395110" cy="1262963"/>
          </a:xfrm>
          <a:prstGeom prst="rect">
            <a:avLst/>
          </a:prstGeom>
        </p:spPr>
      </p:pic>
      <p:sp>
        <p:nvSpPr>
          <p:cNvPr id="9" name="TextBox 8"/>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4" name="Slide Number Placeholder 3"/>
          <p:cNvSpPr>
            <a:spLocks noGrp="1"/>
          </p:cNvSpPr>
          <p:nvPr>
            <p:ph type="sldNum" sz="quarter" idx="12"/>
          </p:nvPr>
        </p:nvSpPr>
        <p:spPr/>
        <p:txBody>
          <a:bodyPr/>
          <a:lstStyle/>
          <a:p>
            <a:fld id="{09D84461-DD0A-440A-AEC5-A4A968A8725A}" type="slidenum">
              <a:rPr lang="en-US" smtClean="0"/>
              <a:t>84</a:t>
            </a:fld>
            <a:endParaRPr lang="en-US" dirty="0"/>
          </a:p>
        </p:txBody>
      </p:sp>
    </p:spTree>
    <p:extLst>
      <p:ext uri="{BB962C8B-B14F-4D97-AF65-F5344CB8AC3E}">
        <p14:creationId xmlns:p14="http://schemas.microsoft.com/office/powerpoint/2010/main" val="12006071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animBg="1"/>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loud Callout 26"/>
          <p:cNvSpPr/>
          <p:nvPr/>
        </p:nvSpPr>
        <p:spPr>
          <a:xfrm rot="20241549">
            <a:off x="491745" y="237797"/>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10" name="Rounded Rectangle 9"/>
          <p:cNvSpPr/>
          <p:nvPr/>
        </p:nvSpPr>
        <p:spPr>
          <a:xfrm>
            <a:off x="10210800" y="1494735"/>
            <a:ext cx="38100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4-7-1 نسبت میرایی معادل </a:t>
            </a:r>
            <a:endParaRPr lang="fa-IR" sz="2400" dirty="0">
              <a:solidFill>
                <a:schemeClr val="tx1">
                  <a:lumMod val="95000"/>
                  <a:lumOff val="5000"/>
                </a:schemeClr>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0544" y="2533015"/>
            <a:ext cx="8696325" cy="3590925"/>
          </a:xfrm>
          <a:prstGeom prst="rect">
            <a:avLst/>
          </a:prstGeom>
        </p:spPr>
      </p:pic>
      <p:sp>
        <p:nvSpPr>
          <p:cNvPr id="9" name="TextBox 8"/>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2" name="Slide Number Placeholder 1"/>
          <p:cNvSpPr>
            <a:spLocks noGrp="1"/>
          </p:cNvSpPr>
          <p:nvPr>
            <p:ph type="sldNum" sz="quarter" idx="12"/>
          </p:nvPr>
        </p:nvSpPr>
        <p:spPr/>
        <p:txBody>
          <a:bodyPr/>
          <a:lstStyle/>
          <a:p>
            <a:fld id="{09D84461-DD0A-440A-AEC5-A4A968A8725A}" type="slidenum">
              <a:rPr lang="en-US" smtClean="0"/>
              <a:t>85</a:t>
            </a:fld>
            <a:endParaRPr lang="en-US" dirty="0"/>
          </a:p>
        </p:txBody>
      </p:sp>
    </p:spTree>
    <p:extLst>
      <p:ext uri="{BB962C8B-B14F-4D97-AF65-F5344CB8AC3E}">
        <p14:creationId xmlns:p14="http://schemas.microsoft.com/office/powerpoint/2010/main" val="10910075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animBg="1"/>
      <p:bldP spid="1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loud Callout 26"/>
          <p:cNvSpPr/>
          <p:nvPr/>
        </p:nvSpPr>
        <p:spPr>
          <a:xfrm rot="20241549">
            <a:off x="491745" y="237797"/>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10" name="Rounded Rectangle 9"/>
          <p:cNvSpPr/>
          <p:nvPr/>
        </p:nvSpPr>
        <p:spPr>
          <a:xfrm>
            <a:off x="10210800" y="1494735"/>
            <a:ext cx="38100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4-7-1 نسبت میرایی معادل </a:t>
            </a:r>
            <a:endParaRPr lang="fa-IR" sz="2400" dirty="0">
              <a:solidFill>
                <a:schemeClr val="tx1">
                  <a:lumMod val="95000"/>
                  <a:lumOff val="5000"/>
                </a:schemeClr>
              </a:solidFill>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5113" y="2441575"/>
            <a:ext cx="10703607" cy="4279265"/>
          </a:xfrm>
          <a:prstGeom prst="rect">
            <a:avLst/>
          </a:prstGeom>
        </p:spPr>
      </p:pic>
      <p:sp>
        <p:nvSpPr>
          <p:cNvPr id="8" name="TextBox 7"/>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4" name="Slide Number Placeholder 3"/>
          <p:cNvSpPr>
            <a:spLocks noGrp="1"/>
          </p:cNvSpPr>
          <p:nvPr>
            <p:ph type="sldNum" sz="quarter" idx="12"/>
          </p:nvPr>
        </p:nvSpPr>
        <p:spPr/>
        <p:txBody>
          <a:bodyPr/>
          <a:lstStyle/>
          <a:p>
            <a:fld id="{09D84461-DD0A-440A-AEC5-A4A968A8725A}" type="slidenum">
              <a:rPr lang="en-US" smtClean="0"/>
              <a:t>86</a:t>
            </a:fld>
            <a:endParaRPr lang="en-US" dirty="0"/>
          </a:p>
        </p:txBody>
      </p:sp>
    </p:spTree>
    <p:extLst>
      <p:ext uri="{BB962C8B-B14F-4D97-AF65-F5344CB8AC3E}">
        <p14:creationId xmlns:p14="http://schemas.microsoft.com/office/powerpoint/2010/main" val="211650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animBg="1"/>
      <p:bldP spid="1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loud Callout 26"/>
          <p:cNvSpPr/>
          <p:nvPr/>
        </p:nvSpPr>
        <p:spPr>
          <a:xfrm rot="20241549">
            <a:off x="491745" y="237797"/>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10" name="Rounded Rectangle 9"/>
          <p:cNvSpPr/>
          <p:nvPr/>
        </p:nvSpPr>
        <p:spPr>
          <a:xfrm>
            <a:off x="10210800" y="1494735"/>
            <a:ext cx="38100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4-7-1 نسبت میرایی معادل </a:t>
            </a:r>
            <a:endParaRPr lang="fa-IR" sz="2400" dirty="0">
              <a:solidFill>
                <a:schemeClr val="tx1">
                  <a:lumMod val="95000"/>
                  <a:lumOff val="5000"/>
                </a:schemeClr>
              </a:solidFill>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699" y="1053990"/>
            <a:ext cx="8118141" cy="1447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600" y="2307728"/>
            <a:ext cx="10925387" cy="33336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5467" y="5911041"/>
            <a:ext cx="11986843" cy="1105007"/>
          </a:xfrm>
          <a:prstGeom prst="rect">
            <a:avLst/>
          </a:prstGeom>
        </p:spPr>
      </p:pic>
      <p:sp>
        <p:nvSpPr>
          <p:cNvPr id="11" name="TextBox 10"/>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2" name="Slide Number Placeholder 1"/>
          <p:cNvSpPr>
            <a:spLocks noGrp="1"/>
          </p:cNvSpPr>
          <p:nvPr>
            <p:ph type="sldNum" sz="quarter" idx="12"/>
          </p:nvPr>
        </p:nvSpPr>
        <p:spPr/>
        <p:txBody>
          <a:bodyPr/>
          <a:lstStyle/>
          <a:p>
            <a:fld id="{09D84461-DD0A-440A-AEC5-A4A968A8725A}" type="slidenum">
              <a:rPr lang="en-US" smtClean="0"/>
              <a:t>87</a:t>
            </a:fld>
            <a:endParaRPr lang="en-US" dirty="0"/>
          </a:p>
        </p:txBody>
      </p:sp>
    </p:spTree>
    <p:extLst>
      <p:ext uri="{BB962C8B-B14F-4D97-AF65-F5344CB8AC3E}">
        <p14:creationId xmlns:p14="http://schemas.microsoft.com/office/powerpoint/2010/main" val="20689928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animBg="1"/>
      <p:bldP spid="1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loud Callout 26"/>
          <p:cNvSpPr/>
          <p:nvPr/>
        </p:nvSpPr>
        <p:spPr>
          <a:xfrm rot="20241549">
            <a:off x="491745" y="237797"/>
            <a:ext cx="1759707" cy="635772"/>
          </a:xfrm>
          <a:prstGeom prst="cloudCallout">
            <a:avLst/>
          </a:prstGeom>
          <a:solidFill>
            <a:srgbClr val="BB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chemeClr val="tx1">
                    <a:lumMod val="95000"/>
                    <a:lumOff val="5000"/>
                  </a:schemeClr>
                </a:solidFill>
                <a:cs typeface="B Nazanin" panose="00000400000000000000" pitchFamily="2" charset="-78"/>
              </a:rPr>
              <a:t>فصل چهارم</a:t>
            </a:r>
            <a:endParaRPr lang="fa-IR" dirty="0">
              <a:solidFill>
                <a:schemeClr val="tx1">
                  <a:lumMod val="95000"/>
                  <a:lumOff val="5000"/>
                </a:schemeClr>
              </a:solidFill>
              <a:cs typeface="B Nazanin" panose="00000400000000000000" pitchFamily="2" charset="-78"/>
            </a:endParaRPr>
          </a:p>
        </p:txBody>
      </p:sp>
      <p:sp>
        <p:nvSpPr>
          <p:cNvPr id="21" name="Horizontal Scroll 20"/>
          <p:cNvSpPr/>
          <p:nvPr/>
        </p:nvSpPr>
        <p:spPr>
          <a:xfrm>
            <a:off x="9387840" y="182882"/>
            <a:ext cx="4480560" cy="1127758"/>
          </a:xfrm>
          <a:prstGeom prst="horizontalScroll">
            <a:avLst>
              <a:gd name="adj" fmla="val 14189"/>
            </a:avLst>
          </a:prstGeom>
          <a:solidFill>
            <a:schemeClr val="tx2">
              <a:lumMod val="25000"/>
              <a:lumOff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360</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10" name="Rounded Rectangle 9"/>
          <p:cNvSpPr/>
          <p:nvPr/>
        </p:nvSpPr>
        <p:spPr>
          <a:xfrm>
            <a:off x="10210800" y="1494735"/>
            <a:ext cx="3810000" cy="628898"/>
          </a:xfrm>
          <a:prstGeom prst="roundRect">
            <a:avLst>
              <a:gd name="adj" fmla="val 25178"/>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4-7-1 نسبت میرایی معادل </a:t>
            </a:r>
            <a:endParaRPr lang="fa-IR" sz="2400" dirty="0">
              <a:solidFill>
                <a:schemeClr val="tx1">
                  <a:lumMod val="95000"/>
                  <a:lumOff val="5000"/>
                </a:schemeClr>
              </a:solidFill>
              <a:cs typeface="B Nazanin" panose="00000400000000000000" pitchFamily="2" charset="-78"/>
            </a:endParaRPr>
          </a:p>
        </p:txBody>
      </p:sp>
      <p:sp>
        <p:nvSpPr>
          <p:cNvPr id="2" name="Rectangle 1"/>
          <p:cNvSpPr/>
          <p:nvPr/>
        </p:nvSpPr>
        <p:spPr>
          <a:xfrm>
            <a:off x="1188720" y="2956560"/>
            <a:ext cx="12542520" cy="2246769"/>
          </a:xfrm>
          <a:prstGeom prst="rect">
            <a:avLst/>
          </a:prstGeom>
        </p:spPr>
        <p:txBody>
          <a:bodyPr wrap="square">
            <a:spAutoFit/>
          </a:bodyPr>
          <a:lstStyle/>
          <a:p>
            <a:pPr algn="justLow" rtl="1"/>
            <a:r>
              <a:rPr lang="fa-IR" sz="2800" smtClean="0">
                <a:cs typeface="B Mitra" panose="00000400000000000000" pitchFamily="2" charset="-78"/>
              </a:rPr>
              <a:t>نکته: اگر </a:t>
            </a:r>
            <a:r>
              <a:rPr lang="fa-IR" sz="2800">
                <a:cs typeface="B Mitra" panose="00000400000000000000" pitchFamily="2" charset="-78"/>
              </a:rPr>
              <a:t>پی سازه غیرگسترده ولی متشکل از یک شبکه متعامد بهم پیوسته، مانند پیهاي منفرد متصل با شناژ یا پیهاي نواري </a:t>
            </a:r>
            <a:r>
              <a:rPr lang="fa-IR" sz="2800" smtClean="0">
                <a:cs typeface="B Mitra" panose="00000400000000000000" pitchFamily="2" charset="-78"/>
              </a:rPr>
              <a:t>باشد، باید </a:t>
            </a:r>
            <a:r>
              <a:rPr lang="fa-IR" sz="2800">
                <a:cs typeface="B Mitra" panose="00000400000000000000" pitchFamily="2" charset="-78"/>
              </a:rPr>
              <a:t>از کوچکترین محدوده </a:t>
            </a:r>
            <a:r>
              <a:rPr lang="fa-IR" sz="2800" smtClean="0">
                <a:cs typeface="B Mitra" panose="00000400000000000000" pitchFamily="2" charset="-78"/>
              </a:rPr>
              <a:t>دربردارنده ي </a:t>
            </a:r>
            <a:r>
              <a:rPr lang="fa-IR" sz="2800">
                <a:cs typeface="B Mitra" panose="00000400000000000000" pitchFamily="2" charset="-78"/>
              </a:rPr>
              <a:t>همه </a:t>
            </a:r>
            <a:r>
              <a:rPr lang="fa-IR" sz="2800" smtClean="0">
                <a:cs typeface="B Mitra" panose="00000400000000000000" pitchFamily="2" charset="-78"/>
              </a:rPr>
              <a:t>پی ها </a:t>
            </a:r>
            <a:r>
              <a:rPr lang="fa-IR" sz="2800">
                <a:cs typeface="B Mitra" panose="00000400000000000000" pitchFamily="2" charset="-78"/>
              </a:rPr>
              <a:t>به عنوان یک پی موثر استفاده شود. این پی موثر را میتوان با یک پی </a:t>
            </a:r>
            <a:r>
              <a:rPr lang="fa-IR" sz="2800" smtClean="0">
                <a:cs typeface="B Mitra" panose="00000400000000000000" pitchFamily="2" charset="-78"/>
              </a:rPr>
              <a:t>مستطیلی را </a:t>
            </a:r>
            <a:r>
              <a:rPr lang="fa-IR" sz="2800">
                <a:cs typeface="B Mitra" panose="00000400000000000000" pitchFamily="2" charset="-78"/>
              </a:rPr>
              <a:t>محاسبه کرد . اگر پی سازه غیر پیوسته باشد باید از </a:t>
            </a:r>
            <a:r>
              <a:rPr lang="en-US" sz="2800" i="1">
                <a:latin typeface="Times New Roman" panose="02020603050405020304" pitchFamily="18" charset="0"/>
                <a:cs typeface="B Mitra" panose="00000400000000000000" pitchFamily="2" charset="-78"/>
              </a:rPr>
              <a:t>K</a:t>
            </a:r>
            <a:r>
              <a:rPr lang="en-US" sz="2800">
                <a:latin typeface="Symbol" panose="05050102010706020507" pitchFamily="18" charset="2"/>
                <a:cs typeface="B Mitra" panose="00000400000000000000" pitchFamily="2" charset="-78"/>
              </a:rPr>
              <a:t> </a:t>
            </a:r>
            <a:r>
              <a:rPr lang="fa-IR" sz="2800" smtClean="0">
                <a:latin typeface="Symbol" panose="05050102010706020507" pitchFamily="18" charset="2"/>
                <a:cs typeface="B Mitra" panose="00000400000000000000" pitchFamily="2" charset="-78"/>
              </a:rPr>
              <a:t> و</a:t>
            </a:r>
            <a:r>
              <a:rPr lang="en-US" sz="2800" smtClean="0">
                <a:latin typeface="Symbol" panose="05050102010706020507" pitchFamily="18" charset="2"/>
                <a:cs typeface="B Mitra" panose="00000400000000000000" pitchFamily="2" charset="-78"/>
              </a:rPr>
              <a:t> </a:t>
            </a:r>
            <a:r>
              <a:rPr lang="en-US" sz="2800" i="1" smtClean="0">
                <a:latin typeface="Times New Roman" panose="02020603050405020304" pitchFamily="18" charset="0"/>
                <a:cs typeface="B Mitra" panose="00000400000000000000" pitchFamily="2" charset="-78"/>
              </a:rPr>
              <a:t>Kh </a:t>
            </a:r>
            <a:r>
              <a:rPr lang="fa-IR" sz="2800">
                <a:latin typeface="Times New Roman" panose="02020603050405020304" pitchFamily="18" charset="0"/>
                <a:cs typeface="B Mitra" panose="00000400000000000000" pitchFamily="2" charset="-78"/>
              </a:rPr>
              <a:t>با حفظ تناسبات کلی شکل جایگزین نمود و سپس </a:t>
            </a:r>
            <a:r>
              <a:rPr lang="fa-IR" sz="2800" smtClean="0">
                <a:latin typeface="Times New Roman" panose="02020603050405020304" pitchFamily="18" charset="0"/>
                <a:cs typeface="B Mitra" panose="00000400000000000000" pitchFamily="2" charset="-78"/>
              </a:rPr>
              <a:t>مقادیر </a:t>
            </a:r>
            <a:r>
              <a:rPr lang="fa-IR" sz="2800" smtClean="0">
                <a:cs typeface="B Mitra" panose="00000400000000000000" pitchFamily="2" charset="-78"/>
              </a:rPr>
              <a:t>روشهاي </a:t>
            </a:r>
            <a:r>
              <a:rPr lang="fa-IR" sz="2800">
                <a:cs typeface="B Mitra" panose="00000400000000000000" pitchFamily="2" charset="-78"/>
              </a:rPr>
              <a:t>تحلیلی دیگر مانند روش مستقیم که در آن سازه و </a:t>
            </a:r>
            <a:r>
              <a:rPr lang="fa-IR" sz="2800" smtClean="0">
                <a:cs typeface="B Mitra" panose="00000400000000000000" pitchFamily="2" charset="-78"/>
              </a:rPr>
              <a:t>محدوده ي </a:t>
            </a:r>
            <a:r>
              <a:rPr lang="fa-IR" sz="2800">
                <a:cs typeface="B Mitra" panose="00000400000000000000" pitchFamily="2" charset="-78"/>
              </a:rPr>
              <a:t>وسیعی از خاك، همزمان مدل میشوند استفاده کرد</a:t>
            </a:r>
            <a:endParaRPr lang="fa-IR" sz="2800"/>
          </a:p>
        </p:txBody>
      </p:sp>
      <p:sp>
        <p:nvSpPr>
          <p:cNvPr id="11" name="TextBox 10"/>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3" name="Slide Number Placeholder 2"/>
          <p:cNvSpPr>
            <a:spLocks noGrp="1"/>
          </p:cNvSpPr>
          <p:nvPr>
            <p:ph type="sldNum" sz="quarter" idx="12"/>
          </p:nvPr>
        </p:nvSpPr>
        <p:spPr/>
        <p:txBody>
          <a:bodyPr/>
          <a:lstStyle/>
          <a:p>
            <a:fld id="{09D84461-DD0A-440A-AEC5-A4A968A8725A}" type="slidenum">
              <a:rPr lang="en-US" smtClean="0"/>
              <a:t>88</a:t>
            </a:fld>
            <a:endParaRPr lang="en-US" dirty="0"/>
          </a:p>
        </p:txBody>
      </p:sp>
    </p:spTree>
    <p:extLst>
      <p:ext uri="{BB962C8B-B14F-4D97-AF65-F5344CB8AC3E}">
        <p14:creationId xmlns:p14="http://schemas.microsoft.com/office/powerpoint/2010/main" val="8698278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500"/>
                                        <p:tgtEl>
                                          <p:spTgt spid="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animBg="1"/>
      <p:bldP spid="10" grpId="0" animBg="1"/>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BCBCB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038</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507" y="862608"/>
            <a:ext cx="4282281" cy="6027285"/>
          </a:xfrm>
          <a:prstGeom prst="rect">
            <a:avLst/>
          </a:prstGeom>
          <a:effectLst>
            <a:reflection blurRad="6350" stA="50000" endA="300" endPos="55500" dist="50800" dir="5400000" sy="-100000" algn="bl" rotWithShape="0"/>
          </a:effectLst>
          <a:scene3d>
            <a:camera prst="perspectiveRight"/>
            <a:lightRig rig="threePt" dir="t"/>
          </a:scene3d>
        </p:spPr>
      </p:pic>
      <p:sp>
        <p:nvSpPr>
          <p:cNvPr id="4" name="TextBox 3"/>
          <p:cNvSpPr txBox="1"/>
          <p:nvPr/>
        </p:nvSpPr>
        <p:spPr>
          <a:xfrm>
            <a:off x="6035040" y="2225040"/>
            <a:ext cx="8001000" cy="1815882"/>
          </a:xfrm>
          <a:prstGeom prst="rect">
            <a:avLst/>
          </a:prstGeom>
          <a:noFill/>
        </p:spPr>
        <p:txBody>
          <a:bodyPr wrap="square" rtlCol="1">
            <a:spAutoFit/>
          </a:bodyPr>
          <a:lstStyle/>
          <a:p>
            <a:pPr algn="just" rtl="1"/>
            <a:r>
              <a:rPr lang="fa-IR" sz="2800" smtClean="0"/>
              <a:t>این نشریه در 14 فصل و یک پیوست تنظیم شده است.که در مورد باگذاری،تحلیل خطر،روش های تحلیل و طراحی انواع سازه های مختلف نظیر مخزن، برج خنک کن،خطوط لوله،دودکش،سازه های فراساحلی و .. تنظیم شده است.</a:t>
            </a:r>
            <a:endParaRPr lang="fa-IR" sz="2800"/>
          </a:p>
        </p:txBody>
      </p:sp>
      <p:sp>
        <p:nvSpPr>
          <p:cNvPr id="12" name="TextBox 11"/>
          <p:cNvSpPr txBox="1"/>
          <p:nvPr/>
        </p:nvSpPr>
        <p:spPr>
          <a:xfrm>
            <a:off x="5867400" y="4297723"/>
            <a:ext cx="8001000" cy="523220"/>
          </a:xfrm>
          <a:prstGeom prst="rect">
            <a:avLst/>
          </a:prstGeom>
          <a:noFill/>
        </p:spPr>
        <p:txBody>
          <a:bodyPr wrap="square" rtlCol="1">
            <a:spAutoFit/>
          </a:bodyPr>
          <a:lstStyle/>
          <a:p>
            <a:pPr algn="just" rtl="1"/>
            <a:r>
              <a:rPr lang="fa-IR" sz="2800" smtClean="0"/>
              <a:t>فصل پنجم این نشریه در مورد اندرکنش خاک سازه می باشد.</a:t>
            </a:r>
            <a:endParaRPr lang="fa-IR" sz="2800"/>
          </a:p>
        </p:txBody>
      </p:sp>
      <p:sp>
        <p:nvSpPr>
          <p:cNvPr id="2" name="Slide Number Placeholder 1"/>
          <p:cNvSpPr>
            <a:spLocks noGrp="1"/>
          </p:cNvSpPr>
          <p:nvPr>
            <p:ph type="sldNum" sz="quarter" idx="12"/>
          </p:nvPr>
        </p:nvSpPr>
        <p:spPr/>
        <p:txBody>
          <a:bodyPr/>
          <a:lstStyle/>
          <a:p>
            <a:fld id="{09D84461-DD0A-440A-AEC5-A4A968A8725A}" type="slidenum">
              <a:rPr lang="en-US" smtClean="0"/>
              <a:t>89</a:t>
            </a:fld>
            <a:endParaRPr lang="en-US" dirty="0"/>
          </a:p>
        </p:txBody>
      </p:sp>
    </p:spTree>
    <p:extLst>
      <p:ext uri="{BB962C8B-B14F-4D97-AF65-F5344CB8AC3E}">
        <p14:creationId xmlns:p14="http://schemas.microsoft.com/office/powerpoint/2010/main" val="33065396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F7773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lumMod val="95000"/>
                    <a:lumOff val="5000"/>
                  </a:schemeClr>
                </a:solidFill>
                <a:cs typeface="B Nazanin" panose="00000400000000000000" pitchFamily="2" charset="-78"/>
              </a:rPr>
              <a:t>اندرکنش خاک سازه</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7385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12" name="Rounded Rectangle 11"/>
          <p:cNvSpPr/>
          <p:nvPr/>
        </p:nvSpPr>
        <p:spPr>
          <a:xfrm>
            <a:off x="10444465" y="1350348"/>
            <a:ext cx="3423935" cy="628898"/>
          </a:xfrm>
          <a:prstGeom prst="roundRect">
            <a:avLst>
              <a:gd name="adj" fmla="val 25178"/>
            </a:avLst>
          </a:prstGeom>
          <a:solidFill>
            <a:srgbClr val="F77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اثرات اندرکنش بر روی سازه</a:t>
            </a:r>
            <a:endParaRPr lang="fa-IR" sz="2400">
              <a:solidFill>
                <a:schemeClr val="tx1">
                  <a:lumMod val="95000"/>
                  <a:lumOff val="5000"/>
                </a:schemeClr>
              </a:solidFill>
              <a:cs typeface="B Nazanin" panose="00000400000000000000" pitchFamily="2" charset="-78"/>
            </a:endParaRPr>
          </a:p>
        </p:txBody>
      </p:sp>
      <p:sp>
        <p:nvSpPr>
          <p:cNvPr id="7" name="Slide Number Placeholder 6"/>
          <p:cNvSpPr>
            <a:spLocks noGrp="1"/>
          </p:cNvSpPr>
          <p:nvPr>
            <p:ph type="sldNum" sz="quarter" idx="12"/>
          </p:nvPr>
        </p:nvSpPr>
        <p:spPr/>
        <p:txBody>
          <a:bodyPr/>
          <a:lstStyle/>
          <a:p>
            <a:fld id="{09D84461-DD0A-440A-AEC5-A4A968A8725A}" type="slidenum">
              <a:rPr lang="en-US" smtClean="0"/>
              <a:t>9</a:t>
            </a:fld>
            <a:endParaRPr lang="en-US" dirty="0"/>
          </a:p>
        </p:txBody>
      </p:sp>
      <p:sp>
        <p:nvSpPr>
          <p:cNvPr id="18" name="TextBox 17"/>
          <p:cNvSpPr txBox="1"/>
          <p:nvPr/>
        </p:nvSpPr>
        <p:spPr>
          <a:xfrm>
            <a:off x="1306286" y="2732562"/>
            <a:ext cx="12333810" cy="3539430"/>
          </a:xfrm>
          <a:prstGeom prst="rect">
            <a:avLst/>
          </a:prstGeom>
          <a:noFill/>
        </p:spPr>
        <p:txBody>
          <a:bodyPr wrap="square" rtlCol="1">
            <a:spAutoFit/>
          </a:bodyPr>
          <a:lstStyle/>
          <a:p>
            <a:pPr algn="r"/>
            <a:r>
              <a:rPr lang="fa-IR" sz="3200" smtClean="0"/>
              <a:t>2) تغییر در مشخصات دینامیکی سازه :   </a:t>
            </a:r>
          </a:p>
          <a:p>
            <a:pPr algn="r"/>
            <a:r>
              <a:rPr lang="fa-IR" sz="3200" smtClean="0"/>
              <a:t>  الف) </a:t>
            </a:r>
            <a:r>
              <a:rPr lang="fa-IR" sz="3200" smtClean="0">
                <a:solidFill>
                  <a:srgbClr val="FF0000"/>
                </a:solidFill>
              </a:rPr>
              <a:t>فرکانس سازه : </a:t>
            </a:r>
          </a:p>
          <a:p>
            <a:pPr algn="r"/>
            <a:r>
              <a:rPr lang="fa-IR" sz="3200" smtClean="0"/>
              <a:t>        رفتار </a:t>
            </a:r>
            <a:r>
              <a:rPr lang="fa-IR" sz="3200"/>
              <a:t>سازه نرم می شود یعنی زمان تناوب سازه افزایش می یابد. </a:t>
            </a:r>
          </a:p>
          <a:p>
            <a:pPr algn="r"/>
            <a:endParaRPr lang="fa-IR" sz="3200" smtClean="0"/>
          </a:p>
          <a:p>
            <a:pPr algn="r"/>
            <a:r>
              <a:rPr lang="fa-IR" sz="3200" smtClean="0"/>
              <a:t>  ب) </a:t>
            </a:r>
            <a:r>
              <a:rPr lang="fa-IR" sz="3200" smtClean="0">
                <a:solidFill>
                  <a:srgbClr val="FF0000"/>
                </a:solidFill>
              </a:rPr>
              <a:t>میرایی سازه :</a:t>
            </a:r>
          </a:p>
          <a:p>
            <a:pPr algn="r"/>
            <a:r>
              <a:rPr lang="fa-IR" sz="3200"/>
              <a:t> </a:t>
            </a:r>
            <a:r>
              <a:rPr lang="fa-IR" sz="3200" smtClean="0"/>
              <a:t>     میرایی سازه اضافه می شود.یعنی یک میرایی به  سیستم به واسطه حضور خاک اضافه میشود. </a:t>
            </a:r>
            <a:r>
              <a:rPr lang="en-US" sz="3200" smtClean="0"/>
              <a:t>  </a:t>
            </a:r>
            <a:endParaRPr lang="fa-IR" sz="3200" smtClean="0"/>
          </a:p>
          <a:p>
            <a:pPr algn="r"/>
            <a:endParaRPr lang="fa-IR" sz="3200" dirty="0">
              <a:cs typeface="B Nazanin" panose="00000400000000000000" pitchFamily="2" charset="-78"/>
            </a:endParaRPr>
          </a:p>
        </p:txBody>
      </p:sp>
    </p:spTree>
    <p:extLst>
      <p:ext uri="{BB962C8B-B14F-4D97-AF65-F5344CB8AC3E}">
        <p14:creationId xmlns:p14="http://schemas.microsoft.com/office/powerpoint/2010/main" val="34178311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18"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BCBCB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038</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8" name="Rounded Rectangle 7"/>
          <p:cNvSpPr/>
          <p:nvPr/>
        </p:nvSpPr>
        <p:spPr>
          <a:xfrm>
            <a:off x="10058400" y="1433775"/>
            <a:ext cx="3810000" cy="628898"/>
          </a:xfrm>
          <a:prstGeom prst="roundRect">
            <a:avLst>
              <a:gd name="adj" fmla="val 25178"/>
            </a:avLst>
          </a:prstGeom>
          <a:solidFill>
            <a:srgbClr val="BC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5-1-ملاحظات کلی</a:t>
            </a:r>
            <a:endParaRPr lang="fa-IR" sz="2400" dirty="0">
              <a:solidFill>
                <a:schemeClr val="tx1">
                  <a:lumMod val="95000"/>
                  <a:lumOff val="5000"/>
                </a:schemeClr>
              </a:solidFill>
              <a:cs typeface="B Nazanin" panose="00000400000000000000" pitchFamily="2" charset="-78"/>
            </a:endParaRPr>
          </a:p>
        </p:txBody>
      </p:sp>
      <p:sp>
        <p:nvSpPr>
          <p:cNvPr id="2" name="TextBox 1"/>
          <p:cNvSpPr txBox="1"/>
          <p:nvPr/>
        </p:nvSpPr>
        <p:spPr>
          <a:xfrm>
            <a:off x="1569720" y="2215477"/>
            <a:ext cx="11930480" cy="523220"/>
          </a:xfrm>
          <a:prstGeom prst="rect">
            <a:avLst/>
          </a:prstGeom>
          <a:noFill/>
        </p:spPr>
        <p:txBody>
          <a:bodyPr wrap="square" rtlCol="1">
            <a:spAutoFit/>
          </a:bodyPr>
          <a:lstStyle/>
          <a:p>
            <a:pPr algn="r" rtl="1"/>
            <a:r>
              <a:rPr lang="fa-IR" sz="2800" smtClean="0"/>
              <a:t>-ضوابط که در این فصل ارائه می شود به منظور افزایش دقت مدلسازی برای تحلیل در برابر زلزله است.</a:t>
            </a:r>
            <a:endParaRPr lang="fa-IR" sz="2800"/>
          </a:p>
        </p:txBody>
      </p:sp>
      <mc:AlternateContent xmlns:mc="http://schemas.openxmlformats.org/markup-compatibility/2006" xmlns:a14="http://schemas.microsoft.com/office/drawing/2010/main">
        <mc:Choice Requires="a14">
          <p:sp>
            <p:nvSpPr>
              <p:cNvPr id="13" name="TextBox 12"/>
              <p:cNvSpPr txBox="1"/>
              <p:nvPr/>
            </p:nvSpPr>
            <p:spPr>
              <a:xfrm>
                <a:off x="1569720" y="2854347"/>
                <a:ext cx="11930480" cy="954107"/>
              </a:xfrm>
              <a:prstGeom prst="rect">
                <a:avLst/>
              </a:prstGeom>
              <a:noFill/>
            </p:spPr>
            <p:txBody>
              <a:bodyPr wrap="square" rtlCol="1">
                <a:spAutoFit/>
              </a:bodyPr>
              <a:lstStyle/>
              <a:p>
                <a:pPr algn="r" rtl="1"/>
                <a:r>
                  <a:rPr lang="fa-IR" sz="2800" smtClean="0"/>
                  <a:t>-در نظر گرفتن اندرکنش سازه و خاک برای سازه های گروه  طراحی لرزه ای </a:t>
                </a:r>
                <a14:m>
                  <m:oMath xmlns:m="http://schemas.openxmlformats.org/officeDocument/2006/math">
                    <m:r>
                      <a:rPr lang="fa-IR" sz="2800" b="0" i="0" smtClean="0">
                        <a:latin typeface="Cambria Math" panose="02040503050406030204" pitchFamily="18" charset="0"/>
                      </a:rPr>
                      <m:t> </m:t>
                    </m:r>
                    <m:sSub>
                      <m:sSubPr>
                        <m:ctrlPr>
                          <a:rPr lang="fa-IR" sz="2800" i="1" smtClean="0">
                            <a:latin typeface="Cambria Math" panose="02040503050406030204" pitchFamily="18" charset="0"/>
                          </a:rPr>
                        </m:ctrlPr>
                      </m:sSubPr>
                      <m:e>
                        <m:r>
                          <a:rPr lang="en-US" sz="2800" b="0" i="1" smtClean="0">
                            <a:latin typeface="Cambria Math" panose="02040503050406030204" pitchFamily="18" charset="0"/>
                          </a:rPr>
                          <m:t>𝐷</m:t>
                        </m:r>
                      </m:e>
                      <m:sub>
                        <m:r>
                          <a:rPr lang="en-US" sz="2800" b="0" i="1" smtClean="0">
                            <a:latin typeface="Cambria Math" panose="02040503050406030204" pitchFamily="18" charset="0"/>
                          </a:rPr>
                          <m:t>3</m:t>
                        </m:r>
                      </m:sub>
                    </m:sSub>
                  </m:oMath>
                </a14:m>
                <a:r>
                  <a:rPr lang="fa-IR" sz="2800" smtClean="0"/>
                  <a:t> (طبق بند 4-5) ضروری است و برای سایر سازه نیز توصیه نمیشود.</a:t>
                </a:r>
                <a:endParaRPr lang="fa-IR" sz="2800"/>
              </a:p>
            </p:txBody>
          </p:sp>
        </mc:Choice>
        <mc:Fallback xmlns="">
          <p:sp>
            <p:nvSpPr>
              <p:cNvPr id="13" name="TextBox 12"/>
              <p:cNvSpPr txBox="1">
                <a:spLocks noRot="1" noChangeAspect="1" noMove="1" noResize="1" noEditPoints="1" noAdjustHandles="1" noChangeArrowheads="1" noChangeShapeType="1" noTextEdit="1"/>
              </p:cNvSpPr>
              <p:nvPr/>
            </p:nvSpPr>
            <p:spPr>
              <a:xfrm>
                <a:off x="1569720" y="2854347"/>
                <a:ext cx="11930480" cy="954107"/>
              </a:xfrm>
              <a:prstGeom prst="rect">
                <a:avLst/>
              </a:prstGeom>
              <a:blipFill>
                <a:blip r:embed="rId2"/>
                <a:stretch>
                  <a:fillRect t="-4459" r="-1022" b="-16561"/>
                </a:stretch>
              </a:blipFill>
            </p:spPr>
            <p:txBody>
              <a:bodyPr/>
              <a:lstStyle/>
              <a:p>
                <a:r>
                  <a:rPr lang="fa-IR">
                    <a:noFill/>
                  </a:rPr>
                  <a:t> </a:t>
                </a:r>
              </a:p>
            </p:txBody>
          </p:sp>
        </mc:Fallback>
      </mc:AlternateContent>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5153" y="3924104"/>
            <a:ext cx="10498542" cy="2552896"/>
          </a:xfrm>
          <a:prstGeom prst="rect">
            <a:avLst/>
          </a:prstGeom>
        </p:spPr>
      </p:pic>
      <p:sp>
        <p:nvSpPr>
          <p:cNvPr id="3" name="Slide Number Placeholder 2"/>
          <p:cNvSpPr>
            <a:spLocks noGrp="1"/>
          </p:cNvSpPr>
          <p:nvPr>
            <p:ph type="sldNum" sz="quarter" idx="12"/>
          </p:nvPr>
        </p:nvSpPr>
        <p:spPr/>
        <p:txBody>
          <a:bodyPr/>
          <a:lstStyle/>
          <a:p>
            <a:fld id="{09D84461-DD0A-440A-AEC5-A4A968A8725A}" type="slidenum">
              <a:rPr lang="en-US" smtClean="0"/>
              <a:t>90</a:t>
            </a:fld>
            <a:endParaRPr lang="en-US" dirty="0"/>
          </a:p>
        </p:txBody>
      </p:sp>
    </p:spTree>
    <p:extLst>
      <p:ext uri="{BB962C8B-B14F-4D97-AF65-F5344CB8AC3E}">
        <p14:creationId xmlns:p14="http://schemas.microsoft.com/office/powerpoint/2010/main" val="11641118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7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750"/>
                                        <p:tgtEl>
                                          <p:spTgt spid="10"/>
                                        </p:tgtEl>
                                      </p:cBhvr>
                                    </p:animEffect>
                                    <p:anim calcmode="lin" valueType="num">
                                      <p:cBhvr>
                                        <p:cTn id="28" dur="750" fill="hold"/>
                                        <p:tgtEl>
                                          <p:spTgt spid="10"/>
                                        </p:tgtEl>
                                        <p:attrNameLst>
                                          <p:attrName>ppt_x</p:attrName>
                                        </p:attrNameLst>
                                      </p:cBhvr>
                                      <p:tavLst>
                                        <p:tav tm="0">
                                          <p:val>
                                            <p:strVal val="#ppt_x"/>
                                          </p:val>
                                        </p:tav>
                                        <p:tav tm="100000">
                                          <p:val>
                                            <p:strVal val="#ppt_x"/>
                                          </p:val>
                                        </p:tav>
                                      </p:tavLst>
                                    </p:anim>
                                    <p:anim calcmode="lin" valueType="num">
                                      <p:cBhvr>
                                        <p:cTn id="29"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P spid="2" grpId="0"/>
      <p:bldP spid="1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BCBCB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038</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8" name="Rounded Rectangle 7"/>
          <p:cNvSpPr/>
          <p:nvPr/>
        </p:nvSpPr>
        <p:spPr>
          <a:xfrm>
            <a:off x="10058400" y="1433775"/>
            <a:ext cx="3810000" cy="628898"/>
          </a:xfrm>
          <a:prstGeom prst="roundRect">
            <a:avLst>
              <a:gd name="adj" fmla="val 25178"/>
            </a:avLst>
          </a:prstGeom>
          <a:solidFill>
            <a:srgbClr val="BC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5-1-ملاحظات کلی</a:t>
            </a:r>
            <a:endParaRPr lang="fa-IR" sz="2400" dirty="0">
              <a:solidFill>
                <a:schemeClr val="tx1">
                  <a:lumMod val="95000"/>
                  <a:lumOff val="5000"/>
                </a:schemeClr>
              </a:solidFill>
              <a:cs typeface="B Nazanin" panose="00000400000000000000" pitchFamily="2" charset="-78"/>
            </a:endParaRPr>
          </a:p>
        </p:txBody>
      </p:sp>
      <p:grpSp>
        <p:nvGrpSpPr>
          <p:cNvPr id="17" name="Group 16"/>
          <p:cNvGrpSpPr/>
          <p:nvPr/>
        </p:nvGrpSpPr>
        <p:grpSpPr>
          <a:xfrm>
            <a:off x="1380093" y="524373"/>
            <a:ext cx="7298214" cy="6884808"/>
            <a:chOff x="1380093" y="524373"/>
            <a:chExt cx="7298214" cy="6884808"/>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093" y="524373"/>
              <a:ext cx="7298214" cy="6884808"/>
            </a:xfrm>
            <a:prstGeom prst="rect">
              <a:avLst/>
            </a:prstGeom>
          </p:spPr>
        </p:pic>
        <p:sp>
          <p:nvSpPr>
            <p:cNvPr id="4" name="Rectangle 3"/>
            <p:cNvSpPr/>
            <p:nvPr/>
          </p:nvSpPr>
          <p:spPr>
            <a:xfrm>
              <a:off x="5019675" y="2943860"/>
              <a:ext cx="1746885" cy="380364"/>
            </a:xfrm>
            <a:prstGeom prst="rect">
              <a:avLst/>
            </a:prstGeom>
            <a:noFill/>
            <a:ln>
              <a:solidFill>
                <a:srgbClr val="92D050"/>
              </a:solidFill>
            </a:ln>
          </p:spPr>
          <p:style>
            <a:lnRef idx="3">
              <a:schemeClr val="lt1"/>
            </a:lnRef>
            <a:fillRef idx="1">
              <a:schemeClr val="accent3"/>
            </a:fillRef>
            <a:effectRef idx="1">
              <a:schemeClr val="accent3"/>
            </a:effectRef>
            <a:fontRef idx="minor">
              <a:schemeClr val="lt1"/>
            </a:fontRef>
          </p:style>
          <p:txBody>
            <a:bodyPr rtlCol="1" anchor="ctr"/>
            <a:lstStyle/>
            <a:p>
              <a:pPr algn="ctr"/>
              <a:endParaRPr lang="fa-IR"/>
            </a:p>
          </p:txBody>
        </p:sp>
        <p:sp>
          <p:nvSpPr>
            <p:cNvPr id="12" name="Rectangle 11"/>
            <p:cNvSpPr/>
            <p:nvPr/>
          </p:nvSpPr>
          <p:spPr>
            <a:xfrm>
              <a:off x="3352800" y="2943859"/>
              <a:ext cx="1609725" cy="380365"/>
            </a:xfrm>
            <a:prstGeom prst="rect">
              <a:avLst/>
            </a:prstGeom>
            <a:noFill/>
            <a:ln>
              <a:solidFill>
                <a:srgbClr val="FF0000"/>
              </a:solidFill>
            </a:ln>
          </p:spPr>
          <p:style>
            <a:lnRef idx="3">
              <a:schemeClr val="lt1"/>
            </a:lnRef>
            <a:fillRef idx="1">
              <a:schemeClr val="accent3"/>
            </a:fillRef>
            <a:effectRef idx="1">
              <a:schemeClr val="accent3"/>
            </a:effectRef>
            <a:fontRef idx="minor">
              <a:schemeClr val="lt1"/>
            </a:fontRef>
          </p:style>
          <p:txBody>
            <a:bodyPr rtlCol="1" anchor="ctr"/>
            <a:lstStyle/>
            <a:p>
              <a:pPr algn="ctr"/>
              <a:endParaRPr lang="fa-IR"/>
            </a:p>
          </p:txBody>
        </p:sp>
        <p:cxnSp>
          <p:nvCxnSpPr>
            <p:cNvPr id="9" name="Straight Connector 8"/>
            <p:cNvCxnSpPr/>
            <p:nvPr/>
          </p:nvCxnSpPr>
          <p:spPr>
            <a:xfrm flipH="1">
              <a:off x="4601029" y="3585029"/>
              <a:ext cx="2165531"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8" name="Straight Connector 17"/>
            <p:cNvCxnSpPr/>
            <p:nvPr/>
          </p:nvCxnSpPr>
          <p:spPr>
            <a:xfrm flipH="1">
              <a:off x="3518263" y="6161315"/>
              <a:ext cx="2165531"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9" name="Straight Connector 18"/>
            <p:cNvCxnSpPr/>
            <p:nvPr/>
          </p:nvCxnSpPr>
          <p:spPr>
            <a:xfrm flipH="1">
              <a:off x="3584348" y="6828972"/>
              <a:ext cx="2165531" cy="0"/>
            </a:xfrm>
            <a:prstGeom prst="line">
              <a:avLst/>
            </a:prstGeom>
          </p:spPr>
          <p:style>
            <a:lnRef idx="3">
              <a:schemeClr val="accent5"/>
            </a:lnRef>
            <a:fillRef idx="0">
              <a:schemeClr val="accent5"/>
            </a:fillRef>
            <a:effectRef idx="2">
              <a:schemeClr val="accent5"/>
            </a:effectRef>
            <a:fontRef idx="minor">
              <a:schemeClr val="tx1"/>
            </a:fontRef>
          </p:style>
        </p:cxnSp>
      </p:grpSp>
      <p:sp>
        <p:nvSpPr>
          <p:cNvPr id="2" name="Slide Number Placeholder 1"/>
          <p:cNvSpPr>
            <a:spLocks noGrp="1"/>
          </p:cNvSpPr>
          <p:nvPr>
            <p:ph type="sldNum" sz="quarter" idx="12"/>
          </p:nvPr>
        </p:nvSpPr>
        <p:spPr/>
        <p:txBody>
          <a:bodyPr/>
          <a:lstStyle/>
          <a:p>
            <a:fld id="{09D84461-DD0A-440A-AEC5-A4A968A8725A}" type="slidenum">
              <a:rPr lang="en-US" smtClean="0"/>
              <a:t>91</a:t>
            </a:fld>
            <a:endParaRPr lang="en-US" dirty="0"/>
          </a:p>
        </p:txBody>
      </p:sp>
    </p:spTree>
    <p:extLst>
      <p:ext uri="{BB962C8B-B14F-4D97-AF65-F5344CB8AC3E}">
        <p14:creationId xmlns:p14="http://schemas.microsoft.com/office/powerpoint/2010/main" val="30143643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10"/>
                                        <p:tgtEl>
                                          <p:spTgt spid="8"/>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BCBCB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038</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8" name="Rounded Rectangle 7"/>
          <p:cNvSpPr/>
          <p:nvPr/>
        </p:nvSpPr>
        <p:spPr>
          <a:xfrm>
            <a:off x="10058400" y="1433775"/>
            <a:ext cx="3810000" cy="628898"/>
          </a:xfrm>
          <a:prstGeom prst="roundRect">
            <a:avLst>
              <a:gd name="adj" fmla="val 25178"/>
            </a:avLst>
          </a:prstGeom>
          <a:solidFill>
            <a:srgbClr val="BC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lumMod val="95000"/>
                    <a:lumOff val="5000"/>
                  </a:schemeClr>
                </a:solidFill>
                <a:cs typeface="B Nazanin" panose="00000400000000000000" pitchFamily="2" charset="-78"/>
              </a:rPr>
              <a:t>5-1-ملاحظات کلی</a:t>
            </a:r>
            <a:endParaRPr lang="fa-IR" sz="2400" dirty="0">
              <a:solidFill>
                <a:schemeClr val="tx1">
                  <a:lumMod val="95000"/>
                  <a:lumOff val="5000"/>
                </a:schemeClr>
              </a:solidFill>
              <a:cs typeface="B Nazanin" panose="00000400000000000000" pitchFamily="2" charset="-78"/>
            </a:endParaRPr>
          </a:p>
        </p:txBody>
      </p:sp>
      <p:sp>
        <p:nvSpPr>
          <p:cNvPr id="2" name="TextBox 1"/>
          <p:cNvSpPr txBox="1"/>
          <p:nvPr/>
        </p:nvSpPr>
        <p:spPr>
          <a:xfrm>
            <a:off x="1785257" y="2408310"/>
            <a:ext cx="12083143" cy="1384995"/>
          </a:xfrm>
          <a:prstGeom prst="rect">
            <a:avLst/>
          </a:prstGeom>
          <a:noFill/>
        </p:spPr>
        <p:txBody>
          <a:bodyPr wrap="square" rtlCol="1">
            <a:spAutoFit/>
          </a:bodyPr>
          <a:lstStyle/>
          <a:p>
            <a:pPr algn="r" rtl="1"/>
            <a:r>
              <a:rPr lang="fa-IR" sz="2800" smtClean="0"/>
              <a:t>- در این آيین نامه برای حفظ سادگی و با در نظر داشتن دقت لازم برای محاسبات، در حالت کلی مدلسازی سازه برای تحلیل اندرکنش سازه وخاک را می توان به یکی از دو روش تکیه گاه انعطاف پذیر (بند5-2) و یا سازه معادل (بند 5-3) انجام داد.</a:t>
            </a:r>
          </a:p>
        </p:txBody>
      </p:sp>
      <p:sp>
        <p:nvSpPr>
          <p:cNvPr id="14" name="TextBox 13"/>
          <p:cNvSpPr txBox="1"/>
          <p:nvPr/>
        </p:nvSpPr>
        <p:spPr>
          <a:xfrm>
            <a:off x="1785256" y="3936868"/>
            <a:ext cx="12083143" cy="954107"/>
          </a:xfrm>
          <a:prstGeom prst="rect">
            <a:avLst/>
          </a:prstGeom>
          <a:noFill/>
        </p:spPr>
        <p:txBody>
          <a:bodyPr wrap="square" rtlCol="1">
            <a:spAutoFit/>
          </a:bodyPr>
          <a:lstStyle/>
          <a:p>
            <a:pPr algn="r" rtl="1"/>
            <a:r>
              <a:rPr lang="fa-IR" sz="2800" smtClean="0"/>
              <a:t>استفاده از روش </a:t>
            </a:r>
            <a:r>
              <a:rPr lang="fa-IR" sz="2800" smtClean="0">
                <a:solidFill>
                  <a:srgbClr val="FF0000"/>
                </a:solidFill>
              </a:rPr>
              <a:t>سازه معادل </a:t>
            </a:r>
            <a:r>
              <a:rPr lang="fa-IR" sz="2800" smtClean="0"/>
              <a:t>تنها در حالت </a:t>
            </a:r>
            <a:r>
              <a:rPr lang="fa-IR" sz="2800" smtClean="0">
                <a:solidFill>
                  <a:srgbClr val="FF0000"/>
                </a:solidFill>
              </a:rPr>
              <a:t>استاتیکی معادل </a:t>
            </a:r>
            <a:r>
              <a:rPr lang="fa-IR" sz="2800" smtClean="0"/>
              <a:t>مجاز است.</a:t>
            </a:r>
          </a:p>
          <a:p>
            <a:pPr algn="r" rtl="1"/>
            <a:r>
              <a:rPr lang="fa-IR" sz="2800" smtClean="0"/>
              <a:t>استفاده</a:t>
            </a:r>
            <a:r>
              <a:rPr lang="fa-IR" sz="2800" smtClean="0">
                <a:solidFill>
                  <a:srgbClr val="00B0F0"/>
                </a:solidFill>
              </a:rPr>
              <a:t> </a:t>
            </a:r>
            <a:r>
              <a:rPr lang="fa-IR" sz="2800" smtClean="0">
                <a:solidFill>
                  <a:schemeClr val="tx2">
                    <a:lumMod val="50000"/>
                    <a:lumOff val="50000"/>
                  </a:schemeClr>
                </a:solidFill>
              </a:rPr>
              <a:t>روش تکیه گاه انعطاف پذیر </a:t>
            </a:r>
            <a:r>
              <a:rPr lang="fa-IR" sz="2800" smtClean="0"/>
              <a:t>را در </a:t>
            </a:r>
            <a:r>
              <a:rPr lang="fa-IR" sz="2800" smtClean="0">
                <a:solidFill>
                  <a:schemeClr val="tx2">
                    <a:lumMod val="50000"/>
                    <a:lumOff val="50000"/>
                  </a:schemeClr>
                </a:solidFill>
              </a:rPr>
              <a:t>همه روش های تحلیل </a:t>
            </a:r>
            <a:r>
              <a:rPr lang="fa-IR" sz="2800" smtClean="0"/>
              <a:t>می توان بکار برد.</a:t>
            </a:r>
          </a:p>
        </p:txBody>
      </p:sp>
      <p:sp>
        <p:nvSpPr>
          <p:cNvPr id="5" name="TextBox 4"/>
          <p:cNvSpPr txBox="1"/>
          <p:nvPr/>
        </p:nvSpPr>
        <p:spPr>
          <a:xfrm>
            <a:off x="3773715" y="5539971"/>
            <a:ext cx="7170056" cy="523220"/>
          </a:xfrm>
          <a:prstGeom prst="rect">
            <a:avLst/>
          </a:prstGeom>
          <a:noFill/>
        </p:spPr>
        <p:txBody>
          <a:bodyPr wrap="square" rtlCol="1">
            <a:spAutoFit/>
          </a:bodyPr>
          <a:lstStyle/>
          <a:p>
            <a:pPr algn="r" rtl="1"/>
            <a:r>
              <a:rPr lang="fa-IR" sz="2800" smtClean="0"/>
              <a:t>کلیه روابط و ضوابط در ادامه مشابه نشریه 360 می باشد.</a:t>
            </a:r>
            <a:endParaRPr lang="fa-IR" sz="2800"/>
          </a:p>
        </p:txBody>
      </p:sp>
      <p:sp>
        <p:nvSpPr>
          <p:cNvPr id="3" name="Slide Number Placeholder 2"/>
          <p:cNvSpPr>
            <a:spLocks noGrp="1"/>
          </p:cNvSpPr>
          <p:nvPr>
            <p:ph type="sldNum" sz="quarter" idx="12"/>
          </p:nvPr>
        </p:nvSpPr>
        <p:spPr/>
        <p:txBody>
          <a:bodyPr/>
          <a:lstStyle/>
          <a:p>
            <a:fld id="{09D84461-DD0A-440A-AEC5-A4A968A8725A}" type="slidenum">
              <a:rPr lang="en-US" smtClean="0"/>
              <a:t>92</a:t>
            </a:fld>
            <a:endParaRPr lang="en-US" dirty="0"/>
          </a:p>
        </p:txBody>
      </p:sp>
    </p:spTree>
    <p:extLst>
      <p:ext uri="{BB962C8B-B14F-4D97-AF65-F5344CB8AC3E}">
        <p14:creationId xmlns:p14="http://schemas.microsoft.com/office/powerpoint/2010/main" val="19168510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P spid="2" grpId="0"/>
      <p:bldP spid="14" grpId="0"/>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BCBCB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038</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8" name="Rounded Rectangle 7"/>
          <p:cNvSpPr/>
          <p:nvPr/>
        </p:nvSpPr>
        <p:spPr>
          <a:xfrm>
            <a:off x="10058400" y="1433775"/>
            <a:ext cx="3810000" cy="628898"/>
          </a:xfrm>
          <a:prstGeom prst="roundRect">
            <a:avLst>
              <a:gd name="adj" fmla="val 25178"/>
            </a:avLst>
          </a:prstGeom>
          <a:solidFill>
            <a:srgbClr val="BC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chemeClr val="tx1"/>
                </a:solidFill>
              </a:rPr>
              <a:t>بخش دوم: ملاحظات ژئوتكنيكي</a:t>
            </a:r>
            <a:endParaRPr lang="fa-IR" sz="2400" dirty="0">
              <a:solidFill>
                <a:schemeClr val="tx1"/>
              </a:solidFill>
              <a:cs typeface="B Nazanin" panose="00000400000000000000" pitchFamily="2" charset="-78"/>
            </a:endParaRPr>
          </a:p>
        </p:txBody>
      </p:sp>
      <p:sp>
        <p:nvSpPr>
          <p:cNvPr id="2" name="TextBox 1"/>
          <p:cNvSpPr txBox="1"/>
          <p:nvPr/>
        </p:nvSpPr>
        <p:spPr>
          <a:xfrm>
            <a:off x="5753686" y="3344158"/>
            <a:ext cx="7746514" cy="523220"/>
          </a:xfrm>
          <a:prstGeom prst="rect">
            <a:avLst/>
          </a:prstGeom>
          <a:noFill/>
        </p:spPr>
        <p:txBody>
          <a:bodyPr wrap="square" rtlCol="1">
            <a:spAutoFit/>
          </a:bodyPr>
          <a:lstStyle/>
          <a:p>
            <a:pPr algn="r" rtl="1"/>
            <a:r>
              <a:rPr lang="fa-IR" sz="2800"/>
              <a:t>در این بخش، ضوابط كلي </a:t>
            </a:r>
            <a:r>
              <a:rPr lang="fa-IR" sz="2800" smtClean="0"/>
              <a:t>براي موارد زیر ارائه ميگردد.</a:t>
            </a:r>
            <a:endParaRPr lang="fa-IR" sz="4000"/>
          </a:p>
        </p:txBody>
      </p:sp>
      <p:sp>
        <p:nvSpPr>
          <p:cNvPr id="14" name="TextBox 13"/>
          <p:cNvSpPr txBox="1"/>
          <p:nvPr/>
        </p:nvSpPr>
        <p:spPr>
          <a:xfrm>
            <a:off x="1417057" y="4085540"/>
            <a:ext cx="12083143" cy="954107"/>
          </a:xfrm>
          <a:prstGeom prst="rect">
            <a:avLst/>
          </a:prstGeom>
          <a:noFill/>
        </p:spPr>
        <p:txBody>
          <a:bodyPr wrap="square" rtlCol="1">
            <a:spAutoFit/>
          </a:bodyPr>
          <a:lstStyle/>
          <a:p>
            <a:pPr algn="r" rtl="1"/>
            <a:r>
              <a:rPr lang="fa-IR" sz="2800" smtClean="0"/>
              <a:t> 1) شناسایي </a:t>
            </a:r>
            <a:r>
              <a:rPr lang="fa-IR" sz="2800"/>
              <a:t>خاك محل </a:t>
            </a:r>
            <a:endParaRPr lang="fa-IR" sz="2800" smtClean="0"/>
          </a:p>
          <a:p>
            <a:pPr algn="r" rtl="1"/>
            <a:r>
              <a:rPr lang="fa-IR" sz="2800" smtClean="0"/>
              <a:t> 2) مقابله </a:t>
            </a:r>
            <a:r>
              <a:rPr lang="fa-IR" sz="2800"/>
              <a:t>با مخاطرات ساختگاهي</a:t>
            </a:r>
            <a:endParaRPr lang="fa-IR" sz="2800" smtClean="0"/>
          </a:p>
        </p:txBody>
      </p:sp>
      <p:sp>
        <p:nvSpPr>
          <p:cNvPr id="9" name="Rounded Rectangle 8"/>
          <p:cNvSpPr/>
          <p:nvPr/>
        </p:nvSpPr>
        <p:spPr>
          <a:xfrm>
            <a:off x="10170152" y="2239455"/>
            <a:ext cx="3810000" cy="628898"/>
          </a:xfrm>
          <a:prstGeom prst="roundRect">
            <a:avLst>
              <a:gd name="adj" fmla="val 25178"/>
            </a:avLst>
          </a:prstGeom>
          <a:solidFill>
            <a:srgbClr val="BC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smtClean="0">
                <a:solidFill>
                  <a:schemeClr val="tx1"/>
                </a:solidFill>
              </a:rPr>
              <a:t>5-4 دامنه کاربرد</a:t>
            </a:r>
            <a:endParaRPr lang="fa-IR" sz="2400" dirty="0">
              <a:solidFill>
                <a:schemeClr val="tx1"/>
              </a:solidFill>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09D84461-DD0A-440A-AEC5-A4A968A8725A}" type="slidenum">
              <a:rPr lang="en-US" smtClean="0"/>
              <a:t>93</a:t>
            </a:fld>
            <a:endParaRPr lang="en-US" dirty="0"/>
          </a:p>
        </p:txBody>
      </p:sp>
    </p:spTree>
    <p:extLst>
      <p:ext uri="{BB962C8B-B14F-4D97-AF65-F5344CB8AC3E}">
        <p14:creationId xmlns:p14="http://schemas.microsoft.com/office/powerpoint/2010/main" val="2821638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P spid="2" grpId="0"/>
      <p:bldP spid="14" grpId="0"/>
      <p:bldP spid="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BCBCB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038</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8" name="Rounded Rectangle 7"/>
          <p:cNvSpPr/>
          <p:nvPr/>
        </p:nvSpPr>
        <p:spPr>
          <a:xfrm>
            <a:off x="10058400" y="1349955"/>
            <a:ext cx="3810000" cy="628898"/>
          </a:xfrm>
          <a:prstGeom prst="roundRect">
            <a:avLst>
              <a:gd name="adj" fmla="val 25178"/>
            </a:avLst>
          </a:prstGeom>
          <a:solidFill>
            <a:srgbClr val="BC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chemeClr val="tx1"/>
                </a:solidFill>
              </a:rPr>
              <a:t>بخش دوم: ملاحظات ژئوتكنيكي</a:t>
            </a:r>
            <a:endParaRPr lang="fa-IR" sz="2400" dirty="0">
              <a:solidFill>
                <a:schemeClr val="tx1"/>
              </a:solidFill>
              <a:cs typeface="B Nazanin" panose="00000400000000000000" pitchFamily="2" charset="-78"/>
            </a:endParaRPr>
          </a:p>
        </p:txBody>
      </p:sp>
      <p:sp>
        <p:nvSpPr>
          <p:cNvPr id="2" name="TextBox 1"/>
          <p:cNvSpPr txBox="1"/>
          <p:nvPr/>
        </p:nvSpPr>
        <p:spPr>
          <a:xfrm>
            <a:off x="4299478" y="2849265"/>
            <a:ext cx="9197926" cy="830997"/>
          </a:xfrm>
          <a:prstGeom prst="rect">
            <a:avLst/>
          </a:prstGeom>
          <a:noFill/>
        </p:spPr>
        <p:txBody>
          <a:bodyPr wrap="square" rtlCol="1">
            <a:spAutoFit/>
          </a:bodyPr>
          <a:lstStyle/>
          <a:p>
            <a:pPr algn="r" rtl="1"/>
            <a:r>
              <a:rPr lang="fa-IR" sz="2400" smtClean="0"/>
              <a:t>5-5-1 </a:t>
            </a:r>
            <a:r>
              <a:rPr lang="fa-IR" sz="2400"/>
              <a:t>اطلاعات لازم براي خاك </a:t>
            </a:r>
            <a:r>
              <a:rPr lang="fa-IR" sz="2400" smtClean="0"/>
              <a:t>تكيه گاهي سازه:</a:t>
            </a:r>
          </a:p>
          <a:p>
            <a:pPr algn="r" rtl="1"/>
            <a:r>
              <a:rPr lang="fa-IR" sz="2400" smtClean="0"/>
              <a:t> </a:t>
            </a:r>
            <a:r>
              <a:rPr lang="fa-IR" sz="2400"/>
              <a:t>اطلاعات ذیل باید با بازرسي محل و انجام آزمایشهاي ژئوتكنیكي در ساختگاه جمعآوري گردد:</a:t>
            </a:r>
            <a:endParaRPr lang="fa-IR" sz="6000"/>
          </a:p>
        </p:txBody>
      </p:sp>
      <p:sp>
        <p:nvSpPr>
          <p:cNvPr id="9" name="Rounded Rectangle 8"/>
          <p:cNvSpPr/>
          <p:nvPr/>
        </p:nvSpPr>
        <p:spPr>
          <a:xfrm>
            <a:off x="10170152" y="2128433"/>
            <a:ext cx="3698248" cy="628898"/>
          </a:xfrm>
          <a:prstGeom prst="roundRect">
            <a:avLst>
              <a:gd name="adj" fmla="val 29652"/>
            </a:avLst>
          </a:prstGeom>
          <a:solidFill>
            <a:srgbClr val="BC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smtClean="0">
                <a:solidFill>
                  <a:schemeClr val="tx1"/>
                </a:solidFill>
              </a:rPr>
              <a:t>5-5 </a:t>
            </a:r>
            <a:r>
              <a:rPr lang="fa-IR" b="1">
                <a:solidFill>
                  <a:schemeClr val="tx1"/>
                </a:solidFill>
              </a:rPr>
              <a:t>شناسايي خاك محل</a:t>
            </a:r>
            <a:endParaRPr lang="fa-IR" sz="2400" dirty="0">
              <a:solidFill>
                <a:schemeClr val="tx1"/>
              </a:solidFill>
              <a:cs typeface="B Nazanin" panose="00000400000000000000" pitchFamily="2" charset="-78"/>
            </a:endParaRPr>
          </a:p>
        </p:txBody>
      </p:sp>
      <p:sp>
        <p:nvSpPr>
          <p:cNvPr id="10" name="Rounded Rectangle 9"/>
          <p:cNvSpPr/>
          <p:nvPr/>
        </p:nvSpPr>
        <p:spPr>
          <a:xfrm>
            <a:off x="10944126" y="3878326"/>
            <a:ext cx="2035126" cy="628898"/>
          </a:xfrm>
          <a:prstGeom prst="roundRect">
            <a:avLst>
              <a:gd name="adj" fmla="val 29652"/>
            </a:avLst>
          </a:prstGeom>
          <a:solidFill>
            <a:srgbClr val="BC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solidFill>
              </a:rPr>
              <a:t>نوع خاک</a:t>
            </a:r>
            <a:endParaRPr lang="fa-IR" sz="3600" dirty="0">
              <a:solidFill>
                <a:schemeClr val="tx1"/>
              </a:solidFill>
              <a:cs typeface="B Nazanin" panose="00000400000000000000" pitchFamily="2" charset="-78"/>
            </a:endParaRPr>
          </a:p>
        </p:txBody>
      </p:sp>
      <p:sp>
        <p:nvSpPr>
          <p:cNvPr id="12" name="Rounded Rectangle 11"/>
          <p:cNvSpPr/>
          <p:nvPr/>
        </p:nvSpPr>
        <p:spPr>
          <a:xfrm>
            <a:off x="8691790" y="3863992"/>
            <a:ext cx="2035126" cy="628898"/>
          </a:xfrm>
          <a:prstGeom prst="roundRect">
            <a:avLst>
              <a:gd name="adj" fmla="val 29652"/>
            </a:avLst>
          </a:prstGeom>
          <a:solidFill>
            <a:srgbClr val="BC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solidFill>
              </a:rPr>
              <a:t>ساختار</a:t>
            </a:r>
            <a:endParaRPr lang="fa-IR" sz="3600" dirty="0">
              <a:solidFill>
                <a:schemeClr val="tx1"/>
              </a:solidFill>
              <a:cs typeface="B Nazanin" panose="00000400000000000000" pitchFamily="2" charset="-78"/>
            </a:endParaRPr>
          </a:p>
        </p:txBody>
      </p:sp>
      <p:sp>
        <p:nvSpPr>
          <p:cNvPr id="13" name="Rounded Rectangle 12"/>
          <p:cNvSpPr/>
          <p:nvPr/>
        </p:nvSpPr>
        <p:spPr>
          <a:xfrm>
            <a:off x="6505818" y="3878326"/>
            <a:ext cx="2035126" cy="628898"/>
          </a:xfrm>
          <a:prstGeom prst="roundRect">
            <a:avLst>
              <a:gd name="adj" fmla="val 29652"/>
            </a:avLst>
          </a:prstGeom>
          <a:solidFill>
            <a:srgbClr val="BC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solidFill>
              </a:rPr>
              <a:t>تراكم نسبي</a:t>
            </a:r>
            <a:endParaRPr lang="fa-IR" sz="4800" dirty="0">
              <a:solidFill>
                <a:schemeClr val="tx1"/>
              </a:solidFill>
              <a:cs typeface="B Nazanin" panose="00000400000000000000" pitchFamily="2" charset="-78"/>
            </a:endParaRPr>
          </a:p>
        </p:txBody>
      </p:sp>
      <p:sp>
        <p:nvSpPr>
          <p:cNvPr id="15" name="Rounded Rectangle 14"/>
          <p:cNvSpPr/>
          <p:nvPr/>
        </p:nvSpPr>
        <p:spPr>
          <a:xfrm>
            <a:off x="3239004" y="3863992"/>
            <a:ext cx="3115968" cy="628898"/>
          </a:xfrm>
          <a:prstGeom prst="roundRect">
            <a:avLst>
              <a:gd name="adj" fmla="val 29652"/>
            </a:avLst>
          </a:prstGeom>
          <a:solidFill>
            <a:srgbClr val="BC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solidFill>
              </a:rPr>
              <a:t>چگونگي </a:t>
            </a:r>
            <a:r>
              <a:rPr lang="fa-IR" sz="2800" smtClean="0">
                <a:solidFill>
                  <a:schemeClr val="tx1"/>
                </a:solidFill>
              </a:rPr>
              <a:t>لایه بندي </a:t>
            </a:r>
            <a:r>
              <a:rPr lang="fa-IR" sz="2800">
                <a:solidFill>
                  <a:schemeClr val="tx1"/>
                </a:solidFill>
              </a:rPr>
              <a:t>خاك</a:t>
            </a:r>
            <a:endParaRPr lang="fa-IR" sz="3600" dirty="0">
              <a:solidFill>
                <a:schemeClr val="tx1"/>
              </a:solidFill>
              <a:cs typeface="B Nazanin" panose="00000400000000000000" pitchFamily="2" charset="-78"/>
            </a:endParaRPr>
          </a:p>
        </p:txBody>
      </p:sp>
      <p:sp>
        <p:nvSpPr>
          <p:cNvPr id="16" name="Rounded Rectangle 15"/>
          <p:cNvSpPr/>
          <p:nvPr/>
        </p:nvSpPr>
        <p:spPr>
          <a:xfrm>
            <a:off x="2879092" y="4676620"/>
            <a:ext cx="10621108" cy="953911"/>
          </a:xfrm>
          <a:prstGeom prst="roundRect">
            <a:avLst>
              <a:gd name="adj" fmla="val 29652"/>
            </a:avLst>
          </a:prstGeom>
          <a:solidFill>
            <a:srgbClr val="BC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smtClean="0">
                <a:solidFill>
                  <a:schemeClr val="tx1"/>
                </a:solidFill>
              </a:rPr>
              <a:t>تا عمقي </a:t>
            </a:r>
            <a:r>
              <a:rPr lang="fa-IR" sz="2800">
                <a:solidFill>
                  <a:schemeClr val="tx1"/>
                </a:solidFill>
              </a:rPr>
              <a:t>كه </a:t>
            </a:r>
            <a:r>
              <a:rPr lang="fa-IR" sz="2800">
                <a:solidFill>
                  <a:srgbClr val="FF0000"/>
                </a:solidFill>
              </a:rPr>
              <a:t>تنش وارده </a:t>
            </a:r>
            <a:r>
              <a:rPr lang="fa-IR" sz="2800">
                <a:solidFill>
                  <a:schemeClr val="tx1"/>
                </a:solidFill>
              </a:rPr>
              <a:t>از سازه به كمتر </a:t>
            </a:r>
            <a:r>
              <a:rPr lang="fa-IR" sz="2800" smtClean="0">
                <a:solidFill>
                  <a:schemeClr val="tx1"/>
                </a:solidFill>
              </a:rPr>
              <a:t>از </a:t>
            </a:r>
            <a:r>
              <a:rPr lang="fa-IR" sz="2800" smtClean="0">
                <a:solidFill>
                  <a:srgbClr val="FF0000"/>
                </a:solidFill>
              </a:rPr>
              <a:t>14 </a:t>
            </a:r>
            <a:r>
              <a:rPr lang="fa-IR" sz="2800">
                <a:solidFill>
                  <a:srgbClr val="FF0000"/>
                </a:solidFill>
              </a:rPr>
              <a:t>درصد </a:t>
            </a:r>
            <a:r>
              <a:rPr lang="fa-IR" sz="2800">
                <a:solidFill>
                  <a:schemeClr val="tx1"/>
                </a:solidFill>
              </a:rPr>
              <a:t>وزن</a:t>
            </a:r>
            <a:r>
              <a:rPr lang="fa-IR" sz="2800">
                <a:solidFill>
                  <a:srgbClr val="FF0000"/>
                </a:solidFill>
              </a:rPr>
              <a:t> </a:t>
            </a:r>
            <a:r>
              <a:rPr lang="fa-IR" sz="2800">
                <a:solidFill>
                  <a:schemeClr val="tx1"/>
                </a:solidFill>
              </a:rPr>
              <a:t>كل سازه تقسیم بر مساحت كل </a:t>
            </a:r>
            <a:r>
              <a:rPr lang="fa-IR" sz="2800" smtClean="0">
                <a:solidFill>
                  <a:schemeClr val="tx1"/>
                </a:solidFill>
              </a:rPr>
              <a:t>شالوده ها </a:t>
            </a:r>
            <a:r>
              <a:rPr lang="fa-IR" sz="2800">
                <a:solidFill>
                  <a:schemeClr val="tx1"/>
                </a:solidFill>
              </a:rPr>
              <a:t>ميرسد </a:t>
            </a:r>
            <a:r>
              <a:rPr lang="fa-IR" sz="2800" smtClean="0">
                <a:solidFill>
                  <a:schemeClr val="tx1"/>
                </a:solidFill>
              </a:rPr>
              <a:t>باید تعیین گردد.</a:t>
            </a:r>
            <a:endParaRPr lang="fa-IR" sz="3600" dirty="0">
              <a:solidFill>
                <a:schemeClr val="tx1"/>
              </a:solidFill>
              <a:cs typeface="B Nazanin" panose="00000400000000000000" pitchFamily="2" charset="-78"/>
            </a:endParaRPr>
          </a:p>
        </p:txBody>
      </p:sp>
      <p:sp>
        <p:nvSpPr>
          <p:cNvPr id="17" name="Rounded Rectangle 16"/>
          <p:cNvSpPr/>
          <p:nvPr/>
        </p:nvSpPr>
        <p:spPr>
          <a:xfrm>
            <a:off x="11462278" y="5854052"/>
            <a:ext cx="2035126" cy="628898"/>
          </a:xfrm>
          <a:prstGeom prst="roundRect">
            <a:avLst>
              <a:gd name="adj" fmla="val 29652"/>
            </a:avLst>
          </a:prstGeom>
          <a:solidFill>
            <a:srgbClr val="BC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solidFill>
              </a:rPr>
              <a:t>شمع اصطکاکی </a:t>
            </a:r>
            <a:endParaRPr lang="fa-IR" sz="4400" dirty="0">
              <a:solidFill>
                <a:schemeClr val="tx1"/>
              </a:solidFill>
              <a:cs typeface="B Nazanin" panose="00000400000000000000" pitchFamily="2" charset="-78"/>
            </a:endParaRPr>
          </a:p>
        </p:txBody>
      </p:sp>
      <p:sp>
        <p:nvSpPr>
          <p:cNvPr id="18" name="Rounded Rectangle 17"/>
          <p:cNvSpPr/>
          <p:nvPr/>
        </p:nvSpPr>
        <p:spPr>
          <a:xfrm>
            <a:off x="1336431" y="5870012"/>
            <a:ext cx="9607695" cy="702930"/>
          </a:xfrm>
          <a:prstGeom prst="roundRect">
            <a:avLst>
              <a:gd name="adj" fmla="val 29652"/>
            </a:avLst>
          </a:prstGeom>
          <a:solidFill>
            <a:srgbClr val="BC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a:solidFill>
                  <a:schemeClr val="tx1"/>
                </a:solidFill>
                <a:cs typeface="B Nazanin" panose="00000400000000000000" pitchFamily="2" charset="-78"/>
              </a:rPr>
              <a:t>حداقل عمق مورد بررسي طبق روال فوق باید بر اساس فرض قرارگیري وزن سازه در عمقي</a:t>
            </a:r>
          </a:p>
          <a:p>
            <a:pPr algn="r"/>
            <a:r>
              <a:rPr lang="fa-IR" sz="2400">
                <a:solidFill>
                  <a:schemeClr val="tx1"/>
                </a:solidFill>
                <a:cs typeface="B Nazanin" panose="00000400000000000000" pitchFamily="2" charset="-78"/>
              </a:rPr>
              <a:t>برابر با </a:t>
            </a:r>
            <a:r>
              <a:rPr lang="fa-IR" sz="2400">
                <a:solidFill>
                  <a:srgbClr val="FF0000"/>
                </a:solidFill>
                <a:cs typeface="B Nazanin" panose="00000400000000000000" pitchFamily="2" charset="-78"/>
              </a:rPr>
              <a:t>دو سوم طول شمع </a:t>
            </a:r>
            <a:r>
              <a:rPr lang="fa-IR" sz="2400">
                <a:solidFill>
                  <a:schemeClr val="tx1"/>
                </a:solidFill>
                <a:cs typeface="B Nazanin" panose="00000400000000000000" pitchFamily="2" charset="-78"/>
              </a:rPr>
              <a:t>به دست آید.</a:t>
            </a:r>
            <a:endParaRPr lang="fa-IR" sz="2400" dirty="0">
              <a:solidFill>
                <a:schemeClr val="tx1"/>
              </a:solidFill>
              <a:cs typeface="B Nazanin" panose="00000400000000000000" pitchFamily="2" charset="-78"/>
            </a:endParaRPr>
          </a:p>
        </p:txBody>
      </p:sp>
      <p:sp>
        <p:nvSpPr>
          <p:cNvPr id="19" name="Rounded Rectangle 18"/>
          <p:cNvSpPr/>
          <p:nvPr/>
        </p:nvSpPr>
        <p:spPr>
          <a:xfrm>
            <a:off x="11469612" y="6726777"/>
            <a:ext cx="2035126" cy="628898"/>
          </a:xfrm>
          <a:prstGeom prst="roundRect">
            <a:avLst>
              <a:gd name="adj" fmla="val 29652"/>
            </a:avLst>
          </a:prstGeom>
          <a:solidFill>
            <a:srgbClr val="BC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solidFill>
              </a:rPr>
              <a:t>شمع اتکایی </a:t>
            </a:r>
            <a:endParaRPr lang="fa-IR" sz="4400" dirty="0">
              <a:solidFill>
                <a:schemeClr val="tx1"/>
              </a:solidFill>
              <a:cs typeface="B Nazanin" panose="00000400000000000000" pitchFamily="2" charset="-78"/>
            </a:endParaRPr>
          </a:p>
        </p:txBody>
      </p:sp>
      <p:sp>
        <p:nvSpPr>
          <p:cNvPr id="20" name="Rounded Rectangle 19"/>
          <p:cNvSpPr/>
          <p:nvPr/>
        </p:nvSpPr>
        <p:spPr>
          <a:xfrm>
            <a:off x="1336431" y="6729197"/>
            <a:ext cx="9607695" cy="702930"/>
          </a:xfrm>
          <a:prstGeom prst="roundRect">
            <a:avLst>
              <a:gd name="adj" fmla="val 29652"/>
            </a:avLst>
          </a:prstGeom>
          <a:solidFill>
            <a:srgbClr val="BC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sz="2400" smtClean="0">
                <a:solidFill>
                  <a:schemeClr val="tx1"/>
                </a:solidFill>
                <a:cs typeface="B Nazanin" panose="00000400000000000000" pitchFamily="2" charset="-78"/>
              </a:rPr>
              <a:t> حداقل </a:t>
            </a:r>
            <a:r>
              <a:rPr lang="fa-IR" sz="2400">
                <a:solidFill>
                  <a:schemeClr val="tx1"/>
                </a:solidFill>
                <a:cs typeface="B Nazanin" panose="00000400000000000000" pitchFamily="2" charset="-78"/>
              </a:rPr>
              <a:t>عمق مورد بررسي برابر با </a:t>
            </a:r>
            <a:r>
              <a:rPr lang="fa-IR" sz="2400" smtClean="0">
                <a:solidFill>
                  <a:srgbClr val="FF0000"/>
                </a:solidFill>
                <a:cs typeface="B Nazanin" panose="00000400000000000000" pitchFamily="2" charset="-78"/>
              </a:rPr>
              <a:t>طول شمع </a:t>
            </a:r>
            <a:r>
              <a:rPr lang="fa-IR" sz="2400">
                <a:solidFill>
                  <a:srgbClr val="FF0000"/>
                </a:solidFill>
                <a:cs typeface="B Nazanin" panose="00000400000000000000" pitchFamily="2" charset="-78"/>
              </a:rPr>
              <a:t>به </a:t>
            </a:r>
            <a:r>
              <a:rPr lang="fa-IR" sz="2400" smtClean="0">
                <a:solidFill>
                  <a:srgbClr val="FF0000"/>
                </a:solidFill>
                <a:cs typeface="B Nazanin" panose="00000400000000000000" pitchFamily="2" charset="-78"/>
              </a:rPr>
              <a:t>علاوه ي </a:t>
            </a:r>
            <a:r>
              <a:rPr lang="fa-IR" sz="2400">
                <a:solidFill>
                  <a:srgbClr val="FF0000"/>
                </a:solidFill>
                <a:cs typeface="B Nazanin" panose="00000400000000000000" pitchFamily="2" charset="-78"/>
              </a:rPr>
              <a:t>پنج برابر قطر شمع </a:t>
            </a:r>
            <a:r>
              <a:rPr lang="fa-IR" sz="2400">
                <a:solidFill>
                  <a:schemeClr val="tx1"/>
                </a:solidFill>
                <a:cs typeface="B Nazanin" panose="00000400000000000000" pitchFamily="2" charset="-78"/>
              </a:rPr>
              <a:t>ميباشد.</a:t>
            </a:r>
            <a:endParaRPr lang="fa-IR" sz="2400" dirty="0">
              <a:solidFill>
                <a:schemeClr val="tx1"/>
              </a:solidFill>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09D84461-DD0A-440A-AEC5-A4A968A8725A}" type="slidenum">
              <a:rPr lang="en-US" smtClean="0"/>
              <a:t>94</a:t>
            </a:fld>
            <a:endParaRPr lang="en-US" dirty="0"/>
          </a:p>
        </p:txBody>
      </p:sp>
    </p:spTree>
    <p:extLst>
      <p:ext uri="{BB962C8B-B14F-4D97-AF65-F5344CB8AC3E}">
        <p14:creationId xmlns:p14="http://schemas.microsoft.com/office/powerpoint/2010/main" val="847988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22" presetClass="entr" presetSubtype="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750"/>
                                        <p:tgtEl>
                                          <p:spTgt spid="10"/>
                                        </p:tgtEl>
                                      </p:cBhvr>
                                    </p:animEffect>
                                  </p:childTnLst>
                                </p:cTn>
                              </p:par>
                            </p:childTnLst>
                          </p:cTn>
                        </p:par>
                        <p:par>
                          <p:cTn id="24" fill="hold">
                            <p:stCondLst>
                              <p:cond delay="2250"/>
                            </p:stCondLst>
                            <p:childTnLst>
                              <p:par>
                                <p:cTn id="25" presetID="22" presetClass="entr" presetSubtype="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750"/>
                                        <p:tgtEl>
                                          <p:spTgt spid="12"/>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right)">
                                      <p:cBhvr>
                                        <p:cTn id="31" dur="750"/>
                                        <p:tgtEl>
                                          <p:spTgt spid="13"/>
                                        </p:tgtEl>
                                      </p:cBhvr>
                                    </p:animEffect>
                                  </p:childTnLst>
                                </p:cTn>
                              </p:par>
                            </p:childTnLst>
                          </p:cTn>
                        </p:par>
                        <p:par>
                          <p:cTn id="32" fill="hold">
                            <p:stCondLst>
                              <p:cond delay="3750"/>
                            </p:stCondLst>
                            <p:childTnLst>
                              <p:par>
                                <p:cTn id="33" presetID="22" presetClass="entr" presetSubtype="2"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750"/>
                                        <p:tgtEl>
                                          <p:spTgt spid="15"/>
                                        </p:tgtEl>
                                      </p:cBhvr>
                                    </p:animEffect>
                                  </p:childTnLst>
                                </p:cTn>
                              </p:par>
                            </p:childTnLst>
                          </p:cTn>
                        </p:par>
                        <p:par>
                          <p:cTn id="36" fill="hold">
                            <p:stCondLst>
                              <p:cond delay="4500"/>
                            </p:stCondLst>
                            <p:childTnLst>
                              <p:par>
                                <p:cTn id="37" presetID="22" presetClass="entr" presetSubtype="2"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right)">
                                      <p:cBhvr>
                                        <p:cTn id="39" dur="750"/>
                                        <p:tgtEl>
                                          <p:spTgt spid="16"/>
                                        </p:tgtEl>
                                      </p:cBhvr>
                                    </p:animEffect>
                                  </p:childTnLst>
                                </p:cTn>
                              </p:par>
                            </p:childTnLst>
                          </p:cTn>
                        </p:par>
                        <p:par>
                          <p:cTn id="40" fill="hold">
                            <p:stCondLst>
                              <p:cond delay="5250"/>
                            </p:stCondLst>
                            <p:childTnLst>
                              <p:par>
                                <p:cTn id="41" presetID="22" presetClass="entr" presetSubtype="2"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right)">
                                      <p:cBhvr>
                                        <p:cTn id="43" dur="750"/>
                                        <p:tgtEl>
                                          <p:spTgt spid="17"/>
                                        </p:tgtEl>
                                      </p:cBhvr>
                                    </p:animEffect>
                                  </p:childTnLst>
                                </p:cTn>
                              </p:par>
                            </p:childTnLst>
                          </p:cTn>
                        </p:par>
                        <p:par>
                          <p:cTn id="44" fill="hold">
                            <p:stCondLst>
                              <p:cond delay="6000"/>
                            </p:stCondLst>
                            <p:childTnLst>
                              <p:par>
                                <p:cTn id="45" presetID="22" presetClass="entr" presetSubtype="2"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right)">
                                      <p:cBhvr>
                                        <p:cTn id="47" dur="750"/>
                                        <p:tgtEl>
                                          <p:spTgt spid="18"/>
                                        </p:tgtEl>
                                      </p:cBhvr>
                                    </p:animEffect>
                                  </p:childTnLst>
                                </p:cTn>
                              </p:par>
                            </p:childTnLst>
                          </p:cTn>
                        </p:par>
                        <p:par>
                          <p:cTn id="48" fill="hold">
                            <p:stCondLst>
                              <p:cond delay="6750"/>
                            </p:stCondLst>
                            <p:childTnLst>
                              <p:par>
                                <p:cTn id="49" presetID="22" presetClass="entr" presetSubtype="2"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right)">
                                      <p:cBhvr>
                                        <p:cTn id="51" dur="750"/>
                                        <p:tgtEl>
                                          <p:spTgt spid="19"/>
                                        </p:tgtEl>
                                      </p:cBhvr>
                                    </p:animEffect>
                                  </p:childTnLst>
                                </p:cTn>
                              </p:par>
                            </p:childTnLst>
                          </p:cTn>
                        </p:par>
                        <p:par>
                          <p:cTn id="52" fill="hold">
                            <p:stCondLst>
                              <p:cond delay="7500"/>
                            </p:stCondLst>
                            <p:childTnLst>
                              <p:par>
                                <p:cTn id="53" presetID="22" presetClass="entr" presetSubtype="2"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right)">
                                      <p:cBhvr>
                                        <p:cTn id="55"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P spid="2" grpId="0"/>
      <p:bldP spid="9" grpId="0" animBg="1"/>
      <p:bldP spid="10" grpId="0" animBg="1"/>
      <p:bldP spid="12" grpId="0" animBg="1"/>
      <p:bldP spid="13" grpId="0" animBg="1"/>
      <p:bldP spid="15" grpId="0" animBg="1"/>
      <p:bldP spid="16" grpId="0" animBg="1"/>
      <p:bldP spid="17" grpId="0" animBg="1"/>
      <p:bldP spid="18" grpId="0" animBg="1"/>
      <p:bldP spid="19" grpId="0" animBg="1"/>
      <p:bldP spid="2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BCBCB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038</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8" name="Rounded Rectangle 7"/>
          <p:cNvSpPr/>
          <p:nvPr/>
        </p:nvSpPr>
        <p:spPr>
          <a:xfrm>
            <a:off x="10058400" y="1349955"/>
            <a:ext cx="3810000" cy="628898"/>
          </a:xfrm>
          <a:prstGeom prst="roundRect">
            <a:avLst>
              <a:gd name="adj" fmla="val 25178"/>
            </a:avLst>
          </a:prstGeom>
          <a:solidFill>
            <a:srgbClr val="BC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chemeClr val="tx1"/>
                </a:solidFill>
              </a:rPr>
              <a:t>بخش دوم: ملاحظات ژئوتكنيكي</a:t>
            </a:r>
            <a:endParaRPr lang="fa-IR" sz="2400" dirty="0">
              <a:solidFill>
                <a:schemeClr val="tx1"/>
              </a:solidFill>
              <a:cs typeface="B Nazanin" panose="00000400000000000000" pitchFamily="2" charset="-78"/>
            </a:endParaRPr>
          </a:p>
        </p:txBody>
      </p:sp>
      <p:sp>
        <p:nvSpPr>
          <p:cNvPr id="2" name="TextBox 1"/>
          <p:cNvSpPr txBox="1"/>
          <p:nvPr/>
        </p:nvSpPr>
        <p:spPr>
          <a:xfrm>
            <a:off x="2883877" y="2849265"/>
            <a:ext cx="10613527" cy="523220"/>
          </a:xfrm>
          <a:prstGeom prst="rect">
            <a:avLst/>
          </a:prstGeom>
          <a:noFill/>
        </p:spPr>
        <p:txBody>
          <a:bodyPr wrap="square" rtlCol="1">
            <a:spAutoFit/>
          </a:bodyPr>
          <a:lstStyle/>
          <a:p>
            <a:pPr algn="r" rtl="1"/>
            <a:r>
              <a:rPr lang="fa-IR" sz="2800"/>
              <a:t>مخاطرات ساختگاه ناشي از </a:t>
            </a:r>
            <a:r>
              <a:rPr lang="fa-IR" sz="2800" smtClean="0"/>
              <a:t>ناپایداري هاي </a:t>
            </a:r>
            <a:r>
              <a:rPr lang="fa-IR" sz="2800"/>
              <a:t>آن در زلزله، </a:t>
            </a:r>
            <a:r>
              <a:rPr lang="fa-IR" sz="2800" smtClean="0"/>
              <a:t>شامل موارد زیر باید بررسی گردد.</a:t>
            </a:r>
            <a:endParaRPr lang="fa-IR" sz="8000"/>
          </a:p>
        </p:txBody>
      </p:sp>
      <p:sp>
        <p:nvSpPr>
          <p:cNvPr id="9" name="Rounded Rectangle 8"/>
          <p:cNvSpPr/>
          <p:nvPr/>
        </p:nvSpPr>
        <p:spPr>
          <a:xfrm>
            <a:off x="10058400" y="2195053"/>
            <a:ext cx="3810000" cy="628898"/>
          </a:xfrm>
          <a:prstGeom prst="roundRect">
            <a:avLst>
              <a:gd name="adj" fmla="val 29652"/>
            </a:avLst>
          </a:prstGeom>
          <a:solidFill>
            <a:srgbClr val="BC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smtClean="0">
                <a:solidFill>
                  <a:schemeClr val="tx1"/>
                </a:solidFill>
              </a:rPr>
              <a:t>5-5-2- </a:t>
            </a:r>
            <a:r>
              <a:rPr lang="fa-IR" b="1">
                <a:solidFill>
                  <a:schemeClr val="tx1"/>
                </a:solidFill>
              </a:rPr>
              <a:t>مخاطرات لرزهاي ساختگاه</a:t>
            </a:r>
            <a:endParaRPr lang="fa-IR" sz="2400" dirty="0">
              <a:solidFill>
                <a:schemeClr val="tx1"/>
              </a:solidFill>
              <a:cs typeface="B Nazanin" panose="00000400000000000000" pitchFamily="2" charset="-78"/>
            </a:endParaRPr>
          </a:p>
        </p:txBody>
      </p:sp>
      <p:grpSp>
        <p:nvGrpSpPr>
          <p:cNvPr id="4" name="Group 3"/>
          <p:cNvGrpSpPr/>
          <p:nvPr/>
        </p:nvGrpSpPr>
        <p:grpSpPr>
          <a:xfrm>
            <a:off x="3046609" y="3972308"/>
            <a:ext cx="7123543" cy="1443380"/>
            <a:chOff x="3263705" y="3975426"/>
            <a:chExt cx="7123543" cy="1443380"/>
          </a:xfrm>
        </p:grpSpPr>
        <p:sp>
          <p:nvSpPr>
            <p:cNvPr id="12" name="Rounded Rectangle 11"/>
            <p:cNvSpPr/>
            <p:nvPr/>
          </p:nvSpPr>
          <p:spPr>
            <a:xfrm>
              <a:off x="8352122" y="4789908"/>
              <a:ext cx="2035126" cy="628898"/>
            </a:xfrm>
            <a:prstGeom prst="roundRect">
              <a:avLst>
                <a:gd name="adj" fmla="val 29652"/>
              </a:avLst>
            </a:prstGeom>
            <a:solidFill>
              <a:srgbClr val="BC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solidFill>
                </a:rPr>
                <a:t>زمین لغزش</a:t>
              </a:r>
              <a:endParaRPr lang="fa-IR" sz="2800" dirty="0">
                <a:solidFill>
                  <a:schemeClr val="tx1"/>
                </a:solidFill>
                <a:cs typeface="B Nazanin" panose="00000400000000000000" pitchFamily="2" charset="-78"/>
              </a:endParaRPr>
            </a:p>
          </p:txBody>
        </p:sp>
        <p:sp>
          <p:nvSpPr>
            <p:cNvPr id="13" name="Rounded Rectangle 12"/>
            <p:cNvSpPr/>
            <p:nvPr/>
          </p:nvSpPr>
          <p:spPr>
            <a:xfrm>
              <a:off x="3263705" y="3975426"/>
              <a:ext cx="2688784" cy="628898"/>
            </a:xfrm>
            <a:prstGeom prst="roundRect">
              <a:avLst>
                <a:gd name="adj" fmla="val 29652"/>
              </a:avLst>
            </a:prstGeom>
            <a:solidFill>
              <a:srgbClr val="BC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solidFill>
                </a:rPr>
                <a:t>نشست های ناهمسان</a:t>
              </a:r>
              <a:endParaRPr lang="fa-IR" sz="4400" dirty="0">
                <a:solidFill>
                  <a:schemeClr val="tx1"/>
                </a:solidFill>
                <a:cs typeface="B Nazanin" panose="00000400000000000000" pitchFamily="2" charset="-78"/>
              </a:endParaRPr>
            </a:p>
          </p:txBody>
        </p:sp>
        <p:sp>
          <p:nvSpPr>
            <p:cNvPr id="22" name="Rounded Rectangle 21"/>
            <p:cNvSpPr/>
            <p:nvPr/>
          </p:nvSpPr>
          <p:spPr>
            <a:xfrm>
              <a:off x="6136517" y="3975426"/>
              <a:ext cx="2035126" cy="628898"/>
            </a:xfrm>
            <a:prstGeom prst="roundRect">
              <a:avLst>
                <a:gd name="adj" fmla="val 29652"/>
              </a:avLst>
            </a:prstGeom>
            <a:solidFill>
              <a:srgbClr val="BC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solidFill>
                </a:rPr>
                <a:t>روانگرایي</a:t>
              </a:r>
              <a:endParaRPr lang="fa-IR" sz="3600" dirty="0">
                <a:solidFill>
                  <a:schemeClr val="tx1"/>
                </a:solidFill>
                <a:cs typeface="B Nazanin" panose="00000400000000000000" pitchFamily="2" charset="-78"/>
              </a:endParaRPr>
            </a:p>
          </p:txBody>
        </p:sp>
        <p:sp>
          <p:nvSpPr>
            <p:cNvPr id="23" name="Rounded Rectangle 22"/>
            <p:cNvSpPr/>
            <p:nvPr/>
          </p:nvSpPr>
          <p:spPr>
            <a:xfrm>
              <a:off x="6103335" y="4775574"/>
              <a:ext cx="2035126" cy="628898"/>
            </a:xfrm>
            <a:prstGeom prst="roundRect">
              <a:avLst>
                <a:gd name="adj" fmla="val 29652"/>
              </a:avLst>
            </a:prstGeom>
            <a:solidFill>
              <a:srgbClr val="BC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chemeClr val="tx1"/>
                  </a:solidFill>
                </a:rPr>
                <a:t>تراكم</a:t>
              </a:r>
              <a:endParaRPr lang="fa-IR" sz="3600" dirty="0">
                <a:solidFill>
                  <a:schemeClr val="tx1"/>
                </a:solidFill>
                <a:cs typeface="B Nazanin" panose="00000400000000000000" pitchFamily="2" charset="-78"/>
              </a:endParaRPr>
            </a:p>
          </p:txBody>
        </p:sp>
        <p:sp>
          <p:nvSpPr>
            <p:cNvPr id="24" name="Rounded Rectangle 23"/>
            <p:cNvSpPr/>
            <p:nvPr/>
          </p:nvSpPr>
          <p:spPr>
            <a:xfrm>
              <a:off x="3263705" y="4789908"/>
              <a:ext cx="2688784" cy="628898"/>
            </a:xfrm>
            <a:prstGeom prst="roundRect">
              <a:avLst>
                <a:gd name="adj" fmla="val 29652"/>
              </a:avLst>
            </a:prstGeom>
            <a:solidFill>
              <a:srgbClr val="BC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chemeClr val="tx1"/>
                  </a:solidFill>
                </a:rPr>
                <a:t>آبگرفتگي</a:t>
              </a:r>
              <a:endParaRPr lang="fa-IR" sz="2400" dirty="0">
                <a:solidFill>
                  <a:schemeClr val="tx1"/>
                </a:solidFill>
                <a:cs typeface="B Nazanin" panose="00000400000000000000" pitchFamily="2" charset="-78"/>
              </a:endParaRPr>
            </a:p>
          </p:txBody>
        </p:sp>
        <p:sp>
          <p:nvSpPr>
            <p:cNvPr id="26" name="Rounded Rectangle 25"/>
            <p:cNvSpPr/>
            <p:nvPr/>
          </p:nvSpPr>
          <p:spPr>
            <a:xfrm>
              <a:off x="8352122" y="3980107"/>
              <a:ext cx="2035126" cy="628898"/>
            </a:xfrm>
            <a:prstGeom prst="roundRect">
              <a:avLst>
                <a:gd name="adj" fmla="val 29652"/>
              </a:avLst>
            </a:prstGeom>
            <a:solidFill>
              <a:srgbClr val="BC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chemeClr val="tx1"/>
                  </a:solidFill>
                </a:rPr>
                <a:t>گسلش </a:t>
              </a:r>
              <a:r>
                <a:rPr lang="fa-IR" sz="2000" b="1" smtClean="0">
                  <a:solidFill>
                    <a:schemeClr val="tx1"/>
                  </a:solidFill>
                </a:rPr>
                <a:t>سطحي</a:t>
              </a:r>
              <a:endParaRPr lang="fa-IR" sz="3600" b="1" dirty="0">
                <a:solidFill>
                  <a:schemeClr val="tx1"/>
                </a:solidFill>
                <a:cs typeface="B Nazanin" panose="00000400000000000000" pitchFamily="2" charset="-78"/>
              </a:endParaRPr>
            </a:p>
          </p:txBody>
        </p:sp>
      </p:grpSp>
      <p:sp>
        <p:nvSpPr>
          <p:cNvPr id="3" name="Slide Number Placeholder 2"/>
          <p:cNvSpPr>
            <a:spLocks noGrp="1"/>
          </p:cNvSpPr>
          <p:nvPr>
            <p:ph type="sldNum" sz="quarter" idx="12"/>
          </p:nvPr>
        </p:nvSpPr>
        <p:spPr/>
        <p:txBody>
          <a:bodyPr/>
          <a:lstStyle/>
          <a:p>
            <a:fld id="{09D84461-DD0A-440A-AEC5-A4A968A8725A}" type="slidenum">
              <a:rPr lang="en-US" smtClean="0"/>
              <a:t>95</a:t>
            </a:fld>
            <a:endParaRPr lang="en-US" dirty="0"/>
          </a:p>
        </p:txBody>
      </p:sp>
    </p:spTree>
    <p:extLst>
      <p:ext uri="{BB962C8B-B14F-4D97-AF65-F5344CB8AC3E}">
        <p14:creationId xmlns:p14="http://schemas.microsoft.com/office/powerpoint/2010/main" val="8980545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P spid="2" grpId="0"/>
      <p:bldP spid="9"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rgbClr val="BCBCB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نشریه 038</a:t>
            </a:r>
            <a:r>
              <a:rPr lang="fa-IR" sz="2800" dirty="0">
                <a:solidFill>
                  <a:schemeClr val="tx1">
                    <a:lumMod val="95000"/>
                    <a:lumOff val="5000"/>
                  </a:schemeClr>
                </a:solidFill>
                <a:cs typeface="B Nazanin" panose="00000400000000000000" pitchFamily="2" charset="-78"/>
              </a:rPr>
              <a:t>	</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8" name="Rounded Rectangle 7"/>
          <p:cNvSpPr/>
          <p:nvPr/>
        </p:nvSpPr>
        <p:spPr>
          <a:xfrm>
            <a:off x="10058400" y="1349955"/>
            <a:ext cx="3810000" cy="628898"/>
          </a:xfrm>
          <a:prstGeom prst="roundRect">
            <a:avLst>
              <a:gd name="adj" fmla="val 25178"/>
            </a:avLst>
          </a:prstGeom>
          <a:solidFill>
            <a:srgbClr val="BC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chemeClr val="tx1"/>
                </a:solidFill>
              </a:rPr>
              <a:t>بخش دوم: ملاحظات ژئوتكنيكي</a:t>
            </a:r>
            <a:endParaRPr lang="fa-IR" sz="2400" dirty="0">
              <a:solidFill>
                <a:schemeClr val="tx1"/>
              </a:solidFill>
              <a:cs typeface="B Nazanin" panose="00000400000000000000" pitchFamily="2" charset="-78"/>
            </a:endParaRPr>
          </a:p>
        </p:txBody>
      </p:sp>
      <p:sp>
        <p:nvSpPr>
          <p:cNvPr id="2" name="TextBox 1"/>
          <p:cNvSpPr txBox="1"/>
          <p:nvPr/>
        </p:nvSpPr>
        <p:spPr>
          <a:xfrm>
            <a:off x="4670474" y="2946135"/>
            <a:ext cx="9197926" cy="830997"/>
          </a:xfrm>
          <a:prstGeom prst="rect">
            <a:avLst/>
          </a:prstGeom>
          <a:noFill/>
        </p:spPr>
        <p:txBody>
          <a:bodyPr wrap="square" rtlCol="1">
            <a:spAutoFit/>
          </a:bodyPr>
          <a:lstStyle/>
          <a:p>
            <a:pPr algn="r" rtl="1"/>
            <a:r>
              <a:rPr lang="fa-IR" sz="2400" smtClean="0"/>
              <a:t>5-5-1 </a:t>
            </a:r>
            <a:r>
              <a:rPr lang="fa-IR" sz="2400"/>
              <a:t>اطلاعات لازم براي خاك </a:t>
            </a:r>
            <a:r>
              <a:rPr lang="fa-IR" sz="2400" smtClean="0"/>
              <a:t>تكيه گاهي سازه:</a:t>
            </a:r>
          </a:p>
          <a:p>
            <a:pPr algn="r" rtl="1"/>
            <a:r>
              <a:rPr lang="fa-IR" sz="2400" smtClean="0"/>
              <a:t> </a:t>
            </a:r>
            <a:r>
              <a:rPr lang="fa-IR" sz="2400"/>
              <a:t>اطلاعات ذیل باید با بازرسي محل و انجام آزمایشهاي ژئوتكنیكي در ساختگاه </a:t>
            </a:r>
            <a:r>
              <a:rPr lang="fa-IR" sz="2400" smtClean="0"/>
              <a:t>جمع آوري </a:t>
            </a:r>
            <a:r>
              <a:rPr lang="fa-IR" sz="2400"/>
              <a:t>گردد:</a:t>
            </a:r>
            <a:endParaRPr lang="fa-IR" sz="6000"/>
          </a:p>
        </p:txBody>
      </p:sp>
      <p:sp>
        <p:nvSpPr>
          <p:cNvPr id="9" name="Rounded Rectangle 8"/>
          <p:cNvSpPr/>
          <p:nvPr/>
        </p:nvSpPr>
        <p:spPr>
          <a:xfrm>
            <a:off x="10170152" y="2128433"/>
            <a:ext cx="3698248" cy="628898"/>
          </a:xfrm>
          <a:prstGeom prst="roundRect">
            <a:avLst>
              <a:gd name="adj" fmla="val 29652"/>
            </a:avLst>
          </a:prstGeom>
          <a:solidFill>
            <a:srgbClr val="BC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smtClean="0">
                <a:solidFill>
                  <a:schemeClr val="tx1"/>
                </a:solidFill>
              </a:rPr>
              <a:t>5-5 </a:t>
            </a:r>
            <a:r>
              <a:rPr lang="fa-IR" b="1">
                <a:solidFill>
                  <a:schemeClr val="tx1"/>
                </a:solidFill>
              </a:rPr>
              <a:t>شناسايي خاك محل</a:t>
            </a:r>
            <a:endParaRPr lang="fa-IR" sz="2400" dirty="0">
              <a:solidFill>
                <a:schemeClr val="tx1"/>
              </a:solidFill>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09D84461-DD0A-440A-AEC5-A4A968A8725A}" type="slidenum">
              <a:rPr lang="en-US" smtClean="0"/>
              <a:t>96</a:t>
            </a:fld>
            <a:endParaRPr lang="en-US" dirty="0"/>
          </a:p>
        </p:txBody>
      </p:sp>
    </p:spTree>
    <p:extLst>
      <p:ext uri="{BB962C8B-B14F-4D97-AF65-F5344CB8AC3E}">
        <p14:creationId xmlns:p14="http://schemas.microsoft.com/office/powerpoint/2010/main" val="6274698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22" presetClass="entr" presetSubtype="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P spid="2" grpId="0"/>
      <p:bldP spid="9"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آیین نامه </a:t>
            </a:r>
            <a:r>
              <a:rPr lang="en-US" sz="2800" smtClean="0">
                <a:solidFill>
                  <a:schemeClr val="tx1">
                    <a:lumMod val="95000"/>
                    <a:lumOff val="5000"/>
                  </a:schemeClr>
                </a:solidFill>
                <a:cs typeface="B Nazanin" panose="00000400000000000000" pitchFamily="2" charset="-78"/>
              </a:rPr>
              <a:t>ASCE</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949" y="182882"/>
            <a:ext cx="3790990" cy="5429389"/>
          </a:xfrm>
          <a:prstGeom prst="rect">
            <a:avLst/>
          </a:prstGeom>
          <a:effectLst>
            <a:reflection blurRad="6350" stA="50000" endA="275" endPos="40000" dist="101600" dir="5400000" sy="-100000" algn="bl" rotWithShape="0"/>
          </a:effectLst>
        </p:spPr>
      </p:pic>
      <p:sp>
        <p:nvSpPr>
          <p:cNvPr id="9" name="Rounded Rectangle 8"/>
          <p:cNvSpPr/>
          <p:nvPr/>
        </p:nvSpPr>
        <p:spPr>
          <a:xfrm>
            <a:off x="9387840" y="1442683"/>
            <a:ext cx="4290060" cy="889038"/>
          </a:xfrm>
          <a:prstGeom prst="roundRect">
            <a:avLst>
              <a:gd name="adj" fmla="val 2517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a:solidFill>
                  <a:schemeClr val="tx1"/>
                </a:solidFill>
              </a:rPr>
              <a:t>American Society Of Civil </a:t>
            </a:r>
            <a:r>
              <a:rPr lang="en-US" sz="2000" smtClean="0">
                <a:solidFill>
                  <a:schemeClr val="tx1"/>
                </a:solidFill>
              </a:rPr>
              <a:t>Engineers</a:t>
            </a:r>
          </a:p>
          <a:p>
            <a:pPr algn="r" rtl="1"/>
            <a:r>
              <a:rPr lang="fa-IR" sz="2000" smtClean="0">
                <a:solidFill>
                  <a:schemeClr val="tx1"/>
                </a:solidFill>
              </a:rPr>
              <a:t>انجمن </a:t>
            </a:r>
            <a:r>
              <a:rPr lang="fa-IR" sz="2000">
                <a:solidFill>
                  <a:schemeClr val="tx1"/>
                </a:solidFill>
              </a:rPr>
              <a:t>مهندسان عمران آمریکا</a:t>
            </a:r>
            <a:endParaRPr lang="fa-IR" sz="2800" dirty="0">
              <a:solidFill>
                <a:schemeClr val="tx1"/>
              </a:solidFill>
              <a:cs typeface="B Nazanin" panose="00000400000000000000" pitchFamily="2" charset="-78"/>
            </a:endParaRPr>
          </a:p>
        </p:txBody>
      </p:sp>
      <p:sp>
        <p:nvSpPr>
          <p:cNvPr id="5" name="Rectangle 4"/>
          <p:cNvSpPr/>
          <p:nvPr/>
        </p:nvSpPr>
        <p:spPr>
          <a:xfrm>
            <a:off x="6023961" y="2664193"/>
            <a:ext cx="7844439" cy="1569660"/>
          </a:xfrm>
          <a:prstGeom prst="rect">
            <a:avLst/>
          </a:prstGeom>
        </p:spPr>
        <p:txBody>
          <a:bodyPr wrap="square">
            <a:spAutoFit/>
          </a:bodyPr>
          <a:lstStyle/>
          <a:p>
            <a:pPr algn="just" rtl="1"/>
            <a:r>
              <a:rPr lang="fa-IR" sz="2400">
                <a:cs typeface="+mj-cs"/>
              </a:rPr>
              <a:t>تاکنون، بیش از 60 استاندارد در زمینه‌های مختلف توسط </a:t>
            </a:r>
            <a:r>
              <a:rPr lang="en-US" sz="2400">
                <a:cs typeface="+mj-cs"/>
              </a:rPr>
              <a:t>ASCE </a:t>
            </a:r>
            <a:r>
              <a:rPr lang="fa-IR" sz="2400" smtClean="0">
                <a:cs typeface="+mj-cs"/>
              </a:rPr>
              <a:t> منتشر </a:t>
            </a:r>
            <a:r>
              <a:rPr lang="fa-IR" sz="2400">
                <a:cs typeface="+mj-cs"/>
              </a:rPr>
              <a:t>شده است. مجموعه استاندارد‌های ارائه شده حداقل هر 5 سال توسط اعضای کمیته به روز رسانی یا بازنگری می‌شوند</a:t>
            </a:r>
            <a:r>
              <a:rPr lang="fa-IR" sz="2400" smtClean="0">
                <a:cs typeface="+mj-cs"/>
              </a:rPr>
              <a:t>.</a:t>
            </a:r>
          </a:p>
          <a:p>
            <a:pPr rtl="1"/>
            <a:r>
              <a:rPr lang="en-US" sz="2400">
                <a:cs typeface="+mj-cs"/>
              </a:rPr>
              <a:t>https://ascelibrary.org</a:t>
            </a:r>
            <a:endParaRPr lang="fa-IR" sz="2400">
              <a:cs typeface="+mj-cs"/>
            </a:endParaRPr>
          </a:p>
        </p:txBody>
      </p:sp>
      <p:sp>
        <p:nvSpPr>
          <p:cNvPr id="7" name="Rectangle 6"/>
          <p:cNvSpPr/>
          <p:nvPr/>
        </p:nvSpPr>
        <p:spPr>
          <a:xfrm>
            <a:off x="6023961" y="4459643"/>
            <a:ext cx="7597140" cy="1015663"/>
          </a:xfrm>
          <a:prstGeom prst="rect">
            <a:avLst/>
          </a:prstGeom>
        </p:spPr>
        <p:txBody>
          <a:bodyPr wrap="square">
            <a:spAutoFit/>
          </a:bodyPr>
          <a:lstStyle/>
          <a:p>
            <a:r>
              <a:rPr lang="en-US" sz="2000"/>
              <a:t>ASCE/SEI </a:t>
            </a:r>
            <a:r>
              <a:rPr lang="en-US" sz="2000" smtClean="0"/>
              <a:t>7-16 or </a:t>
            </a:r>
            <a:r>
              <a:rPr lang="en-US" sz="2000"/>
              <a:t>ASCE/SEI 7-10 : </a:t>
            </a:r>
            <a:endParaRPr lang="en-US" sz="2000" smtClean="0"/>
          </a:p>
          <a:p>
            <a:r>
              <a:rPr lang="en-US" sz="2000" smtClean="0"/>
              <a:t>Minimum </a:t>
            </a:r>
            <a:r>
              <a:rPr lang="en-US" sz="2000"/>
              <a:t>Design Loads and Associated Criteria for Buildings and Other Structures</a:t>
            </a:r>
            <a:endParaRPr lang="fa-IR" sz="200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362" y="2421493"/>
            <a:ext cx="3918426" cy="5091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Right"/>
            <a:lightRig rig="threePt" dir="t"/>
          </a:scene3d>
        </p:spPr>
      </p:pic>
      <p:sp>
        <p:nvSpPr>
          <p:cNvPr id="13" name="Rectangle 12"/>
          <p:cNvSpPr/>
          <p:nvPr/>
        </p:nvSpPr>
        <p:spPr>
          <a:xfrm>
            <a:off x="6023961" y="5786550"/>
            <a:ext cx="7957081" cy="677108"/>
          </a:xfrm>
          <a:prstGeom prst="rect">
            <a:avLst/>
          </a:prstGeom>
        </p:spPr>
        <p:txBody>
          <a:bodyPr wrap="square">
            <a:spAutoFit/>
          </a:bodyPr>
          <a:lstStyle/>
          <a:p>
            <a:r>
              <a:rPr lang="en-US" sz="2000"/>
              <a:t>Chapter 19 : SOIL–STRUCTURE INTERACTION </a:t>
            </a:r>
            <a:r>
              <a:rPr lang="en-US" sz="2000" smtClean="0"/>
              <a:t>FOR SEISMIC </a:t>
            </a:r>
            <a:r>
              <a:rPr lang="en-US" sz="2000"/>
              <a:t>DESIGN</a:t>
            </a:r>
          </a:p>
          <a:p>
            <a:r>
              <a:rPr lang="en-US" smtClean="0"/>
              <a:t> </a:t>
            </a:r>
            <a:endParaRPr lang="fa-IR"/>
          </a:p>
        </p:txBody>
      </p:sp>
      <p:sp>
        <p:nvSpPr>
          <p:cNvPr id="3" name="Slide Number Placeholder 2"/>
          <p:cNvSpPr>
            <a:spLocks noGrp="1"/>
          </p:cNvSpPr>
          <p:nvPr>
            <p:ph type="sldNum" sz="quarter" idx="12"/>
          </p:nvPr>
        </p:nvSpPr>
        <p:spPr/>
        <p:txBody>
          <a:bodyPr/>
          <a:lstStyle/>
          <a:p>
            <a:fld id="{09D84461-DD0A-440A-AEC5-A4A968A8725A}" type="slidenum">
              <a:rPr lang="en-US" smtClean="0"/>
              <a:t>97</a:t>
            </a:fld>
            <a:endParaRPr lang="en-US" dirty="0"/>
          </a:p>
        </p:txBody>
      </p:sp>
    </p:spTree>
    <p:extLst>
      <p:ext uri="{BB962C8B-B14F-4D97-AF65-F5344CB8AC3E}">
        <p14:creationId xmlns:p14="http://schemas.microsoft.com/office/powerpoint/2010/main" val="35332833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1000"/>
                                        <p:tgtEl>
                                          <p:spTgt spid="9"/>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22" presetClass="entr" presetSubtype="2"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750"/>
                                        <p:tgtEl>
                                          <p:spTgt spid="5"/>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childTnLst>
                          </p:cTn>
                        </p:par>
                        <p:par>
                          <p:cTn id="31" fill="hold">
                            <p:stCondLst>
                              <p:cond delay="4500"/>
                            </p:stCondLst>
                            <p:childTnLst>
                              <p:par>
                                <p:cTn id="32" presetID="22" presetClass="entr" presetSubtype="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9" grpId="0" animBg="1"/>
      <p:bldP spid="5" grpId="0"/>
      <p:bldP spid="7" grpId="0"/>
      <p:bldP spid="1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آیین نامه </a:t>
            </a:r>
            <a:r>
              <a:rPr lang="en-US" sz="2800" smtClean="0">
                <a:solidFill>
                  <a:schemeClr val="tx1">
                    <a:lumMod val="95000"/>
                    <a:lumOff val="5000"/>
                  </a:schemeClr>
                </a:solidFill>
                <a:cs typeface="B Nazanin" panose="00000400000000000000" pitchFamily="2" charset="-78"/>
              </a:rPr>
              <a:t>ASCE</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9" name="Rounded Rectangle 8"/>
          <p:cNvSpPr/>
          <p:nvPr/>
        </p:nvSpPr>
        <p:spPr>
          <a:xfrm>
            <a:off x="9734550" y="1442683"/>
            <a:ext cx="3943350" cy="557567"/>
          </a:xfrm>
          <a:prstGeom prst="roundRect">
            <a:avLst>
              <a:gd name="adj" fmla="val 2517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2000" smtClean="0">
                <a:solidFill>
                  <a:schemeClr val="tx1"/>
                </a:solidFill>
              </a:rPr>
              <a:t>-19-1</a:t>
            </a:r>
            <a:r>
              <a:rPr lang="fa-IR" sz="2000" smtClean="0">
                <a:solidFill>
                  <a:schemeClr val="tx1"/>
                </a:solidFill>
              </a:rPr>
              <a:t> </a:t>
            </a:r>
            <a:r>
              <a:rPr lang="fa-IR" sz="2400" smtClean="0">
                <a:solidFill>
                  <a:schemeClr val="tx1"/>
                </a:solidFill>
              </a:rPr>
              <a:t>کلیات</a:t>
            </a:r>
            <a:endParaRPr lang="en-US" sz="2000" smtClean="0">
              <a:solidFill>
                <a:schemeClr val="tx1"/>
              </a:solidFill>
            </a:endParaRPr>
          </a:p>
        </p:txBody>
      </p:sp>
      <p:sp>
        <p:nvSpPr>
          <p:cNvPr id="3" name="TextBox 2"/>
          <p:cNvSpPr txBox="1"/>
          <p:nvPr/>
        </p:nvSpPr>
        <p:spPr>
          <a:xfrm>
            <a:off x="1351180" y="4403508"/>
            <a:ext cx="12326720" cy="523220"/>
          </a:xfrm>
          <a:prstGeom prst="rect">
            <a:avLst/>
          </a:prstGeom>
          <a:noFill/>
        </p:spPr>
        <p:txBody>
          <a:bodyPr wrap="square" rtlCol="1">
            <a:spAutoFit/>
          </a:bodyPr>
          <a:lstStyle/>
          <a:p>
            <a:pPr algn="r"/>
            <a:r>
              <a:rPr lang="fa-IR" sz="2800" smtClean="0"/>
              <a:t>-اگر اثر انعطاف پذیری پی در مدلسازی سازه لحاظ شده باشد،استفاده از ضوابط این بخش نباید استفاده گردد.</a:t>
            </a:r>
            <a:endParaRPr lang="fa-IR" sz="2800"/>
          </a:p>
        </p:txBody>
      </p:sp>
      <p:sp>
        <p:nvSpPr>
          <p:cNvPr id="12" name="TextBox 11"/>
          <p:cNvSpPr txBox="1"/>
          <p:nvPr/>
        </p:nvSpPr>
        <p:spPr>
          <a:xfrm>
            <a:off x="1325880" y="2857074"/>
            <a:ext cx="12326720" cy="1384995"/>
          </a:xfrm>
          <a:prstGeom prst="rect">
            <a:avLst/>
          </a:prstGeom>
          <a:noFill/>
        </p:spPr>
        <p:txBody>
          <a:bodyPr wrap="square" rtlCol="1">
            <a:spAutoFit/>
          </a:bodyPr>
          <a:lstStyle/>
          <a:p>
            <a:pPr algn="r"/>
            <a:r>
              <a:rPr lang="fa-IR" sz="2800" smtClean="0"/>
              <a:t>-اگر </a:t>
            </a:r>
            <a:r>
              <a:rPr lang="fa-IR" sz="2800"/>
              <a:t>گزینه ای برای ترکیب اثرات تعامل سازه خاک استفاده شود، الزامات این بخش در تعیین نیروی زلزله طراحی و جابجایی های مربوطه </a:t>
            </a:r>
            <a:r>
              <a:rPr lang="fa-IR" sz="2800" smtClean="0"/>
              <a:t>سازه میتواند </a:t>
            </a:r>
            <a:r>
              <a:rPr lang="fa-IR" sz="2800"/>
              <a:t>استفاده قرار گیرد</a:t>
            </a:r>
            <a:r>
              <a:rPr lang="fa-IR" sz="2800" smtClean="0"/>
              <a:t>. به شرط اینکه   </a:t>
            </a:r>
            <a:r>
              <a:rPr lang="fa-IR" sz="2800"/>
              <a:t>مدلی که برای تجزیه و تحلیل </a:t>
            </a:r>
            <a:r>
              <a:rPr lang="fa-IR" sz="2800" smtClean="0"/>
              <a:t>پاسخ های </a:t>
            </a:r>
            <a:r>
              <a:rPr lang="fa-IR" sz="2800"/>
              <a:t>سازه‌ای استفاده می‌شود مستقیما اثرات انعطاف‌پذیری </a:t>
            </a:r>
            <a:r>
              <a:rPr lang="fa-IR" sz="2800" smtClean="0"/>
              <a:t>فنداسیون </a:t>
            </a:r>
            <a:r>
              <a:rPr lang="fa-IR" sz="2800"/>
              <a:t>را </a:t>
            </a:r>
            <a:r>
              <a:rPr lang="fa-IR" sz="2800" smtClean="0"/>
              <a:t>لحاظ نکند.</a:t>
            </a:r>
            <a:endParaRPr lang="fa-IR" sz="2800"/>
          </a:p>
        </p:txBody>
      </p:sp>
      <p:sp>
        <p:nvSpPr>
          <p:cNvPr id="4" name="TextBox 3"/>
          <p:cNvSpPr txBox="1"/>
          <p:nvPr/>
        </p:nvSpPr>
        <p:spPr>
          <a:xfrm>
            <a:off x="6779360" y="5146369"/>
            <a:ext cx="6873240" cy="954107"/>
          </a:xfrm>
          <a:prstGeom prst="rect">
            <a:avLst/>
          </a:prstGeom>
          <a:noFill/>
        </p:spPr>
        <p:txBody>
          <a:bodyPr wrap="square" rtlCol="1">
            <a:spAutoFit/>
          </a:bodyPr>
          <a:lstStyle/>
          <a:p>
            <a:pPr algn="r" rtl="1"/>
            <a:r>
              <a:rPr lang="fa-IR" sz="2800" smtClean="0"/>
              <a:t>-بخش 19-2 برای استفاده در تحلیل استاتیکی معادل است.</a:t>
            </a:r>
          </a:p>
          <a:p>
            <a:pPr algn="r" rtl="1"/>
            <a:r>
              <a:rPr lang="fa-IR" sz="2800" smtClean="0"/>
              <a:t>-بخش 19-3 برای استفاده در تحلیل مودال می باشد.</a:t>
            </a:r>
            <a:endParaRPr lang="fa-IR" sz="2800"/>
          </a:p>
        </p:txBody>
      </p:sp>
      <p:sp>
        <p:nvSpPr>
          <p:cNvPr id="2" name="Slide Number Placeholder 1"/>
          <p:cNvSpPr>
            <a:spLocks noGrp="1"/>
          </p:cNvSpPr>
          <p:nvPr>
            <p:ph type="sldNum" sz="quarter" idx="12"/>
          </p:nvPr>
        </p:nvSpPr>
        <p:spPr/>
        <p:txBody>
          <a:bodyPr/>
          <a:lstStyle/>
          <a:p>
            <a:fld id="{09D84461-DD0A-440A-AEC5-A4A968A8725A}" type="slidenum">
              <a:rPr lang="en-US" smtClean="0"/>
              <a:t>98</a:t>
            </a:fld>
            <a:endParaRPr lang="en-US" dirty="0"/>
          </a:p>
        </p:txBody>
      </p:sp>
    </p:spTree>
    <p:extLst>
      <p:ext uri="{BB962C8B-B14F-4D97-AF65-F5344CB8AC3E}">
        <p14:creationId xmlns:p14="http://schemas.microsoft.com/office/powerpoint/2010/main" val="41093953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10"/>
                                        <p:tgtEl>
                                          <p:spTgt spid="9"/>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1000"/>
                                        <p:tgtEl>
                                          <p:spTgt spid="12"/>
                                        </p:tgtEl>
                                      </p:cBhvr>
                                    </p:animEffect>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1000"/>
                                        <p:tgtEl>
                                          <p:spTgt spid="3"/>
                                        </p:tgtEl>
                                      </p:cBhvr>
                                    </p:animEffect>
                                  </p:childTnLst>
                                </p:cTn>
                              </p:par>
                            </p:childTnLst>
                          </p:cTn>
                        </p:par>
                        <p:par>
                          <p:cTn id="19" fill="hold">
                            <p:stCondLst>
                              <p:cond delay="2500"/>
                            </p:stCondLst>
                            <p:childTnLst>
                              <p:par>
                                <p:cTn id="20" presetID="22" presetClass="entr" presetSubtype="2"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9" grpId="0" animBg="1"/>
      <p:bldP spid="3" grpId="0"/>
      <p:bldP spid="12" grpId="0"/>
      <p:bldP spid="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orizontal Scroll 20"/>
          <p:cNvSpPr/>
          <p:nvPr/>
        </p:nvSpPr>
        <p:spPr>
          <a:xfrm>
            <a:off x="9387840" y="182882"/>
            <a:ext cx="4480560" cy="1127758"/>
          </a:xfrm>
          <a:prstGeom prst="horizontalScroll">
            <a:avLst>
              <a:gd name="adj" fmla="val 14189"/>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a:solidFill>
                  <a:schemeClr val="tx1">
                    <a:lumMod val="95000"/>
                    <a:lumOff val="5000"/>
                  </a:schemeClr>
                </a:solidFill>
                <a:cs typeface="B Nazanin" panose="00000400000000000000" pitchFamily="2" charset="-78"/>
              </a:rPr>
              <a:t>اندرکنش </a:t>
            </a:r>
            <a:r>
              <a:rPr lang="fa-IR" sz="2800" smtClean="0">
                <a:solidFill>
                  <a:schemeClr val="tx1">
                    <a:lumMod val="95000"/>
                    <a:lumOff val="5000"/>
                  </a:schemeClr>
                </a:solidFill>
                <a:cs typeface="B Nazanin" panose="00000400000000000000" pitchFamily="2" charset="-78"/>
              </a:rPr>
              <a:t>در آیین نامه </a:t>
            </a:r>
            <a:r>
              <a:rPr lang="en-US" sz="2800" smtClean="0">
                <a:solidFill>
                  <a:schemeClr val="tx1">
                    <a:lumMod val="95000"/>
                    <a:lumOff val="5000"/>
                  </a:schemeClr>
                </a:solidFill>
                <a:cs typeface="B Nazanin" panose="00000400000000000000" pitchFamily="2" charset="-78"/>
              </a:rPr>
              <a:t>ASCE</a:t>
            </a:r>
            <a:endParaRPr lang="en-US" sz="2800" dirty="0">
              <a:solidFill>
                <a:schemeClr val="tx1">
                  <a:lumMod val="95000"/>
                  <a:lumOff val="5000"/>
                </a:schemeClr>
              </a:solidFill>
              <a:cs typeface="B Nazanin" panose="00000400000000000000" pitchFamily="2" charset="-78"/>
            </a:endParaRPr>
          </a:p>
        </p:txBody>
      </p:sp>
      <p:sp>
        <p:nvSpPr>
          <p:cNvPr id="11" name="TextBox 10"/>
          <p:cNvSpPr txBox="1"/>
          <p:nvPr/>
        </p:nvSpPr>
        <p:spPr>
          <a:xfrm rot="16200000">
            <a:off x="-2434899" y="3358619"/>
            <a:ext cx="5730685" cy="738664"/>
          </a:xfrm>
          <a:prstGeom prst="rect">
            <a:avLst/>
          </a:prstGeom>
          <a:noFill/>
        </p:spPr>
        <p:txBody>
          <a:bodyPr wrap="square" rtlCol="1">
            <a:spAutoFit/>
          </a:bodyPr>
          <a:lstStyle/>
          <a:p>
            <a:pPr>
              <a:lnSpc>
                <a:spcPct val="150000"/>
              </a:lnSpc>
            </a:pPr>
            <a:r>
              <a:rPr lang="fa-IR" sz="2800" b="1" spc="50" smtClean="0">
                <a:ln w="0"/>
                <a:solidFill>
                  <a:schemeClr val="bg2"/>
                </a:solidFill>
                <a:effectLst>
                  <a:innerShdw blurRad="63500" dist="50800" dir="13500000">
                    <a:srgbClr val="000000">
                      <a:alpha val="50000"/>
                    </a:srgbClr>
                  </a:innerShdw>
                </a:effectLst>
                <a:latin typeface="IranNastaliq" panose="02000503000000020003" pitchFamily="2" charset="0"/>
              </a:rPr>
              <a:t>نگاه آیین نامه ای به اندرکنش خاک سازه</a:t>
            </a:r>
            <a:endParaRPr lang="fa-IR" sz="2800" b="1" spc="50">
              <a:ln w="0"/>
              <a:solidFill>
                <a:schemeClr val="bg2"/>
              </a:solidFill>
              <a:effectLst>
                <a:innerShdw blurRad="63500" dist="50800" dir="13500000">
                  <a:srgbClr val="000000">
                    <a:alpha val="50000"/>
                  </a:srgbClr>
                </a:innerShdw>
              </a:effectLst>
              <a:latin typeface="IranNastaliq" panose="02000503000000020003" pitchFamily="2" charset="0"/>
            </a:endParaRPr>
          </a:p>
        </p:txBody>
      </p:sp>
      <p:sp>
        <p:nvSpPr>
          <p:cNvPr id="9" name="Rounded Rectangle 8"/>
          <p:cNvSpPr/>
          <p:nvPr/>
        </p:nvSpPr>
        <p:spPr>
          <a:xfrm>
            <a:off x="9658350" y="1442683"/>
            <a:ext cx="4210050" cy="722818"/>
          </a:xfrm>
          <a:prstGeom prst="roundRect">
            <a:avLst>
              <a:gd name="adj" fmla="val 2517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smtClean="0">
                <a:solidFill>
                  <a:schemeClr val="tx1"/>
                </a:solidFill>
              </a:rPr>
              <a:t>19-2-روش استاتیکی معادل</a:t>
            </a:r>
            <a:endParaRPr lang="en-US" sz="2400" smtClean="0">
              <a:solidFill>
                <a:schemeClr val="tx1"/>
              </a:solidFill>
            </a:endParaRPr>
          </a:p>
        </p:txBody>
      </p:sp>
      <p:sp>
        <p:nvSpPr>
          <p:cNvPr id="4" name="TextBox 3"/>
          <p:cNvSpPr txBox="1"/>
          <p:nvPr/>
        </p:nvSpPr>
        <p:spPr>
          <a:xfrm>
            <a:off x="6995160" y="2845129"/>
            <a:ext cx="6873240" cy="461665"/>
          </a:xfrm>
          <a:prstGeom prst="rect">
            <a:avLst/>
          </a:prstGeom>
          <a:noFill/>
        </p:spPr>
        <p:txBody>
          <a:bodyPr wrap="square" rtlCol="1">
            <a:spAutoFit/>
          </a:bodyPr>
          <a:lstStyle/>
          <a:p>
            <a:pPr algn="r" rtl="1"/>
            <a:r>
              <a:rPr lang="fa-IR" sz="2400" smtClean="0"/>
              <a:t>الزامات این بخش مکمل بخش 12-8 است.</a:t>
            </a:r>
            <a:endParaRPr lang="fa-IR" sz="240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307" y="862608"/>
            <a:ext cx="5381625" cy="5191125"/>
          </a:xfrm>
          <a:prstGeom prst="rect">
            <a:avLst/>
          </a:prstGeom>
        </p:spPr>
      </p:pic>
      <p:grpSp>
        <p:nvGrpSpPr>
          <p:cNvPr id="15" name="Group 14"/>
          <p:cNvGrpSpPr/>
          <p:nvPr/>
        </p:nvGrpSpPr>
        <p:grpSpPr>
          <a:xfrm>
            <a:off x="6934283" y="3458170"/>
            <a:ext cx="6471737" cy="2008470"/>
            <a:chOff x="7028463" y="4315043"/>
            <a:chExt cx="6471737" cy="200847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8463" y="4315043"/>
              <a:ext cx="6471737" cy="2008470"/>
            </a:xfrm>
            <a:prstGeom prst="rect">
              <a:avLst/>
            </a:prstGeom>
          </p:spPr>
        </p:pic>
        <p:cxnSp>
          <p:nvCxnSpPr>
            <p:cNvPr id="8" name="Straight Connector 7"/>
            <p:cNvCxnSpPr/>
            <p:nvPr/>
          </p:nvCxnSpPr>
          <p:spPr>
            <a:xfrm>
              <a:off x="9334691" y="5577840"/>
              <a:ext cx="185928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3" name="Straight Connector 12"/>
            <p:cNvCxnSpPr/>
            <p:nvPr/>
          </p:nvCxnSpPr>
          <p:spPr>
            <a:xfrm>
              <a:off x="7175683" y="5913120"/>
              <a:ext cx="4122229" cy="0"/>
            </a:xfrm>
            <a:prstGeom prst="line">
              <a:avLst/>
            </a:prstGeom>
          </p:spPr>
          <p:style>
            <a:lnRef idx="3">
              <a:schemeClr val="accent5"/>
            </a:lnRef>
            <a:fillRef idx="0">
              <a:schemeClr val="accent5"/>
            </a:fillRef>
            <a:effectRef idx="2">
              <a:schemeClr val="accent5"/>
            </a:effectRef>
            <a:fontRef idx="minor">
              <a:schemeClr val="tx1"/>
            </a:fontRef>
          </p:style>
        </p:cxnSp>
      </p:grpSp>
      <p:sp>
        <p:nvSpPr>
          <p:cNvPr id="16" name="Rounded Rectangle 15"/>
          <p:cNvSpPr/>
          <p:nvPr/>
        </p:nvSpPr>
        <p:spPr>
          <a:xfrm>
            <a:off x="4177962" y="6529308"/>
            <a:ext cx="4853940" cy="615226"/>
          </a:xfrm>
          <a:prstGeom prst="roundRect">
            <a:avLst>
              <a:gd name="adj" fmla="val 27706"/>
            </a:avLst>
          </a:prstGeom>
          <a:solidFill>
            <a:srgbClr val="C0A4D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chemeClr val="tx1"/>
                </a:solidFill>
              </a:rPr>
              <a:t>در تمام ضوابط مشابه آیین نامه 2800 است.</a:t>
            </a:r>
            <a:endParaRPr lang="fa-IR" sz="2400">
              <a:solidFill>
                <a:schemeClr val="tx1"/>
              </a:solidFill>
            </a:endParaRPr>
          </a:p>
        </p:txBody>
      </p:sp>
      <p:sp>
        <p:nvSpPr>
          <p:cNvPr id="3" name="Slide Number Placeholder 2"/>
          <p:cNvSpPr>
            <a:spLocks noGrp="1"/>
          </p:cNvSpPr>
          <p:nvPr>
            <p:ph type="sldNum" sz="quarter" idx="12"/>
          </p:nvPr>
        </p:nvSpPr>
        <p:spPr/>
        <p:txBody>
          <a:bodyPr/>
          <a:lstStyle/>
          <a:p>
            <a:fld id="{09D84461-DD0A-440A-AEC5-A4A968A8725A}" type="slidenum">
              <a:rPr lang="en-US" smtClean="0"/>
              <a:t>99</a:t>
            </a:fld>
            <a:endParaRPr lang="en-US" dirty="0"/>
          </a:p>
        </p:txBody>
      </p:sp>
    </p:spTree>
    <p:extLst>
      <p:ext uri="{BB962C8B-B14F-4D97-AF65-F5344CB8AC3E}">
        <p14:creationId xmlns:p14="http://schemas.microsoft.com/office/powerpoint/2010/main" val="3118627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9" grpId="0" animBg="1"/>
      <p:bldP spid="4" grpId="0"/>
      <p:bldP spid="16"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dge">
  <a:themeElements>
    <a:clrScheme name="Custom 18">
      <a:dk1>
        <a:sysClr val="windowText" lastClr="000000"/>
      </a:dk1>
      <a:lt1>
        <a:srgbClr val="FFFFFF"/>
      </a:lt1>
      <a:dk2>
        <a:srgbClr val="002060"/>
      </a:dk2>
      <a:lt2>
        <a:srgbClr val="FFFFFF"/>
      </a:lt2>
      <a:accent1>
        <a:srgbClr val="62368E"/>
      </a:accent1>
      <a:accent2>
        <a:srgbClr val="62368E"/>
      </a:accent2>
      <a:accent3>
        <a:srgbClr val="46B2B5"/>
      </a:accent3>
      <a:accent4>
        <a:srgbClr val="8CAA7E"/>
      </a:accent4>
      <a:accent5>
        <a:srgbClr val="D36F68"/>
      </a:accent5>
      <a:accent6>
        <a:srgbClr val="826276"/>
      </a:accent6>
      <a:hlink>
        <a:srgbClr val="46B2B5"/>
      </a:hlink>
      <a:folHlink>
        <a:srgbClr val="A46694"/>
      </a:folHlink>
    </a:clrScheme>
    <a:fontScheme name="Custom 2">
      <a:majorFont>
        <a:latin typeface="Impact"/>
        <a:ea typeface=""/>
        <a:cs typeface="B Nazanin"/>
      </a:majorFont>
      <a:minorFont>
        <a:latin typeface="Gill Sans MT"/>
        <a:ea typeface=""/>
        <a:cs typeface="B Nazani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4538</TotalTime>
  <Words>7183</Words>
  <Application>Microsoft Office PowerPoint</Application>
  <PresentationFormat>Custom</PresentationFormat>
  <Paragraphs>984</Paragraphs>
  <Slides>108</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108</vt:i4>
      </vt:variant>
    </vt:vector>
  </HeadingPairs>
  <TitlesOfParts>
    <vt:vector size="121" baseType="lpstr">
      <vt:lpstr>Arial</vt:lpstr>
      <vt:lpstr>B Mitra</vt:lpstr>
      <vt:lpstr>B Nazanin</vt:lpstr>
      <vt:lpstr>Calibri</vt:lpstr>
      <vt:lpstr>Calibri Light</vt:lpstr>
      <vt:lpstr>Cambria Math</vt:lpstr>
      <vt:lpstr>Gill Sans MT</vt:lpstr>
      <vt:lpstr>Impact</vt:lpstr>
      <vt:lpstr>IranNastaliq</vt:lpstr>
      <vt:lpstr>Symbol</vt:lpstr>
      <vt:lpstr>Times New Roman</vt:lpstr>
      <vt:lpstr>Custom Design</vt:lpstr>
      <vt:lpstr>Badge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Iman Khodakarami</cp:lastModifiedBy>
  <cp:revision>276</cp:revision>
  <dcterms:created xsi:type="dcterms:W3CDTF">2018-11-22T07:49:11Z</dcterms:created>
  <dcterms:modified xsi:type="dcterms:W3CDTF">2019-12-22T17:35:29Z</dcterms:modified>
</cp:coreProperties>
</file>