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7"/>
  </p:notesMasterIdLst>
  <p:handoutMasterIdLst>
    <p:handoutMasterId r:id="rId38"/>
  </p:handoutMasterIdLst>
  <p:sldIdLst>
    <p:sldId id="256" r:id="rId3"/>
    <p:sldId id="258" r:id="rId4"/>
    <p:sldId id="260" r:id="rId5"/>
    <p:sldId id="265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0" autoAdjust="0"/>
    <p:restoredTop sz="96595" autoAdjust="0"/>
  </p:normalViewPr>
  <p:slideViewPr>
    <p:cSldViewPr>
      <p:cViewPr varScale="1">
        <p:scale>
          <a:sx n="92" d="100"/>
          <a:sy n="92" d="100"/>
        </p:scale>
        <p:origin x="732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8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CA55C-DF69-464F-95B7-353CACD93136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220D6-AEBB-4B15-A9B1-5AB1C464B4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79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6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7150"/>
            <a:ext cx="9144000" cy="12763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3943350"/>
            <a:ext cx="2249424" cy="113157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3943350"/>
            <a:ext cx="6784848" cy="11247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3943350"/>
            <a:ext cx="6515100" cy="1108528"/>
          </a:xfrm>
        </p:spPr>
        <p:txBody>
          <a:bodyPr anchor="ctr"/>
          <a:lstStyle>
            <a:lvl1pPr marL="0" indent="0" algn="l" eaLnBrk="1" latinLnBrk="0" hangingPunct="1">
              <a:buNone/>
              <a:defRPr kumimoji="0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1" hangingPunct="1"/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en-US" smtClean="0">
                <a:solidFill>
                  <a:srgbClr val="FFFFFF"/>
                </a:solidFill>
              </a:rPr>
              <a:pPr algn="ctr"/>
              <a:t>3/2/2020</a:t>
            </a:fld>
            <a:endParaRPr kumimoji="0"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18859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cap="all" baseline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 smtClean="0"/>
              <a:pPr/>
              <a:t>3/2/2020</a:t>
            </a:fld>
            <a:endParaRPr kumimoji="0"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kumimoji="0" lang="en-US" smtClean="0"/>
              <a:pPr/>
              <a:t>3/2/2020</a:t>
            </a:fld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047750"/>
            <a:ext cx="9144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3886200" cy="3725825"/>
          </a:xfrm>
        </p:spPr>
        <p:txBody>
          <a:bodyPr/>
          <a:lstStyle/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895351"/>
            <a:ext cx="3886200" cy="3725824"/>
          </a:xfrm>
        </p:spPr>
        <p:txBody>
          <a:bodyPr/>
          <a:lstStyle/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kumimoji="0" lang="en-US" smtClean="0"/>
              <a:pPr/>
              <a:t>3/2/2020</a:t>
            </a:fld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628650"/>
            <a:ext cx="533400" cy="183357"/>
          </a:xfrm>
        </p:spPr>
        <p:txBody>
          <a:bodyPr rtlCol="0"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635746"/>
            <a:ext cx="9163050" cy="19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/>
          <a:lstStyle/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kumimoji="0" lang="en-US" smtClean="0"/>
              <a:pPr/>
              <a:t>3/2/2020</a:t>
            </a:fld>
            <a:endParaRPr kumimoji="0"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kumimoji="0" lang="en-US" smtClean="0"/>
              <a:pPr/>
              <a:t>3/2/2020</a:t>
            </a:fld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kumimoji="0" lang="en-US" smtClean="0"/>
              <a:pPr/>
              <a:t>3/2/2020</a:t>
            </a:fld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sz="4200" b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kumimoji="0" lang="en-US" smtClean="0"/>
              <a:pPr/>
              <a:t>3/2/2020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sz="1800"/>
            </a:lvl1pPr>
            <a:lvl2pPr eaLnBrk="1" latinLnBrk="0" hangingPunct="1">
              <a:buNone/>
              <a:defRPr kumimoji="0" sz="1200"/>
            </a:lvl2pPr>
            <a:lvl3pPr eaLnBrk="1" latinLnBrk="0" hangingPunct="1">
              <a:buNone/>
              <a:defRPr kumimoji="0" sz="1000"/>
            </a:lvl3pPr>
            <a:lvl4pPr eaLnBrk="1" latinLnBrk="0" hangingPunct="1">
              <a:buNone/>
              <a:defRPr kumimoji="0" sz="900"/>
            </a:lvl4pPr>
            <a:lvl5pPr eaLnBrk="1" latinLnBrk="0" hangingPunct="1">
              <a:buNone/>
              <a:defRPr kumimoji="0" sz="9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1700"/>
            </a:lvl1pPr>
            <a:lvl2pPr eaLnBrk="1" latinLnBrk="0" hangingPunct="1">
              <a:buFontTx/>
              <a:buNone/>
              <a:defRPr kumimoji="0" sz="1200"/>
            </a:lvl2pPr>
            <a:lvl3pPr eaLnBrk="1" latinLnBrk="0" hangingPunct="1">
              <a:buFontTx/>
              <a:buNone/>
              <a:defRPr kumimoji="0" sz="1000"/>
            </a:lvl3pPr>
            <a:lvl4pPr eaLnBrk="1" latinLnBrk="0" hangingPunct="1">
              <a:buFontTx/>
              <a:buNone/>
              <a:defRPr kumimoji="0" sz="900"/>
            </a:lvl4pPr>
            <a:lvl5pPr eaLnBrk="1" latinLnBrk="0" hangingPunct="1">
              <a:buFontTx/>
              <a:buNone/>
              <a:defRPr kumimoji="0" sz="9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rPr kumimoji="0" lang="en-US" smtClean="0"/>
              <a:pPr/>
              <a:t>3/2/2020</a:t>
            </a:fld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sz="2800"/>
            </a:lvl1pPr>
            <a:extLst/>
          </a:lstStyle>
          <a:p>
            <a:pPr algn="ctr"/>
            <a:fld id="{8F82E0A0-C266-4798-8C8F-B9F91E9DA37E}" type="slidenum">
              <a:rPr kumimoji="0"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1" hangingPunct="1"/>
            <a:r>
              <a:rPr kumimoji="0" lang="en-US" smtClean="0"/>
              <a:t>Click to edit Master text styles</a:t>
            </a:r>
          </a:p>
          <a:p>
            <a:pPr lvl="1" eaLnBrk="1" latinLnBrk="1" hangingPunct="1"/>
            <a:r>
              <a:rPr kumimoji="0" lang="en-US" smtClean="0"/>
              <a:t>Second level</a:t>
            </a:r>
          </a:p>
          <a:p>
            <a:pPr lvl="2" eaLnBrk="1" latinLnBrk="1" hangingPunct="1"/>
            <a:r>
              <a:rPr kumimoji="0" lang="en-US" smtClean="0"/>
              <a:t>Third level</a:t>
            </a:r>
          </a:p>
          <a:p>
            <a:pPr lvl="3" eaLnBrk="1" latinLnBrk="1" hangingPunct="1"/>
            <a:r>
              <a:rPr kumimoji="0" lang="en-US" smtClean="0"/>
              <a:t>Fourth level</a:t>
            </a:r>
          </a:p>
          <a:p>
            <a:pPr lvl="4" eaLnBrk="1" latinLnBrk="1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kumimoji="0" lang="en-US" smtClean="0"/>
              <a:pPr/>
              <a:t>3/2/2020</a:t>
            </a:fld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eaLnBrk="1" latinLnBrk="1" hangingPunct="1"/>
            <a:r>
              <a:rPr kumimoji="0"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microsoft.com/office/2007/relationships/hdphoto" Target="../media/hdphoto8.wdp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7.png"/><Relationship Id="rId5" Type="http://schemas.openxmlformats.org/officeDocument/2006/relationships/image" Target="../media/image95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5.png"/><Relationship Id="rId7" Type="http://schemas.openxmlformats.org/officeDocument/2006/relationships/image" Target="../media/image10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6.png"/><Relationship Id="rId5" Type="http://schemas.openxmlformats.org/officeDocument/2006/relationships/image" Target="../media/image104.w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2.png"/><Relationship Id="rId3" Type="http://schemas.openxmlformats.org/officeDocument/2006/relationships/image" Target="../media/image122.png"/><Relationship Id="rId7" Type="http://schemas.openxmlformats.org/officeDocument/2006/relationships/image" Target="../media/image128.png"/><Relationship Id="rId12" Type="http://schemas.openxmlformats.org/officeDocument/2006/relationships/image" Target="../media/image13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7.png"/><Relationship Id="rId11" Type="http://schemas.openxmlformats.org/officeDocument/2006/relationships/image" Target="../media/image109.wmf"/><Relationship Id="rId5" Type="http://schemas.openxmlformats.org/officeDocument/2006/relationships/image" Target="../media/image126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5.wdp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6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362200" y="1828800"/>
            <a:ext cx="6781800" cy="2038350"/>
          </a:xfrm>
        </p:spPr>
        <p:txBody>
          <a:bodyPr/>
          <a:lstStyle/>
          <a:p>
            <a:r>
              <a:rPr lang="en-US" dirty="0"/>
              <a:t>Soil Dynamics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By: M. Iman Khodakarami </a:t>
            </a:r>
            <a:r>
              <a:rPr lang="en-US" sz="1800" dirty="0" smtClean="0"/>
              <a:t>(Associate </a:t>
            </a:r>
            <a:r>
              <a:rPr lang="en-US" sz="1800" dirty="0" smtClean="0"/>
              <a:t>Prof. of Earthquake Eng.)</a:t>
            </a:r>
          </a:p>
          <a:p>
            <a:r>
              <a:rPr lang="en-US" sz="1800" dirty="0" smtClean="0"/>
              <a:t>Email: Khodakarami</a:t>
            </a:r>
            <a:r>
              <a:rPr lang="en-US" sz="1600" dirty="0" smtClean="0"/>
              <a:t>@</a:t>
            </a:r>
            <a:r>
              <a:rPr lang="en-US" sz="1800" dirty="0" smtClean="0"/>
              <a:t>semnan.ac.ir ; I.Khodakarami</a:t>
            </a:r>
            <a:r>
              <a:rPr lang="en-US" sz="1600" dirty="0" smtClean="0"/>
              <a:t>@</a:t>
            </a:r>
            <a:r>
              <a:rPr lang="en-US" sz="1800" dirty="0" smtClean="0"/>
              <a:t>gmail.com</a:t>
            </a:r>
          </a:p>
          <a:p>
            <a:r>
              <a:rPr lang="en-US" sz="1800" dirty="0" smtClean="0"/>
              <a:t>Phone: (+98) 23- </a:t>
            </a:r>
            <a:r>
              <a:rPr lang="en-US" sz="1800" dirty="0" smtClean="0"/>
              <a:t>31535243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9575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Civil Eng. Faculty,</a:t>
            </a:r>
          </a:p>
          <a:p>
            <a:pPr algn="ctr"/>
            <a:r>
              <a:rPr lang="en-US" sz="1600" dirty="0" err="1" smtClean="0"/>
              <a:t>Semnan</a:t>
            </a:r>
            <a:r>
              <a:rPr lang="en-US" sz="1600" dirty="0" smtClean="0"/>
              <a:t> University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Elastic Longitudinal waves in a bar</a:t>
            </a:r>
            <a:endParaRPr lang="fa-IR" dirty="0"/>
          </a:p>
        </p:txBody>
      </p:sp>
      <p:sp>
        <p:nvSpPr>
          <p:cNvPr id="5" name="Rectangle 4"/>
          <p:cNvSpPr/>
          <p:nvPr/>
        </p:nvSpPr>
        <p:spPr>
          <a:xfrm>
            <a:off x="533400" y="104775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Reflections of </a:t>
            </a:r>
            <a:r>
              <a:rPr lang="en-US" dirty="0" smtClean="0"/>
              <a:t>1D Waves at free end of the bar:</a:t>
            </a:r>
            <a:endParaRPr lang="fa-I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78"/>
          <a:stretch/>
        </p:blipFill>
        <p:spPr bwMode="auto">
          <a:xfrm>
            <a:off x="433917" y="1352550"/>
            <a:ext cx="4061883" cy="328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31" b="-170"/>
          <a:stretch/>
        </p:blipFill>
        <p:spPr bwMode="auto">
          <a:xfrm>
            <a:off x="4724400" y="1652485"/>
            <a:ext cx="4066169" cy="281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3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Elastic Longitudinal waves in a bar</a:t>
            </a:r>
            <a:endParaRPr lang="fa-IR" dirty="0"/>
          </a:p>
        </p:txBody>
      </p:sp>
      <p:sp>
        <p:nvSpPr>
          <p:cNvPr id="6" name="Rectangle 5"/>
          <p:cNvSpPr/>
          <p:nvPr/>
        </p:nvSpPr>
        <p:spPr>
          <a:xfrm>
            <a:off x="533400" y="104775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Reflections of </a:t>
            </a:r>
            <a:r>
              <a:rPr lang="en-US" dirty="0" smtClean="0"/>
              <a:t>1D Waves at fixed end of the bar:</a:t>
            </a:r>
            <a:endParaRPr lang="fa-I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33550"/>
            <a:ext cx="3724275" cy="296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75360"/>
            <a:ext cx="3819029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06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04775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Solution for infinite bar:</a:t>
            </a:r>
            <a:endParaRPr lang="fa-IR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Elastic Longitudinal waves in a bar</a:t>
            </a:r>
            <a:endParaRPr lang="fa-I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657350"/>
            <a:ext cx="1371600" cy="5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17" y="2547860"/>
            <a:ext cx="23431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695497"/>
            <a:ext cx="14287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419" y="1551168"/>
            <a:ext cx="13525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57350"/>
            <a:ext cx="15716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4" y="2571750"/>
            <a:ext cx="981075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19550"/>
            <a:ext cx="20383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2" y="3780096"/>
            <a:ext cx="3152775" cy="87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68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04775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Solution for short bar:</a:t>
            </a:r>
            <a:endParaRPr lang="fa-IR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Elastic Longitudinal waves in a bar</a:t>
            </a:r>
            <a:endParaRPr lang="fa-I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417082"/>
            <a:ext cx="30099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83431"/>
            <a:ext cx="42100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28900"/>
            <a:ext cx="32670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90925"/>
            <a:ext cx="40671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67100" y="3790950"/>
            <a:ext cx="3429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ectangle 11"/>
          <p:cNvSpPr/>
          <p:nvPr/>
        </p:nvSpPr>
        <p:spPr>
          <a:xfrm>
            <a:off x="5105400" y="3843337"/>
            <a:ext cx="3429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5562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04775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Solution for short bar ; free-free end:</a:t>
            </a:r>
            <a:endParaRPr lang="fa-IR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Elastic Longitudinal waves in a bar</a:t>
            </a:r>
            <a:endParaRPr lang="fa-I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81150"/>
            <a:ext cx="586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49" y="2138363"/>
            <a:ext cx="521017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128407"/>
            <a:ext cx="13525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48150"/>
            <a:ext cx="2457450" cy="676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1231853"/>
            <a:ext cx="2976563" cy="33544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85582"/>
            <a:ext cx="6096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3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04775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Solution for short bar ; fixed-fixed end:</a:t>
            </a:r>
            <a:endParaRPr lang="fa-IR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Elastic Longitudinal waves in a bar</a:t>
            </a:r>
            <a:endParaRPr lang="fa-I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33550"/>
            <a:ext cx="15240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33550"/>
            <a:ext cx="16954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2658546"/>
            <a:ext cx="1371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=0</a:t>
            </a:r>
            <a:endParaRPr lang="fa-I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2543175"/>
            <a:ext cx="10477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7" y="3762375"/>
            <a:ext cx="1781175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28750"/>
            <a:ext cx="3429000" cy="35438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33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04775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Solution for short bar ; fixed-free end:</a:t>
            </a:r>
            <a:endParaRPr lang="fa-IR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Elastic Longitudinal waves in a bar</a:t>
            </a:r>
            <a:endParaRPr lang="fa-IR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57350"/>
            <a:ext cx="32099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795" y="2573965"/>
            <a:ext cx="19621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05000" y="2658546"/>
            <a:ext cx="1371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=0</a:t>
            </a:r>
            <a:endParaRPr lang="fa-I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41" y="3943350"/>
            <a:ext cx="2486025" cy="733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54249"/>
            <a:ext cx="3205817" cy="31072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66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Elastic </a:t>
            </a:r>
            <a:r>
              <a:rPr lang="en-US" dirty="0" smtClean="0"/>
              <a:t>Torsional waves </a:t>
            </a:r>
            <a:r>
              <a:rPr lang="en-US" dirty="0"/>
              <a:t>in a bar</a:t>
            </a:r>
            <a:endParaRPr lang="fa-I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03" y="1276350"/>
            <a:ext cx="406916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61" y="1123950"/>
            <a:ext cx="283340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59" y="2231951"/>
            <a:ext cx="1005492" cy="49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38" y="3219450"/>
            <a:ext cx="1638300" cy="87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05" y="3943350"/>
            <a:ext cx="11525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35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equation of stress waves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4191000" y="1809750"/>
            <a:ext cx="473014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50000"/>
          <a:stretch>
            <a:fillRect/>
          </a:stretch>
        </p:blipFill>
        <p:spPr bwMode="auto">
          <a:xfrm>
            <a:off x="457200" y="1047750"/>
            <a:ext cx="4343400" cy="56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l="6452" t="49516" r="12903" b="7158"/>
          <a:stretch>
            <a:fillRect/>
          </a:stretch>
        </p:blipFill>
        <p:spPr bwMode="auto">
          <a:xfrm>
            <a:off x="4800600" y="1123950"/>
            <a:ext cx="3657600" cy="51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038350"/>
            <a:ext cx="24669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2952750"/>
            <a:ext cx="2514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1075" y="4019550"/>
            <a:ext cx="2447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Compression Waves</a:t>
            </a:r>
            <a:endParaRPr lang="fa-IR" sz="24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equation of stress waves</a:t>
            </a:r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90010"/>
            <a:ext cx="2514600" cy="58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4335"/>
            <a:ext cx="16859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71800"/>
            <a:ext cx="15621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2314575"/>
            <a:ext cx="4038599" cy="59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95626"/>
            <a:ext cx="4419600" cy="67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43350"/>
            <a:ext cx="4419600" cy="63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43350"/>
            <a:ext cx="24479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71708"/>
            <a:ext cx="2838450" cy="7856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2095500"/>
            <a:ext cx="314325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41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Wave propagation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8305800" cy="4114800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smtClean="0"/>
              <a:t>Nature on waves: </a:t>
            </a:r>
            <a:r>
              <a:rPr lang="en-US" sz="2400" dirty="0"/>
              <a:t>If a stress is suddenly applied to a body, the part of the body closest to the </a:t>
            </a:r>
            <a:r>
              <a:rPr lang="en-US" sz="2400" dirty="0" smtClean="0"/>
              <a:t>source of </a:t>
            </a:r>
            <a:r>
              <a:rPr lang="en-US" sz="2400" dirty="0"/>
              <a:t>disturbance will be affected first. The deformation of the body due to the </a:t>
            </a:r>
            <a:r>
              <a:rPr lang="en-US" sz="2400" dirty="0" smtClean="0"/>
              <a:t>load will </a:t>
            </a:r>
            <a:r>
              <a:rPr lang="en-US" sz="2400" dirty="0"/>
              <a:t>gradually spread throughout the body via </a:t>
            </a:r>
            <a:r>
              <a:rPr lang="en-US" sz="2400" i="1" dirty="0"/>
              <a:t>stress waves</a:t>
            </a:r>
            <a:r>
              <a:rPr lang="en-US" sz="2400" dirty="0" smtClean="0"/>
              <a:t>.</a:t>
            </a:r>
          </a:p>
          <a:p>
            <a:pPr algn="just">
              <a:spcBef>
                <a:spcPts val="1200"/>
              </a:spcBef>
            </a:pPr>
            <a:r>
              <a:rPr lang="en-US" sz="2400" b="1" dirty="0"/>
              <a:t>Importance of wave propagation: </a:t>
            </a:r>
            <a:endParaRPr lang="en-US" sz="2400" b="1" dirty="0" smtClean="0"/>
          </a:p>
          <a:p>
            <a:pPr marL="704850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400" dirty="0" smtClean="0"/>
              <a:t>Determination </a:t>
            </a:r>
            <a:r>
              <a:rPr lang="en-US" sz="2400" dirty="0"/>
              <a:t>of soil properties such as modulus </a:t>
            </a:r>
            <a:r>
              <a:rPr lang="en-US" sz="2400" dirty="0" smtClean="0"/>
              <a:t>of elasticity</a:t>
            </a:r>
            <a:r>
              <a:rPr lang="en-US" sz="2400" dirty="0"/>
              <a:t>, shear wave velocity, </a:t>
            </a:r>
            <a:r>
              <a:rPr lang="en-US" sz="2400" dirty="0" smtClean="0"/>
              <a:t>shear modulus</a:t>
            </a:r>
            <a:r>
              <a:rPr lang="en-US" sz="2400" dirty="0"/>
              <a:t>; </a:t>
            </a:r>
            <a:endParaRPr lang="en-US" sz="2400" dirty="0" smtClean="0"/>
          </a:p>
          <a:p>
            <a:pPr marL="704850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400" dirty="0" smtClean="0"/>
              <a:t>Interpretation </a:t>
            </a:r>
            <a:r>
              <a:rPr lang="en-US" sz="2400" dirty="0"/>
              <a:t>of test results </a:t>
            </a:r>
            <a:r>
              <a:rPr lang="en-US" sz="2400" dirty="0" smtClean="0"/>
              <a:t>of geophysical investigation, </a:t>
            </a:r>
          </a:p>
          <a:p>
            <a:pPr marL="704850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400" dirty="0" smtClean="0"/>
              <a:t>Numerical </a:t>
            </a:r>
            <a:r>
              <a:rPr lang="en-US" sz="2400" dirty="0"/>
              <a:t>formulation of ground response </a:t>
            </a:r>
            <a:r>
              <a:rPr lang="en-US" sz="2400" dirty="0" smtClean="0"/>
              <a:t>analysis and </a:t>
            </a:r>
            <a:r>
              <a:rPr lang="en-US" sz="2400" dirty="0"/>
              <a:t>also helps in the development of the design parameters for </a:t>
            </a:r>
            <a:r>
              <a:rPr lang="en-US" sz="2400" dirty="0" smtClean="0"/>
              <a:t>earthquake resistant structures</a:t>
            </a:r>
            <a:r>
              <a:rPr lang="en-US" sz="2400" dirty="0"/>
              <a:t>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24335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Compression Waves</a:t>
            </a:r>
            <a:endParaRPr lang="fa-IR" sz="2400" b="1" dirty="0"/>
          </a:p>
          <a:p>
            <a:endParaRPr lang="fa-IR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equation of stress waves</a:t>
            </a:r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581150"/>
            <a:ext cx="2438400" cy="7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16868"/>
            <a:ext cx="2732836" cy="6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44216"/>
            <a:ext cx="2633663" cy="60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08518" y="2647950"/>
            <a:ext cx="527685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8" t="49678" r="28649" b="645"/>
          <a:stretch/>
        </p:blipFill>
        <p:spPr bwMode="auto">
          <a:xfrm>
            <a:off x="6085368" y="2662264"/>
            <a:ext cx="2296632" cy="77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930" y="4019550"/>
            <a:ext cx="48768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97177"/>
            <a:ext cx="2752725" cy="7715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47850"/>
            <a:ext cx="1543050" cy="8001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16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80394"/>
            <a:ext cx="2819400" cy="6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" y="2495550"/>
            <a:ext cx="2505075" cy="59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3886200" cy="372582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Shear Waves</a:t>
            </a:r>
            <a:endParaRPr lang="fa-IR" sz="2400" b="1" dirty="0"/>
          </a:p>
          <a:p>
            <a:endParaRPr lang="fa-IR" sz="2400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General equation of stress waves</a:t>
            </a:r>
            <a:endParaRPr lang="fa-I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52550"/>
            <a:ext cx="3524250" cy="77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270" y="2495551"/>
            <a:ext cx="342138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038600" y="1610467"/>
            <a:ext cx="457200" cy="2601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ight Arrow 11"/>
          <p:cNvSpPr/>
          <p:nvPr/>
        </p:nvSpPr>
        <p:spPr>
          <a:xfrm>
            <a:off x="4066953" y="2661736"/>
            <a:ext cx="457200" cy="2601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6" y="3562350"/>
            <a:ext cx="2609850" cy="55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251" y="3562350"/>
            <a:ext cx="1562100" cy="58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09950"/>
            <a:ext cx="2695575" cy="7810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4" y="4552950"/>
            <a:ext cx="1114425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3"/>
          <a:stretch/>
        </p:blipFill>
        <p:spPr bwMode="auto">
          <a:xfrm>
            <a:off x="3495675" y="4341842"/>
            <a:ext cx="1704975" cy="77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 rotWithShape="1"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" b="63350"/>
          <a:stretch/>
        </p:blipFill>
        <p:spPr bwMode="auto">
          <a:xfrm>
            <a:off x="1338263" y="4293273"/>
            <a:ext cx="1704975" cy="867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88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equation of stress waves</a:t>
            </a:r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123950"/>
            <a:ext cx="3048000" cy="312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133600" y="1123950"/>
          <a:ext cx="952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4" imgW="952200" imgH="469800" progId="Equation.3">
                  <p:embed/>
                </p:oleObj>
              </mc:Choice>
              <mc:Fallback>
                <p:oleObj name="Equation" r:id="rId4" imgW="952200" imgH="469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123950"/>
                        <a:ext cx="9525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3322666"/>
            <a:ext cx="6324600" cy="18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Rayleigh Waves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Stress Waves in Elastic Half-Space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895350"/>
            <a:ext cx="2657475" cy="25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57350"/>
            <a:ext cx="13620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2190750"/>
            <a:ext cx="29908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275" y="3443817"/>
            <a:ext cx="3133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3409950"/>
            <a:ext cx="4943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4324350"/>
            <a:ext cx="32385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3886200" cy="3725825"/>
          </a:xfrm>
        </p:spPr>
        <p:txBody>
          <a:bodyPr/>
          <a:lstStyle/>
          <a:p>
            <a:r>
              <a:rPr lang="en-US" b="1" dirty="0" smtClean="0"/>
              <a:t>Rayleigh Waves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Stress Waves in Elastic Half-Space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581150"/>
            <a:ext cx="27241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72000" y="1809750"/>
          <a:ext cx="793750" cy="367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4" imgW="520560" imgH="241200" progId="Equation.3">
                  <p:embed/>
                </p:oleObj>
              </mc:Choice>
              <mc:Fallback>
                <p:oleObj name="Equation" r:id="rId4" imgW="52056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09750"/>
                        <a:ext cx="793750" cy="3678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1733550"/>
            <a:ext cx="12573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6000" y="2495550"/>
            <a:ext cx="4981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00654" y="4019550"/>
            <a:ext cx="486214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04950"/>
            <a:ext cx="28479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3886200" cy="3725825"/>
          </a:xfrm>
        </p:spPr>
        <p:txBody>
          <a:bodyPr/>
          <a:lstStyle/>
          <a:p>
            <a:r>
              <a:rPr lang="en-US" b="1" dirty="0" smtClean="0"/>
              <a:t>Rayleigh Waves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Stress Waves in Elastic Half-Space</a:t>
            </a: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571750"/>
            <a:ext cx="13430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62000" y="3562350"/>
          <a:ext cx="7937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5" imgW="520560" imgH="241200" progId="Equation.3">
                  <p:embed/>
                </p:oleObj>
              </mc:Choice>
              <mc:Fallback>
                <p:oleObj name="Equation" r:id="rId5" imgW="52056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562350"/>
                        <a:ext cx="79375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33800" y="2571750"/>
            <a:ext cx="52006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3886200" cy="3725825"/>
          </a:xfrm>
        </p:spPr>
        <p:txBody>
          <a:bodyPr/>
          <a:lstStyle/>
          <a:p>
            <a:r>
              <a:rPr lang="en-US" b="1" dirty="0" smtClean="0"/>
              <a:t>Rayleigh Waves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Stress Waves in Elastic Half-Space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57350"/>
            <a:ext cx="486214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571750"/>
            <a:ext cx="52006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562350"/>
            <a:ext cx="2390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4095750"/>
            <a:ext cx="2181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3867150"/>
            <a:ext cx="1609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Stress Waves in Elastic Half-Space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81150"/>
            <a:ext cx="64198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1552575"/>
            <a:ext cx="12858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962150"/>
            <a:ext cx="20478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2266950"/>
            <a:ext cx="21050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90600" y="3562350"/>
            <a:ext cx="2819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90600" y="4095750"/>
            <a:ext cx="27336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7200" y="3562350"/>
            <a:ext cx="18573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62800" y="3257550"/>
            <a:ext cx="12763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86600" y="4095750"/>
            <a:ext cx="12668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3886200" cy="3725825"/>
          </a:xfrm>
        </p:spPr>
        <p:txBody>
          <a:bodyPr/>
          <a:lstStyle/>
          <a:p>
            <a:r>
              <a:rPr lang="en-US" b="1" dirty="0" smtClean="0"/>
              <a:t>Rayleigh Waves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3886200" cy="3725825"/>
          </a:xfrm>
        </p:spPr>
        <p:txBody>
          <a:bodyPr/>
          <a:lstStyle/>
          <a:p>
            <a:r>
              <a:rPr lang="en-US" b="1" dirty="0" smtClean="0"/>
              <a:t>Rayleigh Waves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Stress Waves in Elastic Half-Space</a:t>
            </a:r>
            <a:endParaRPr lang="en-US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581150"/>
            <a:ext cx="18573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1581150"/>
            <a:ext cx="1952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 rot="5400000">
            <a:off x="4991100" y="1543050"/>
            <a:ext cx="609600" cy="2286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991100" y="2152650"/>
            <a:ext cx="609600" cy="2286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1504950"/>
            <a:ext cx="21145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2876550"/>
            <a:ext cx="6362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2930172"/>
            <a:ext cx="22002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" y="3333750"/>
            <a:ext cx="3838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0" y="3409950"/>
            <a:ext cx="1228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7391400" y="3409950"/>
          <a:ext cx="7937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10" imgW="520560" imgH="241200" progId="Equation.3">
                  <p:embed/>
                </p:oleObj>
              </mc:Choice>
              <mc:Fallback>
                <p:oleObj name="Equation" r:id="rId10" imgW="520560" imgH="24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409950"/>
                        <a:ext cx="79375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38200" y="43243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57750" y="4171950"/>
            <a:ext cx="23812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3886200" cy="3725825"/>
          </a:xfrm>
        </p:spPr>
        <p:txBody>
          <a:bodyPr/>
          <a:lstStyle/>
          <a:p>
            <a:r>
              <a:rPr lang="en-US" b="1" dirty="0" smtClean="0"/>
              <a:t>Rayleigh Waves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Stress Waves in Elastic Half-Space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81150"/>
            <a:ext cx="3048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343150"/>
            <a:ext cx="14192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019550"/>
            <a:ext cx="2038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1657350"/>
            <a:ext cx="2286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943600" y="2190750"/>
            <a:ext cx="16002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29225" y="3105150"/>
            <a:ext cx="30003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91075" y="4105275"/>
            <a:ext cx="37433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 of the Basic Theory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8229600" cy="3725825"/>
          </a:xfrm>
        </p:spPr>
        <p:txBody>
          <a:bodyPr>
            <a:normAutofit/>
          </a:bodyPr>
          <a:lstStyle/>
          <a:p>
            <a:r>
              <a:rPr lang="en-US" sz="2800" dirty="0"/>
              <a:t>In general, the stresses and strains in a structure consist of six components: </a:t>
            </a:r>
            <a:endParaRPr lang="fa-IR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9" t="21242" r="37514" b="72346"/>
          <a:stretch/>
        </p:blipFill>
        <p:spPr bwMode="auto">
          <a:xfrm>
            <a:off x="533400" y="1885950"/>
            <a:ext cx="3856074" cy="46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04950"/>
            <a:ext cx="3548784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27669"/>
            <a:ext cx="3450659" cy="198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9" t="33356" r="37514" b="62031"/>
          <a:stretch/>
        </p:blipFill>
        <p:spPr bwMode="auto">
          <a:xfrm>
            <a:off x="533400" y="2412816"/>
            <a:ext cx="3856074" cy="33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91246" y="4107446"/>
                <a:ext cx="1553695" cy="65011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246" y="4107446"/>
                <a:ext cx="1553695" cy="650114"/>
              </a:xfrm>
              <a:prstGeom prst="rect">
                <a:avLst/>
              </a:prstGeom>
              <a:blipFill rotWithShape="1">
                <a:blip r:embed="rId6"/>
                <a:stretch>
                  <a:fillRect r="-509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24600" y="4107446"/>
                <a:ext cx="2241191" cy="65011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107446"/>
                <a:ext cx="2241191" cy="650114"/>
              </a:xfrm>
              <a:prstGeom prst="rect">
                <a:avLst/>
              </a:prstGeom>
              <a:blipFill rotWithShape="1">
                <a:blip r:embed="rId7"/>
                <a:stretch>
                  <a:fillRect r="-354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7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3886200" cy="3725825"/>
          </a:xfrm>
        </p:spPr>
        <p:txBody>
          <a:bodyPr/>
          <a:lstStyle/>
          <a:p>
            <a:r>
              <a:rPr lang="en-US" b="1" dirty="0" smtClean="0"/>
              <a:t>Rayleigh Waves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81150"/>
            <a:ext cx="45053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Stress Waves in Elastic Half-Space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7350" y="1592439"/>
            <a:ext cx="7810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962150"/>
            <a:ext cx="56197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028950"/>
            <a:ext cx="1666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2800350"/>
            <a:ext cx="38671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6400800" y="3028950"/>
            <a:ext cx="3048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2400" y="2876550"/>
            <a:ext cx="7239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/>
          <a:srcRect b="41795"/>
          <a:stretch>
            <a:fillRect/>
          </a:stretch>
        </p:blipFill>
        <p:spPr bwMode="auto">
          <a:xfrm>
            <a:off x="914400" y="3714750"/>
            <a:ext cx="2209800" cy="135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8"/>
          <a:srcRect l="32781" t="76463" r="32782"/>
          <a:stretch>
            <a:fillRect/>
          </a:stretch>
        </p:blipFill>
        <p:spPr bwMode="auto">
          <a:xfrm>
            <a:off x="3886200" y="3867150"/>
            <a:ext cx="990600" cy="71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3867150"/>
            <a:ext cx="17049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11163" r="18072" b="14419"/>
          <a:stretch>
            <a:fillRect/>
          </a:stretch>
        </p:blipFill>
        <p:spPr bwMode="auto">
          <a:xfrm>
            <a:off x="3048000" y="1200150"/>
            <a:ext cx="2590800" cy="1524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04950"/>
            <a:ext cx="55911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3886200" cy="3725825"/>
          </a:xfrm>
        </p:spPr>
        <p:txBody>
          <a:bodyPr/>
          <a:lstStyle/>
          <a:p>
            <a:r>
              <a:rPr lang="en-US" b="1" dirty="0" smtClean="0"/>
              <a:t>Rayleigh Waves</a:t>
            </a:r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Stress Waves in Elastic Half-Space</a:t>
            </a:r>
            <a:endParaRPr lang="en-US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495550"/>
            <a:ext cx="28575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248150"/>
            <a:ext cx="17716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876800" y="3028950"/>
            <a:ext cx="36957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1"/>
            <a:ext cx="6781800" cy="762000"/>
          </a:xfrm>
        </p:spPr>
        <p:txBody>
          <a:bodyPr/>
          <a:lstStyle/>
          <a:p>
            <a:r>
              <a:rPr lang="en-US" b="1" dirty="0" smtClean="0"/>
              <a:t>Displacement of Rayleigh Waves</a:t>
            </a: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Stress Waves in Elastic Half-Space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81150"/>
            <a:ext cx="32575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504950"/>
            <a:ext cx="2843213" cy="134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76400" y="2876550"/>
            <a:ext cx="56769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05000" y="3638550"/>
            <a:ext cx="5257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6">
            <a:lum bright="-20000" contrast="40000"/>
          </a:blip>
          <a:srcRect/>
          <a:stretch>
            <a:fillRect/>
          </a:stretch>
        </p:blipFill>
        <p:spPr bwMode="auto">
          <a:xfrm>
            <a:off x="5667375" y="971550"/>
            <a:ext cx="3248025" cy="413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 l="24540" t="61831" r="27607"/>
          <a:stretch>
            <a:fillRect/>
          </a:stretch>
        </p:blipFill>
        <p:spPr bwMode="auto">
          <a:xfrm>
            <a:off x="457200" y="895351"/>
            <a:ext cx="2362200" cy="171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2" y="1064688"/>
            <a:ext cx="3348038" cy="16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Attenuation of the Amplitude of Elastic Waves with Distance</a:t>
            </a:r>
            <a:endParaRPr lang="en-US" sz="2400" b="1" dirty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2219325"/>
            <a:ext cx="47910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Body Waves: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Rayleigh Waves:</a:t>
            </a:r>
            <a:endParaRPr lang="en-US" sz="2400" b="1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Attenuation of the Amplitude of Elastic Waves with Distance</a:t>
            </a:r>
            <a:endParaRPr lang="en-US" sz="2400" b="1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28750"/>
            <a:ext cx="790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428750"/>
            <a:ext cx="24193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1504950"/>
            <a:ext cx="14287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2876550"/>
            <a:ext cx="16573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609600" y="3486150"/>
            <a:ext cx="8305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The loss of the amplitude of waves due to spreading out is called </a:t>
            </a:r>
            <a:r>
              <a:rPr lang="en-US" i="1" dirty="0" smtClean="0"/>
              <a:t>geometrical damping.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9600" y="4059019"/>
            <a:ext cx="83058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 smtClean="0"/>
              <a:t>In addition to the above damping, there is another type of loss — that from </a:t>
            </a:r>
            <a:r>
              <a:rPr lang="en-US" i="1" dirty="0" smtClean="0"/>
              <a:t>absorption in real earth material. This is called material damping. </a:t>
            </a:r>
            <a:r>
              <a:rPr lang="en-US" dirty="0" smtClean="0"/>
              <a:t>The magnitude of absorbing coefficient depends on the type of soil.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 of the Basic Theory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38699"/>
            <a:ext cx="3548784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66" y="819150"/>
            <a:ext cx="9048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57350"/>
            <a:ext cx="100012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3105150"/>
            <a:ext cx="15716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24050"/>
            <a:ext cx="18859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38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Plane </a:t>
            </a:r>
            <a:r>
              <a:rPr lang="en-US" dirty="0" smtClean="0"/>
              <a:t>stress </a:t>
            </a:r>
            <a:endParaRPr lang="fa-I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Plane (2-D) Problems</a:t>
            </a:r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0" t="7252" r="44120" b="90003"/>
          <a:stretch/>
        </p:blipFill>
        <p:spPr bwMode="auto">
          <a:xfrm>
            <a:off x="1219200" y="1809750"/>
            <a:ext cx="2507166" cy="20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6" t="19751" r="40371" b="57152"/>
          <a:stretch/>
        </p:blipFill>
        <p:spPr bwMode="auto">
          <a:xfrm>
            <a:off x="927410" y="2419350"/>
            <a:ext cx="2798956" cy="168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14550"/>
            <a:ext cx="27717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6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Plane (2-D) Problems</a:t>
            </a:r>
            <a:endParaRPr lang="fa-IR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3"/>
          </p:nvPr>
        </p:nvSpPr>
        <p:spPr>
          <a:xfrm>
            <a:off x="762000" y="1123950"/>
            <a:ext cx="3886200" cy="3725825"/>
          </a:xfrm>
        </p:spPr>
        <p:txBody>
          <a:bodyPr/>
          <a:lstStyle/>
          <a:p>
            <a:r>
              <a:rPr lang="en-US" dirty="0"/>
              <a:t>Plane </a:t>
            </a:r>
            <a:r>
              <a:rPr lang="en-US" dirty="0" smtClean="0"/>
              <a:t>strain</a:t>
            </a:r>
            <a:endParaRPr lang="fa-I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5" t="52873" r="43785" b="43119"/>
          <a:stretch/>
        </p:blipFill>
        <p:spPr bwMode="auto">
          <a:xfrm>
            <a:off x="1447800" y="1882176"/>
            <a:ext cx="2507166" cy="29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9" t="65674" r="35476" b="11331"/>
          <a:stretch/>
        </p:blipFill>
        <p:spPr bwMode="auto">
          <a:xfrm>
            <a:off x="685800" y="2724150"/>
            <a:ext cx="3624147" cy="168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57" y="2175474"/>
            <a:ext cx="396240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12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Axisymmetric;</a:t>
            </a:r>
            <a:endParaRPr lang="fa-I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Plane (2-D) Problems</a:t>
            </a:r>
            <a:endParaRPr lang="fa-I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78193"/>
            <a:ext cx="4186238" cy="274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29614" y="2371997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8400" y="1504950"/>
                <a:ext cx="933332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504950"/>
                <a:ext cx="933332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r="-8497" b="-2666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38350"/>
            <a:ext cx="38004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58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6781800" cy="3725825"/>
          </a:xfrm>
        </p:spPr>
        <p:txBody>
          <a:bodyPr/>
          <a:lstStyle/>
          <a:p>
            <a:r>
              <a:rPr lang="en-US" dirty="0"/>
              <a:t>Longitudinal Elastic </a:t>
            </a:r>
            <a:r>
              <a:rPr lang="en-US" dirty="0" smtClean="0"/>
              <a:t>Waves</a:t>
            </a:r>
            <a:endParaRPr lang="fa-I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Elastic waves in a bar</a:t>
            </a:r>
            <a:endParaRPr lang="fa-I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81150"/>
            <a:ext cx="3476625" cy="277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23" y="2116497"/>
            <a:ext cx="39338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66800" y="1657350"/>
                <a:ext cx="1064202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</m:nary>
                  </m:oMath>
                </a14:m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= m.a</a:t>
                </a:r>
                <a:endParaRPr lang="fa-IR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657350"/>
                <a:ext cx="1064202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31429" t="-120000" r="-9143" b="-190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86" y="3257550"/>
            <a:ext cx="14478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609" y="3257550"/>
            <a:ext cx="9620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86" y="4543425"/>
            <a:ext cx="26670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13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5715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Elastic </a:t>
            </a:r>
            <a:r>
              <a:rPr lang="en-US" dirty="0"/>
              <a:t>Longitudinal </a:t>
            </a:r>
            <a:r>
              <a:rPr lang="en-US" dirty="0" smtClean="0"/>
              <a:t>waves in a bar</a:t>
            </a:r>
            <a:endParaRPr lang="fa-IR" dirty="0"/>
          </a:p>
        </p:txBody>
      </p:sp>
      <p:sp>
        <p:nvSpPr>
          <p:cNvPr id="11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895350"/>
            <a:ext cx="7010400" cy="372582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Velocity </a:t>
            </a:r>
            <a:r>
              <a:rPr lang="en-US" sz="2000" dirty="0"/>
              <a:t>of Particles in the Stressed </a:t>
            </a:r>
            <a:r>
              <a:rPr lang="en-US" sz="2000" dirty="0" smtClean="0"/>
              <a:t>Zone:</a:t>
            </a:r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For any t&gt;t’:  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elastic </a:t>
            </a:r>
            <a:r>
              <a:rPr lang="en-US" sz="2000" dirty="0" smtClean="0"/>
              <a:t>shortening: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particle </a:t>
            </a:r>
            <a:r>
              <a:rPr lang="en-US" sz="2000" dirty="0" smtClean="0"/>
              <a:t>velocity: </a:t>
            </a:r>
            <a:endParaRPr lang="fa-IR" sz="2000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95437"/>
            <a:ext cx="217626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30796"/>
            <a:ext cx="2671501" cy="227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09699"/>
            <a:ext cx="13049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2" y="2057400"/>
            <a:ext cx="13430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6" y="2724149"/>
            <a:ext cx="2505075" cy="78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3541860"/>
            <a:ext cx="1552575" cy="65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Vertical Scroll 6"/>
          <p:cNvSpPr/>
          <p:nvPr/>
        </p:nvSpPr>
        <p:spPr>
          <a:xfrm>
            <a:off x="4419600" y="2246872"/>
            <a:ext cx="4657727" cy="251460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en-US" dirty="0"/>
              <a:t>The vibration measuring instruments pick the particle vibration velocity and </a:t>
            </a:r>
            <a:r>
              <a:rPr lang="en-US" dirty="0" smtClean="0"/>
              <a:t>not the </a:t>
            </a:r>
            <a:r>
              <a:rPr lang="en-US" dirty="0"/>
              <a:t>wave propagation velocity. Usually, </a:t>
            </a:r>
            <a:r>
              <a:rPr lang="en-US" dirty="0" smtClean="0"/>
              <a:t>the </a:t>
            </a:r>
            <a:r>
              <a:rPr lang="en-US" dirty="0"/>
              <a:t>peaks in particle vibration velocities are detected and the </a:t>
            </a:r>
            <a:r>
              <a:rPr lang="en-US" dirty="0" smtClean="0"/>
              <a:t>wave propagation </a:t>
            </a:r>
            <a:r>
              <a:rPr lang="en-US" dirty="0"/>
              <a:t>velocities are interpreted.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6844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92F831A-BD16-4DAF-8CAE-F21564186F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WidescreenPres</Template>
  <TotalTime>0</TotalTime>
  <Words>550</Words>
  <Application>Microsoft Office PowerPoint</Application>
  <PresentationFormat>On-screen Show (16:9)</PresentationFormat>
  <Paragraphs>92</Paragraphs>
  <Slides>34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Cambria Math</vt:lpstr>
      <vt:lpstr>Times New Roman</vt:lpstr>
      <vt:lpstr>Tw Cen MT</vt:lpstr>
      <vt:lpstr>Wingdings</vt:lpstr>
      <vt:lpstr>Wingdings 2</vt:lpstr>
      <vt:lpstr>WidescreenPres</vt:lpstr>
      <vt:lpstr>Equation</vt:lpstr>
      <vt:lpstr>Soil Dynamics</vt:lpstr>
      <vt:lpstr>Wave propagation</vt:lpstr>
      <vt:lpstr>Review of the Basic Theory</vt:lpstr>
      <vt:lpstr>Review of the Basic Theory</vt:lpstr>
      <vt:lpstr>Plane (2-D) Problems</vt:lpstr>
      <vt:lpstr>Plane (2-D) Problems</vt:lpstr>
      <vt:lpstr>Plane (2-D) Problems</vt:lpstr>
      <vt:lpstr>Elastic waves in a bar</vt:lpstr>
      <vt:lpstr>Elastic Longitudinal waves in a bar</vt:lpstr>
      <vt:lpstr>Elastic Longitudinal waves in a bar</vt:lpstr>
      <vt:lpstr>Elastic Longitudinal waves in a bar</vt:lpstr>
      <vt:lpstr>Elastic Longitudinal waves in a bar</vt:lpstr>
      <vt:lpstr>Elastic Longitudinal waves in a bar</vt:lpstr>
      <vt:lpstr>Elastic Longitudinal waves in a bar</vt:lpstr>
      <vt:lpstr>Elastic Longitudinal waves in a bar</vt:lpstr>
      <vt:lpstr>Elastic Longitudinal waves in a bar</vt:lpstr>
      <vt:lpstr>Elastic Torsional waves in a bar</vt:lpstr>
      <vt:lpstr>General equation of stress waves</vt:lpstr>
      <vt:lpstr>General equation of stress waves</vt:lpstr>
      <vt:lpstr>General equation of stress waves</vt:lpstr>
      <vt:lpstr>General equation of stress waves</vt:lpstr>
      <vt:lpstr>General equation of stress waves</vt:lpstr>
      <vt:lpstr>Stress Waves in Elastic Half-Space</vt:lpstr>
      <vt:lpstr>Stress Waves in Elastic Half-Space</vt:lpstr>
      <vt:lpstr>Stress Waves in Elastic Half-Space</vt:lpstr>
      <vt:lpstr>Stress Waves in Elastic Half-Space</vt:lpstr>
      <vt:lpstr>Stress Waves in Elastic Half-Space</vt:lpstr>
      <vt:lpstr>Stress Waves in Elastic Half-Space</vt:lpstr>
      <vt:lpstr>Stress Waves in Elastic Half-Space</vt:lpstr>
      <vt:lpstr>Stress Waves in Elastic Half-Space</vt:lpstr>
      <vt:lpstr>Stress Waves in Elastic Half-Space</vt:lpstr>
      <vt:lpstr>Stress Waves in Elastic Half-Space</vt:lpstr>
      <vt:lpstr>Attenuation of the Amplitude of Elastic Waves with Distance</vt:lpstr>
      <vt:lpstr>Attenuation of the Amplitude of Elastic Waves with Distance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2013-01-30T06:52:58Z</dcterms:created>
  <dcterms:modified xsi:type="dcterms:W3CDTF">2020-03-02T12:51:17Z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TC101769309990</vt:lpwstr>
  </property>
</Properties>
</file>