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2"/>
  </p:notesMasterIdLst>
  <p:handoutMasterIdLst>
    <p:handoutMasterId r:id="rId33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0" autoAdjust="0"/>
    <p:restoredTop sz="96595" autoAdjust="0"/>
  </p:normalViewPr>
  <p:slideViewPr>
    <p:cSldViewPr>
      <p:cViewPr varScale="1">
        <p:scale>
          <a:sx n="92" d="100"/>
          <a:sy n="92" d="100"/>
        </p:scale>
        <p:origin x="732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CA55C-DF69-464F-95B7-353CACD93136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220D6-AEBB-4B15-A9B1-5AB1C464B4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3/16/2020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7150"/>
            <a:ext cx="9144000" cy="12763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3943350"/>
            <a:ext cx="2249424" cy="1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3943350"/>
            <a:ext cx="6784848" cy="11247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3943350"/>
            <a:ext cx="6515100" cy="1108528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3/16/2020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18859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047750"/>
            <a:ext cx="914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895351"/>
            <a:ext cx="3886200" cy="3725824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628650"/>
            <a:ext cx="533400" cy="183357"/>
          </a:xfrm>
        </p:spPr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635746"/>
            <a:ext cx="9163050" cy="19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kumimoji="0" lang="en-US" smtClean="0"/>
              <a:pPr/>
              <a:t>3/16/2020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1" hangingPunct="1"/>
            <a:r>
              <a:rPr kumimoji="0" lang="en-US" smtClean="0"/>
              <a:t>Click to edit Master text styles</a:t>
            </a:r>
          </a:p>
          <a:p>
            <a:pPr lvl="1" eaLnBrk="1" latinLnBrk="1" hangingPunct="1"/>
            <a:r>
              <a:rPr kumimoji="0" lang="en-US" smtClean="0"/>
              <a:t>Second level</a:t>
            </a:r>
          </a:p>
          <a:p>
            <a:pPr lvl="2" eaLnBrk="1" latinLnBrk="1" hangingPunct="1"/>
            <a:r>
              <a:rPr kumimoji="0" lang="en-US" smtClean="0"/>
              <a:t>Third level</a:t>
            </a:r>
          </a:p>
          <a:p>
            <a:pPr lvl="3" eaLnBrk="1" latinLnBrk="1" hangingPunct="1"/>
            <a:r>
              <a:rPr kumimoji="0" lang="en-US" smtClean="0"/>
              <a:t>Fourth level</a:t>
            </a:r>
          </a:p>
          <a:p>
            <a:pPr lvl="4" eaLnBrk="1" latinLnBrk="1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3/16/2020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1" hangingPunct="1"/>
            <a:r>
              <a:rPr kumimoji="0"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5.png"/><Relationship Id="rId7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png"/><Relationship Id="rId5" Type="http://schemas.microsoft.com/office/2007/relationships/hdphoto" Target="../media/hdphoto3.wdp"/><Relationship Id="rId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7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828800"/>
            <a:ext cx="6781800" cy="2038350"/>
          </a:xfrm>
        </p:spPr>
        <p:txBody>
          <a:bodyPr/>
          <a:lstStyle/>
          <a:p>
            <a:r>
              <a:rPr lang="en-US" dirty="0"/>
              <a:t>Soil Dynamics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By: M. Iman Khodakarami </a:t>
            </a:r>
            <a:r>
              <a:rPr lang="en-US" sz="1800" dirty="0" smtClean="0"/>
              <a:t>(Associate </a:t>
            </a:r>
            <a:r>
              <a:rPr lang="en-US" sz="1800" dirty="0" smtClean="0"/>
              <a:t>Prof. of Earthquake Eng.)</a:t>
            </a:r>
          </a:p>
          <a:p>
            <a:r>
              <a:rPr lang="en-US" sz="1800" dirty="0" smtClean="0"/>
              <a:t>Email: Khodakarami</a:t>
            </a:r>
            <a:r>
              <a:rPr lang="en-US" sz="1600" dirty="0" smtClean="0"/>
              <a:t>@</a:t>
            </a:r>
            <a:r>
              <a:rPr lang="en-US" sz="1800" dirty="0" smtClean="0"/>
              <a:t>semnan.ac.ir ; I.Khodakarami</a:t>
            </a:r>
            <a:r>
              <a:rPr lang="en-US" sz="1600" dirty="0" smtClean="0"/>
              <a:t>@</a:t>
            </a:r>
            <a:r>
              <a:rPr lang="en-US" sz="1800" dirty="0" smtClean="0"/>
              <a:t>gmail.com</a:t>
            </a:r>
          </a:p>
          <a:p>
            <a:r>
              <a:rPr lang="en-US" sz="1800" dirty="0" smtClean="0"/>
              <a:t>Phone: (+98) </a:t>
            </a:r>
            <a:r>
              <a:rPr lang="en-US" sz="1800" dirty="0" smtClean="0"/>
              <a:t>23- 31535243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09575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Civil Eng. Faculty,</a:t>
            </a:r>
          </a:p>
          <a:p>
            <a:pPr algn="ctr"/>
            <a:r>
              <a:rPr lang="en-US" sz="1600" dirty="0" err="1" smtClean="0"/>
              <a:t>Semnan</a:t>
            </a:r>
            <a:r>
              <a:rPr lang="en-US" sz="1600" dirty="0" smtClean="0"/>
              <a:t> University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Properties of dynamically loaded soils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305800" cy="4114800"/>
          </a:xfrm>
        </p:spPr>
        <p:txBody>
          <a:bodyPr>
            <a:normAutofit/>
          </a:bodyPr>
          <a:lstStyle/>
          <a:p>
            <a:pPr algn="just"/>
            <a:r>
              <a:rPr lang="en-US" sz="1800" dirty="0"/>
              <a:t>A variety of </a:t>
            </a:r>
            <a:r>
              <a:rPr lang="en-US" sz="1800" i="1" u="sng" dirty="0"/>
              <a:t>laboratory tests </a:t>
            </a:r>
            <a:r>
              <a:rPr lang="en-US" sz="1800" dirty="0"/>
              <a:t>as well as </a:t>
            </a:r>
            <a:r>
              <a:rPr lang="en-US" sz="1800" i="1" u="sng" dirty="0"/>
              <a:t>field </a:t>
            </a:r>
            <a:r>
              <a:rPr lang="en-US" sz="1800" i="1" u="sng" dirty="0" smtClean="0"/>
              <a:t>techniques</a:t>
            </a:r>
            <a:r>
              <a:rPr lang="en-US" sz="1800" i="1" dirty="0" smtClean="0"/>
              <a:t> </a:t>
            </a:r>
            <a:r>
              <a:rPr lang="en-US" sz="1800" dirty="0" smtClean="0"/>
              <a:t>are </a:t>
            </a:r>
            <a:r>
              <a:rPr lang="en-US" sz="1800" dirty="0"/>
              <a:t>available, </a:t>
            </a:r>
            <a:r>
              <a:rPr lang="en-US" sz="1800" dirty="0" smtClean="0"/>
              <a:t>each having </a:t>
            </a:r>
            <a:r>
              <a:rPr lang="en-US" sz="1800" dirty="0"/>
              <a:t>its own </a:t>
            </a:r>
            <a:r>
              <a:rPr lang="en-US" sz="1800" i="1" dirty="0"/>
              <a:t>limitations</a:t>
            </a:r>
            <a:r>
              <a:rPr lang="en-US" sz="1800" dirty="0"/>
              <a:t> as well as </a:t>
            </a:r>
            <a:r>
              <a:rPr lang="en-US" sz="1800" i="1" dirty="0"/>
              <a:t>advantages</a:t>
            </a:r>
            <a:r>
              <a:rPr lang="en-US" sz="1800" dirty="0"/>
              <a:t>. </a:t>
            </a:r>
            <a:endParaRPr lang="en-US" sz="1800" dirty="0" smtClean="0"/>
          </a:p>
          <a:p>
            <a:pPr algn="just"/>
            <a:r>
              <a:rPr lang="en-US" sz="1800" dirty="0" smtClean="0"/>
              <a:t>Some </a:t>
            </a:r>
            <a:r>
              <a:rPr lang="en-US" sz="1800" dirty="0"/>
              <a:t>of these tests </a:t>
            </a:r>
            <a:r>
              <a:rPr lang="en-US" sz="1800" dirty="0" smtClean="0"/>
              <a:t>are specifically </a:t>
            </a:r>
            <a:r>
              <a:rPr lang="en-US" sz="1800" dirty="0"/>
              <a:t>developed for measuring properties of dynamically loaded </a:t>
            </a:r>
            <a:r>
              <a:rPr lang="en-US" sz="1800" dirty="0" smtClean="0"/>
              <a:t>soils whereas </a:t>
            </a:r>
            <a:r>
              <a:rPr lang="en-US" sz="1800" dirty="0"/>
              <a:t>some are modified versions of tests used in the domain of traditional </a:t>
            </a:r>
            <a:r>
              <a:rPr lang="en-US" sz="1800" dirty="0" smtClean="0"/>
              <a:t>soil mechanics</a:t>
            </a:r>
            <a:r>
              <a:rPr lang="en-US" sz="1800" dirty="0"/>
              <a:t>. </a:t>
            </a:r>
            <a:endParaRPr lang="en-US" sz="1800" dirty="0" smtClean="0"/>
          </a:p>
          <a:p>
            <a:pPr algn="just"/>
            <a:r>
              <a:rPr lang="en-US" sz="1800" dirty="0" smtClean="0"/>
              <a:t>Some </a:t>
            </a:r>
            <a:r>
              <a:rPr lang="en-US" sz="1800" dirty="0"/>
              <a:t>of these methods are suitable for </a:t>
            </a:r>
            <a:r>
              <a:rPr lang="en-US" sz="1800" i="1" u="sng" dirty="0"/>
              <a:t>small strain </a:t>
            </a:r>
            <a:r>
              <a:rPr lang="en-US" sz="1800" dirty="0"/>
              <a:t>range </a:t>
            </a:r>
            <a:r>
              <a:rPr lang="en-US" sz="1800" dirty="0" smtClean="0"/>
              <a:t>whereas some </a:t>
            </a:r>
            <a:r>
              <a:rPr lang="en-US" sz="1800" dirty="0"/>
              <a:t>are suitable for </a:t>
            </a:r>
            <a:r>
              <a:rPr lang="en-US" sz="1800" i="1" u="sng" dirty="0"/>
              <a:t>large strain range</a:t>
            </a:r>
            <a:r>
              <a:rPr lang="en-US" sz="1800" dirty="0"/>
              <a:t>. The range of strain of interest </a:t>
            </a:r>
            <a:r>
              <a:rPr lang="en-US" sz="1800" dirty="0" smtClean="0"/>
              <a:t>usually dictates </a:t>
            </a:r>
            <a:r>
              <a:rPr lang="en-US" sz="1800" dirty="0"/>
              <a:t>the type of equipment/method to be used which in turn depends on </a:t>
            </a:r>
            <a:r>
              <a:rPr lang="en-US" sz="1800" dirty="0" smtClean="0"/>
              <a:t>the problem </a:t>
            </a:r>
            <a:r>
              <a:rPr lang="en-US" sz="1800" dirty="0"/>
              <a:t>to be analyzed at hand. </a:t>
            </a:r>
            <a:endParaRPr lang="en-US" sz="1800" dirty="0" smtClean="0"/>
          </a:p>
          <a:p>
            <a:pPr algn="just"/>
            <a:r>
              <a:rPr lang="en-US" sz="1800" dirty="0" smtClean="0"/>
              <a:t>Some </a:t>
            </a:r>
            <a:r>
              <a:rPr lang="en-US" sz="1800" dirty="0"/>
              <a:t>of these </a:t>
            </a:r>
            <a:r>
              <a:rPr lang="en-US" sz="1800" dirty="0" smtClean="0"/>
              <a:t>equipment </a:t>
            </a:r>
            <a:r>
              <a:rPr lang="en-US" sz="1800" dirty="0"/>
              <a:t>are very specialized</a:t>
            </a:r>
            <a:r>
              <a:rPr lang="en-US" sz="1800" dirty="0" smtClean="0"/>
              <a:t>, expensive </a:t>
            </a:r>
            <a:r>
              <a:rPr lang="en-US" sz="1800" dirty="0"/>
              <a:t>and require special training to use and interpret the results. </a:t>
            </a:r>
            <a:endParaRPr lang="en-US" sz="1800" dirty="0" smtClean="0"/>
          </a:p>
          <a:p>
            <a:pPr algn="just"/>
            <a:r>
              <a:rPr lang="en-US" sz="1800" dirty="0" smtClean="0"/>
              <a:t>It </a:t>
            </a:r>
            <a:r>
              <a:rPr lang="en-US" sz="1800" dirty="0"/>
              <a:t>is </a:t>
            </a:r>
            <a:r>
              <a:rPr lang="en-US" sz="1800" dirty="0" smtClean="0"/>
              <a:t>worth noting </a:t>
            </a:r>
            <a:r>
              <a:rPr lang="en-US" sz="1800" dirty="0"/>
              <a:t>that soil behavior over a wide range of strains is nonlinear and </a:t>
            </a:r>
            <a:r>
              <a:rPr lang="en-US" sz="1800" dirty="0" smtClean="0"/>
              <a:t>on unloading </a:t>
            </a:r>
            <a:r>
              <a:rPr lang="en-US" sz="1800" dirty="0"/>
              <a:t>follows a different stress-strain path forming a hysteresis loop.</a:t>
            </a:r>
            <a:endParaRPr lang="fa-IR" sz="2000" dirty="0"/>
          </a:p>
        </p:txBody>
      </p:sp>
    </p:spTree>
    <p:extLst>
      <p:ext uri="{BB962C8B-B14F-4D97-AF65-F5344CB8AC3E}">
        <p14:creationId xmlns:p14="http://schemas.microsoft.com/office/powerpoint/2010/main" val="12433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600" dirty="0"/>
              <a:t>Field Test Measurements</a:t>
            </a:r>
            <a:endParaRPr lang="fa-IR" sz="36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47750"/>
            <a:ext cx="6324600" cy="3906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731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200" dirty="0"/>
              <a:t>Reflection and Refraction of Elastic </a:t>
            </a:r>
            <a:r>
              <a:rPr lang="en-US" sz="3200" dirty="0" smtClean="0"/>
              <a:t>Body Waves</a:t>
            </a:r>
            <a:endParaRPr lang="fa-IR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23950"/>
            <a:ext cx="3457575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5800" y="1385888"/>
            <a:ext cx="40100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4" y="2551038"/>
            <a:ext cx="86677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10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dirty="0"/>
              <a:t>Reflection and Refraction of Elastic </a:t>
            </a:r>
            <a:r>
              <a:rPr lang="en-US" sz="3200" dirty="0" smtClean="0"/>
              <a:t>Body Waves</a:t>
            </a:r>
            <a:endParaRPr lang="fa-IR" sz="3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00150"/>
            <a:ext cx="3467100" cy="349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81150"/>
            <a:ext cx="15621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0" y="2776537"/>
            <a:ext cx="7620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318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dirty="0"/>
              <a:t>Reflection and Refraction of Elastic </a:t>
            </a:r>
            <a:r>
              <a:rPr lang="en-US" sz="3200" dirty="0" smtClean="0"/>
              <a:t>Body Waves</a:t>
            </a:r>
            <a:endParaRPr lang="fa-IR" sz="32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00150"/>
            <a:ext cx="3724275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04950"/>
            <a:ext cx="402907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4" y="2908558"/>
            <a:ext cx="69532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305800" cy="3725825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Seismic refraction surveys are sometimes used to determine the </a:t>
            </a:r>
            <a:r>
              <a:rPr lang="en-US" sz="2000" i="1" dirty="0" smtClean="0"/>
              <a:t>wave propagation </a:t>
            </a:r>
            <a:r>
              <a:rPr lang="en-US" sz="2000" i="1" dirty="0"/>
              <a:t>velocities</a:t>
            </a:r>
            <a:r>
              <a:rPr lang="en-US" sz="2000" dirty="0"/>
              <a:t> through various soil layers in the field and to </a:t>
            </a:r>
            <a:r>
              <a:rPr lang="en-US" sz="2000" dirty="0" smtClean="0"/>
              <a:t>obtain </a:t>
            </a:r>
            <a:r>
              <a:rPr lang="en-US" sz="2000" i="1" dirty="0" smtClean="0"/>
              <a:t>thicknesses </a:t>
            </a:r>
            <a:r>
              <a:rPr lang="en-US" sz="2000" i="1" dirty="0"/>
              <a:t>of each </a:t>
            </a:r>
            <a:r>
              <a:rPr lang="en-US" sz="2000" i="1" dirty="0" smtClean="0"/>
              <a:t>layer.</a:t>
            </a:r>
            <a:endParaRPr lang="fa-IR" sz="2000" i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200" dirty="0"/>
              <a:t>Seismic Refraction Survey (</a:t>
            </a:r>
            <a:r>
              <a:rPr lang="en-US" sz="3200" dirty="0" smtClean="0"/>
              <a:t>Horizontal Layering</a:t>
            </a:r>
            <a:r>
              <a:rPr lang="en-US" sz="3200" dirty="0"/>
              <a:t>)</a:t>
            </a:r>
            <a:endParaRPr lang="fa-IR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874319"/>
            <a:ext cx="401407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903" y="4368051"/>
            <a:ext cx="590550" cy="30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14550"/>
            <a:ext cx="70675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5" y="2157082"/>
            <a:ext cx="581025" cy="306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146449"/>
            <a:ext cx="633071" cy="31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19594"/>
            <a:ext cx="3708407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97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7145" y="1720324"/>
            <a:ext cx="4162425" cy="2560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dirty="0"/>
              <a:t>Seismic Refraction Survey (</a:t>
            </a:r>
            <a:r>
              <a:rPr lang="en-US" sz="3200" dirty="0" smtClean="0"/>
              <a:t>Horizontal Layering</a:t>
            </a:r>
            <a:r>
              <a:rPr lang="en-US" sz="3200" dirty="0"/>
              <a:t>)</a:t>
            </a:r>
            <a:endParaRPr lang="fa-IR" sz="3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71550"/>
            <a:ext cx="17811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577" y="1123950"/>
            <a:ext cx="18192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853263"/>
            <a:ext cx="2133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7248744" y="3096291"/>
            <a:ext cx="980855" cy="107089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49" y="1962150"/>
            <a:ext cx="1733551" cy="709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3343274"/>
            <a:ext cx="18764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67187"/>
            <a:ext cx="3895725" cy="74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7" y="4264425"/>
            <a:ext cx="2976563" cy="66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738" y="1885948"/>
            <a:ext cx="2452688" cy="81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260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19150"/>
            <a:ext cx="2847975" cy="122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530" y="876300"/>
            <a:ext cx="318135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dirty="0"/>
              <a:t>Seismic Refraction Survey (</a:t>
            </a:r>
            <a:r>
              <a:rPr lang="en-US" sz="3200" dirty="0" smtClean="0"/>
              <a:t>Horizontal Layering</a:t>
            </a:r>
            <a:r>
              <a:rPr lang="en-US" sz="3200" dirty="0"/>
              <a:t>)</a:t>
            </a:r>
            <a:endParaRPr lang="fa-IR" sz="32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90749"/>
            <a:ext cx="914400" cy="69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80862"/>
            <a:ext cx="30765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9454"/>
            <a:ext cx="4343400" cy="103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939" y="3943350"/>
            <a:ext cx="211455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89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100" dirty="0" smtClean="0"/>
              <a:t>Refraction Survey in a Three-Layered Soil Medium</a:t>
            </a:r>
            <a:endParaRPr lang="en-US" sz="31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57675" y="1047750"/>
            <a:ext cx="4733925" cy="261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248400" y="3562350"/>
            <a:ext cx="12668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1123950"/>
            <a:ext cx="2209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905000" y="1276350"/>
            <a:ext cx="228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2238375"/>
            <a:ext cx="15811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4057650"/>
            <a:ext cx="374332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Straight Connector 18"/>
          <p:cNvCxnSpPr/>
          <p:nvPr/>
        </p:nvCxnSpPr>
        <p:spPr>
          <a:xfrm rot="16200000" flipH="1">
            <a:off x="4572000" y="1657350"/>
            <a:ext cx="106680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334000" y="2419350"/>
            <a:ext cx="1219200" cy="838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553200" y="3257550"/>
            <a:ext cx="609600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7162800" y="2419350"/>
            <a:ext cx="1143000" cy="838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8001000" y="1733550"/>
            <a:ext cx="990600" cy="381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1047750"/>
            <a:ext cx="46482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191000" y="4095750"/>
            <a:ext cx="17811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153150" y="4019550"/>
            <a:ext cx="2990850" cy="7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43200" y="1809750"/>
            <a:ext cx="35909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100" dirty="0" smtClean="0"/>
              <a:t>Refraction Survey for Multilayer Soil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r="62890"/>
          <a:stretch>
            <a:fillRect/>
          </a:stretch>
        </p:blipFill>
        <p:spPr bwMode="auto">
          <a:xfrm>
            <a:off x="990600" y="1241359"/>
            <a:ext cx="1981200" cy="3006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39965" r="-2767"/>
          <a:stretch>
            <a:fillRect/>
          </a:stretch>
        </p:blipFill>
        <p:spPr bwMode="auto">
          <a:xfrm>
            <a:off x="4800600" y="1123950"/>
            <a:ext cx="3810000" cy="341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647950"/>
            <a:ext cx="405765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100" dirty="0" smtClean="0"/>
              <a:t>Refraction Survey in Soils with Inclined Layering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7" y="819150"/>
            <a:ext cx="5357813" cy="3231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5538787" y="1352550"/>
            <a:ext cx="304800" cy="4572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867400" y="2647950"/>
            <a:ext cx="7715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838200"/>
            <a:ext cx="8477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4471987" y="1352550"/>
            <a:ext cx="2895600" cy="228600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1581150"/>
            <a:ext cx="1581150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4471987" y="1276350"/>
            <a:ext cx="4419600" cy="304800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1962150"/>
            <a:ext cx="1371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" y="4171950"/>
            <a:ext cx="303847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0" y="3486150"/>
            <a:ext cx="279082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8" name="Straight Arrow Connector 17"/>
          <p:cNvCxnSpPr/>
          <p:nvPr/>
        </p:nvCxnSpPr>
        <p:spPr>
          <a:xfrm>
            <a:off x="4572000" y="1047750"/>
            <a:ext cx="426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953000" y="4248150"/>
            <a:ext cx="27051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1" name="Straight Arrow Connector 20"/>
          <p:cNvCxnSpPr/>
          <p:nvPr/>
        </p:nvCxnSpPr>
        <p:spPr>
          <a:xfrm rot="10800000">
            <a:off x="4572000" y="1047750"/>
            <a:ext cx="426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81000" y="1581150"/>
            <a:ext cx="3971925" cy="27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0" grpId="0" animBg="1"/>
      <p:bldP spid="10" grpId="1" animBg="1"/>
      <p:bldP spid="12" grpId="0" animBg="1"/>
      <p:bldP spid="1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23950"/>
            <a:ext cx="15811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100" dirty="0" smtClean="0"/>
              <a:t>Refraction Survey in Soils with Inclined Layering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352800" y="1504950"/>
            <a:ext cx="9906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200150"/>
            <a:ext cx="193357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2724150"/>
            <a:ext cx="31718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2952750"/>
            <a:ext cx="11620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1025" y="4238625"/>
            <a:ext cx="12763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57425" y="4238625"/>
            <a:ext cx="120967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53025" y="4238625"/>
            <a:ext cx="13144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210425" y="4162425"/>
            <a:ext cx="12477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100" dirty="0" smtClean="0"/>
              <a:t>Reflection Survey in Soil (Horizontal Layering)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971550"/>
            <a:ext cx="3876675" cy="25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1200150"/>
            <a:ext cx="2886075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00400" y="1428750"/>
            <a:ext cx="17716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2438400"/>
            <a:ext cx="4009432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val 10"/>
          <p:cNvSpPr/>
          <p:nvPr/>
        </p:nvSpPr>
        <p:spPr>
          <a:xfrm>
            <a:off x="381000" y="3486150"/>
            <a:ext cx="304800" cy="3048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67325" y="3562350"/>
            <a:ext cx="3419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2647950"/>
            <a:ext cx="4100513" cy="2320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24600" y="4371975"/>
            <a:ext cx="1095375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Autofit/>
          </a:bodyPr>
          <a:lstStyle/>
          <a:p>
            <a:r>
              <a:rPr lang="en-US" sz="3100" dirty="0" smtClean="0"/>
              <a:t>Reflection Survey in Soil (Inclined Layering)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971550"/>
            <a:ext cx="4343400" cy="2999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047750"/>
            <a:ext cx="23526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486" y="1352550"/>
            <a:ext cx="27813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09600" y="1657350"/>
            <a:ext cx="27432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-Turn Arrow 15"/>
          <p:cNvSpPr/>
          <p:nvPr/>
        </p:nvSpPr>
        <p:spPr>
          <a:xfrm rot="16200000">
            <a:off x="57151" y="1524000"/>
            <a:ext cx="571500" cy="381000"/>
          </a:xfrm>
          <a:prstGeom prst="uturnArrow">
            <a:avLst>
              <a:gd name="adj1" fmla="val 13572"/>
              <a:gd name="adj2" fmla="val 25000"/>
              <a:gd name="adj3" fmla="val 17857"/>
              <a:gd name="adj4" fmla="val 40893"/>
              <a:gd name="adj5" fmla="val 10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419350"/>
            <a:ext cx="35242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638550"/>
            <a:ext cx="9144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Straight Connector 19"/>
          <p:cNvCxnSpPr/>
          <p:nvPr/>
        </p:nvCxnSpPr>
        <p:spPr>
          <a:xfrm rot="16200000" flipH="1">
            <a:off x="5334000" y="1885950"/>
            <a:ext cx="1371600" cy="609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324600" y="1504950"/>
            <a:ext cx="1447800" cy="1371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52600" y="3638550"/>
            <a:ext cx="29908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752600" y="4419600"/>
            <a:ext cx="29622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Rectangle 24"/>
          <p:cNvSpPr/>
          <p:nvPr/>
        </p:nvSpPr>
        <p:spPr>
          <a:xfrm>
            <a:off x="1752600" y="3638550"/>
            <a:ext cx="28956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43575" y="4048125"/>
            <a:ext cx="27908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15190" b="49206"/>
          <a:stretch>
            <a:fillRect/>
          </a:stretch>
        </p:blipFill>
        <p:spPr bwMode="auto">
          <a:xfrm>
            <a:off x="4191000" y="1123950"/>
            <a:ext cx="1276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100" dirty="0" smtClean="0"/>
              <a:t>Reflection Survey in Soil (Inclined Layering)</a:t>
            </a:r>
          </a:p>
        </p:txBody>
      </p:sp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971550"/>
            <a:ext cx="27908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5063" t="50794" b="-1588"/>
          <a:stretch>
            <a:fillRect/>
          </a:stretch>
        </p:blipFill>
        <p:spPr bwMode="auto">
          <a:xfrm>
            <a:off x="6324600" y="1200150"/>
            <a:ext cx="14287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809750"/>
            <a:ext cx="28003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1889381"/>
            <a:ext cx="4257675" cy="3120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629400" y="4327781"/>
            <a:ext cx="100965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2724150"/>
            <a:ext cx="16383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4600" y="2985406"/>
            <a:ext cx="2152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09600" y="3562350"/>
            <a:ext cx="3448050" cy="7334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47800" y="4400550"/>
            <a:ext cx="1524000" cy="5905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97" y="895350"/>
            <a:ext cx="5815013" cy="130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dirty="0"/>
              <a:t>Subsoil Exploration by Steady-State Vibration</a:t>
            </a:r>
            <a:endParaRPr lang="en-US" sz="31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342014" y="2495550"/>
            <a:ext cx="243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Rayleigh </a:t>
            </a:r>
            <a:r>
              <a:rPr lang="en-US" i="1" dirty="0"/>
              <a:t>waves </a:t>
            </a:r>
            <a:r>
              <a:rPr lang="en-US" dirty="0"/>
              <a:t>velocity </a:t>
            </a:r>
            <a:r>
              <a:rPr lang="en-US" dirty="0" smtClean="0"/>
              <a:t>:</a:t>
            </a:r>
            <a:endParaRPr lang="fa-I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879" y="2535947"/>
            <a:ext cx="70485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14" y="3333750"/>
            <a:ext cx="5105400" cy="379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114" y="2084284"/>
            <a:ext cx="3681413" cy="3002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67" y="4248150"/>
            <a:ext cx="88582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4405312"/>
            <a:ext cx="4018930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70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26" y="1587538"/>
            <a:ext cx="3829050" cy="2805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 vert="horz" anchor="b">
            <a:noAutofit/>
          </a:bodyPr>
          <a:lstStyle/>
          <a:p>
            <a:r>
              <a:rPr lang="en-US" sz="3200" dirty="0"/>
              <a:t>Subsoil Exploration by Steady-State Vibration</a:t>
            </a:r>
            <a:endParaRPr lang="en-US" sz="3100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04950"/>
            <a:ext cx="4362450" cy="297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047750"/>
            <a:ext cx="10001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87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Soil Exploration </a:t>
            </a:r>
            <a:r>
              <a:rPr lang="en-US" sz="3600" dirty="0" smtClean="0"/>
              <a:t>- Shooting </a:t>
            </a:r>
            <a:r>
              <a:rPr lang="en-US" sz="3600" dirty="0" smtClean="0">
                <a:solidFill>
                  <a:srgbClr val="FF0000"/>
                </a:solidFill>
              </a:rPr>
              <a:t>Down</a:t>
            </a:r>
            <a:r>
              <a:rPr lang="en-US" sz="3600" dirty="0" smtClean="0"/>
              <a:t> the Hole</a:t>
            </a:r>
            <a:endParaRPr lang="fa-IR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895350"/>
            <a:ext cx="5695950" cy="412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2550"/>
            <a:ext cx="8096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32601" y="1346756"/>
            <a:ext cx="14611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SH-Waves</a:t>
            </a:r>
            <a:endParaRPr lang="en-US" sz="2400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1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3600" dirty="0"/>
              <a:t>Soil Exploration </a:t>
            </a:r>
            <a:r>
              <a:rPr lang="en-US" sz="3600" dirty="0" smtClean="0"/>
              <a:t>- </a:t>
            </a:r>
            <a:r>
              <a:rPr lang="en-US" sz="3600" dirty="0"/>
              <a:t>Cross-Hole Shooting</a:t>
            </a:r>
            <a:endParaRPr lang="fa-IR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971550"/>
            <a:ext cx="4724400" cy="383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743200" y="1115923"/>
            <a:ext cx="146110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SV-Waves</a:t>
            </a:r>
            <a:endParaRPr lang="en-US" sz="2400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627" y="4248150"/>
            <a:ext cx="10953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123424"/>
            <a:ext cx="4714875" cy="3683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424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733800" cy="3725825"/>
          </a:xfrm>
        </p:spPr>
        <p:txBody>
          <a:bodyPr>
            <a:noAutofit/>
          </a:bodyPr>
          <a:lstStyle/>
          <a:p>
            <a:pPr algn="just"/>
            <a:r>
              <a:rPr lang="en-US" sz="2000" dirty="0"/>
              <a:t>The cyclic field plate load test is similar to the plate bearing test conducted in </a:t>
            </a:r>
            <a:r>
              <a:rPr lang="en-US" sz="2000" dirty="0" smtClean="0"/>
              <a:t>the field </a:t>
            </a:r>
            <a:r>
              <a:rPr lang="en-US" sz="2000" dirty="0"/>
              <a:t>for evaluation of the allowable bearing capacity of soil for </a:t>
            </a:r>
            <a:r>
              <a:rPr lang="en-US" sz="2000" dirty="0" smtClean="0"/>
              <a:t>foundation design </a:t>
            </a:r>
            <a:r>
              <a:rPr lang="en-US" sz="2000" dirty="0"/>
              <a:t>purposes. The plates used for tests in the field are usually made of </a:t>
            </a:r>
            <a:r>
              <a:rPr lang="en-US" sz="2000" dirty="0" smtClean="0"/>
              <a:t>steel and </a:t>
            </a:r>
            <a:r>
              <a:rPr lang="en-US" sz="2000" dirty="0"/>
              <a:t>are 25 mm thick and 150 mm to 762 mm in diameter.</a:t>
            </a:r>
            <a:endParaRPr lang="fa-IR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Cyclic Plate Load </a:t>
            </a:r>
            <a:r>
              <a:rPr lang="en-US" dirty="0" smtClean="0"/>
              <a:t>Test</a:t>
            </a:r>
            <a:endParaRPr lang="fa-I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04982"/>
            <a:ext cx="3771900" cy="377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85922"/>
            <a:ext cx="3929063" cy="321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76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Spring Constant </a:t>
            </a:r>
            <a:r>
              <a:rPr lang="en-US" sz="2800" dirty="0" smtClean="0"/>
              <a:t>k:</a:t>
            </a:r>
            <a:endParaRPr lang="fa-IR" sz="28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Cyclic Plate Load </a:t>
            </a:r>
            <a:r>
              <a:rPr lang="en-US" dirty="0" smtClean="0"/>
              <a:t>Test</a:t>
            </a:r>
            <a:endParaRPr lang="fa-I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819150"/>
            <a:ext cx="13430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07920"/>
            <a:ext cx="6324600" cy="3278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143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Shear Modulus (G):</a:t>
            </a:r>
            <a:endParaRPr lang="fa-IR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Cyclic Plate Load Test</a:t>
            </a:r>
            <a:endParaRPr lang="fa-I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62150"/>
            <a:ext cx="283845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105150"/>
            <a:ext cx="3009900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95450"/>
            <a:ext cx="159067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28987"/>
            <a:ext cx="21717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19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6934200" cy="372582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Number of cycles of dynamic load application, </a:t>
            </a:r>
          </a:p>
          <a:p>
            <a:r>
              <a:rPr lang="en-US" dirty="0"/>
              <a:t>Magnitude of dynamic stress</a:t>
            </a:r>
          </a:p>
          <a:p>
            <a:r>
              <a:rPr lang="en-US" dirty="0"/>
              <a:t>Level of dynamic strain</a:t>
            </a:r>
          </a:p>
          <a:p>
            <a:r>
              <a:rPr lang="en-US" dirty="0"/>
              <a:t>Degree of saturation</a:t>
            </a:r>
          </a:p>
          <a:p>
            <a:r>
              <a:rPr lang="en-US" dirty="0"/>
              <a:t>Confining pressure</a:t>
            </a:r>
          </a:p>
          <a:p>
            <a:r>
              <a:rPr lang="en-US" dirty="0"/>
              <a:t>Dynamic pre-strain</a:t>
            </a:r>
            <a:endParaRPr lang="fa-IR" dirty="0"/>
          </a:p>
          <a:p>
            <a:r>
              <a:rPr lang="en-US" dirty="0" smtClean="0"/>
              <a:t>Type of soil</a:t>
            </a:r>
          </a:p>
          <a:p>
            <a:r>
              <a:rPr lang="en-US" dirty="0" smtClean="0"/>
              <a:t>Frequency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Correlations for Shear Modulus and Damping Ratio</a:t>
            </a:r>
            <a:endParaRPr lang="fa-IR" sz="28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4000"/>
            <a:ext cx="3930202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66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533400" y="32341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/>
              <a:t>Correlations for Shear Modulus and Damping Ratio</a:t>
            </a:r>
            <a:endParaRPr lang="fa-IR" sz="2800" b="1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6934200" cy="3725825"/>
          </a:xfrm>
        </p:spPr>
        <p:txBody>
          <a:bodyPr>
            <a:normAutofit/>
          </a:bodyPr>
          <a:lstStyle/>
          <a:p>
            <a:r>
              <a:rPr lang="en-US" sz="2800" dirty="0"/>
              <a:t>Shear Modulus and Damping Ratio in Sand</a:t>
            </a:r>
            <a:r>
              <a:rPr lang="en-US" dirty="0" smtClean="0"/>
              <a:t>, 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04950"/>
            <a:ext cx="33909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64896"/>
            <a:ext cx="3533775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04950"/>
            <a:ext cx="5019675" cy="55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055" y="2419350"/>
            <a:ext cx="4254745" cy="1517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2" y="1504950"/>
            <a:ext cx="4410075" cy="3135604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2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305800" cy="3725825"/>
          </a:xfrm>
        </p:spPr>
        <p:txBody>
          <a:bodyPr>
            <a:normAutofit/>
          </a:bodyPr>
          <a:lstStyle/>
          <a:p>
            <a:r>
              <a:rPr lang="en-US" sz="2800" dirty="0"/>
              <a:t>Shear Modulus and Damping Ratio </a:t>
            </a:r>
            <a:r>
              <a:rPr lang="en-US" sz="2800" dirty="0" smtClean="0"/>
              <a:t>for Gravels</a:t>
            </a:r>
            <a:endParaRPr lang="fa-IR" sz="2800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533400" y="32341"/>
            <a:ext cx="8153400" cy="60960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/>
              <a:t>Correlations for Shear Modulus and Damping Ratio</a:t>
            </a:r>
            <a:endParaRPr lang="fa-IR" sz="28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3" t="5905" r="2301" b="62095"/>
          <a:stretch/>
        </p:blipFill>
        <p:spPr bwMode="auto">
          <a:xfrm>
            <a:off x="2623456" y="1589314"/>
            <a:ext cx="414745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1" y="2352675"/>
            <a:ext cx="55816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19325"/>
            <a:ext cx="1914525" cy="70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04950"/>
            <a:ext cx="4103195" cy="3476626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760" y="2352675"/>
            <a:ext cx="4519860" cy="2572843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365" y="1646650"/>
            <a:ext cx="4148137" cy="319322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58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77200" cy="3725825"/>
          </a:xfrm>
        </p:spPr>
        <p:txBody>
          <a:bodyPr/>
          <a:lstStyle/>
          <a:p>
            <a:r>
              <a:rPr lang="en-US" dirty="0"/>
              <a:t>Shear Modulus and Damping Ratio for Clays</a:t>
            </a:r>
            <a:endParaRPr lang="fa-I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Correlations for Shear Modulus and Damping </a:t>
            </a:r>
            <a:r>
              <a:rPr lang="en-US" sz="2800" b="1" dirty="0" smtClean="0"/>
              <a:t>Ratio</a:t>
            </a:r>
            <a:endParaRPr lang="fa-IR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63319"/>
            <a:ext cx="376237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16665"/>
            <a:ext cx="29908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47" y="2920271"/>
            <a:ext cx="2743200" cy="2166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437597"/>
            <a:ext cx="21145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940207"/>
            <a:ext cx="37338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29"/>
          <a:stretch/>
        </p:blipFill>
        <p:spPr bwMode="auto">
          <a:xfrm>
            <a:off x="3881437" y="3800475"/>
            <a:ext cx="5153025" cy="356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" t="63419" r="-1756" b="-20158"/>
          <a:stretch/>
        </p:blipFill>
        <p:spPr bwMode="auto">
          <a:xfrm>
            <a:off x="4092348" y="4157330"/>
            <a:ext cx="51530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1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940" y="1504950"/>
            <a:ext cx="19278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77200" cy="3725825"/>
          </a:xfrm>
        </p:spPr>
        <p:txBody>
          <a:bodyPr/>
          <a:lstStyle/>
          <a:p>
            <a:r>
              <a:rPr lang="en-US" dirty="0"/>
              <a:t>Shear Modulus and Damping Ratio for Clays</a:t>
            </a:r>
            <a:endParaRPr lang="fa-IR" dirty="0"/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/>
              <a:t>Correlations for Shear Modulus and Damping </a:t>
            </a:r>
            <a:r>
              <a:rPr lang="en-US" sz="2800" b="1" dirty="0" smtClean="0"/>
              <a:t>Ratio</a:t>
            </a:r>
            <a:endParaRPr lang="fa-IR" sz="28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19337"/>
            <a:ext cx="57340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57550"/>
            <a:ext cx="4124325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767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77200" cy="3725825"/>
          </a:xfrm>
        </p:spPr>
        <p:txBody>
          <a:bodyPr>
            <a:normAutofit/>
          </a:bodyPr>
          <a:lstStyle/>
          <a:p>
            <a:r>
              <a:rPr lang="en-US" sz="2000" dirty="0"/>
              <a:t>Shear Modulus and Damping Ratio for </a:t>
            </a:r>
            <a:r>
              <a:rPr lang="en-US" sz="2000" dirty="0" smtClean="0"/>
              <a:t>Lightly Cemented </a:t>
            </a:r>
            <a:r>
              <a:rPr lang="en-US" sz="2000" dirty="0"/>
              <a:t>Sand</a:t>
            </a:r>
            <a:endParaRPr lang="fa-IR" sz="20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/>
              <a:t>Correlations for Shear Modulus and Damping </a:t>
            </a:r>
            <a:r>
              <a:rPr lang="en-US" sz="2800" b="1" dirty="0" smtClean="0"/>
              <a:t>Ratio</a:t>
            </a:r>
            <a:endParaRPr lang="fa-IR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89666"/>
            <a:ext cx="42672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99191"/>
            <a:ext cx="28670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62262"/>
            <a:ext cx="20002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21" y="3562350"/>
            <a:ext cx="6781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23241"/>
            <a:ext cx="2705100" cy="156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37" y="4552950"/>
            <a:ext cx="35623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2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WidescreenPres</Template>
  <TotalTime>0</TotalTime>
  <Words>526</Words>
  <Application>Microsoft Office PowerPoint</Application>
  <PresentationFormat>On-screen Show (16:9)</PresentationFormat>
  <Paragraphs>61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Tw Cen MT</vt:lpstr>
      <vt:lpstr>Wingdings</vt:lpstr>
      <vt:lpstr>Wingdings 2</vt:lpstr>
      <vt:lpstr>WidescreenPres</vt:lpstr>
      <vt:lpstr>Soil Dynamics</vt:lpstr>
      <vt:lpstr>Properties of dynamically loaded soils</vt:lpstr>
      <vt:lpstr>Field Test Measurements</vt:lpstr>
      <vt:lpstr>Reflection and Refraction of Elastic Body Waves</vt:lpstr>
      <vt:lpstr>Reflection and Refraction of Elastic Body Waves</vt:lpstr>
      <vt:lpstr>Reflection and Refraction of Elastic Body Waves</vt:lpstr>
      <vt:lpstr>Seismic Refraction Survey (Horizontal Layering)</vt:lpstr>
      <vt:lpstr>Seismic Refraction Survey (Horizontal Layering)</vt:lpstr>
      <vt:lpstr>Seismic Refraction Survey (Horizontal Layering)</vt:lpstr>
      <vt:lpstr>Refraction Survey in a Three-Layered Soil Medium</vt:lpstr>
      <vt:lpstr>Refraction Survey for Multilayer Soil</vt:lpstr>
      <vt:lpstr>Refraction Survey in Soils with Inclined Layering</vt:lpstr>
      <vt:lpstr>Refraction Survey in Soils with Inclined Layering</vt:lpstr>
      <vt:lpstr>Reflection Survey in Soil (Horizontal Layering)</vt:lpstr>
      <vt:lpstr>Reflection Survey in Soil (Inclined Layering)</vt:lpstr>
      <vt:lpstr>Reflection Survey in Soil (Inclined Layering)</vt:lpstr>
      <vt:lpstr>Subsoil Exploration by Steady-State Vibration</vt:lpstr>
      <vt:lpstr>Subsoil Exploration by Steady-State Vibration</vt:lpstr>
      <vt:lpstr>Soil Exploration - Shooting Down the Hole</vt:lpstr>
      <vt:lpstr>Soil Exploration - Cross-Hole Shooting</vt:lpstr>
      <vt:lpstr>Cyclic Plate Load Test</vt:lpstr>
      <vt:lpstr>Cyclic Plate Load Test</vt:lpstr>
      <vt:lpstr>Cyclic Plate Load Test</vt:lpstr>
      <vt:lpstr>Correlations for Shear Modulus and Damping Ratio</vt:lpstr>
      <vt:lpstr>PowerPoint Presentation</vt:lpstr>
      <vt:lpstr>PowerPoint Presentation</vt:lpstr>
      <vt:lpstr>Correlations for Shear Modulus and Damping Ratio</vt:lpstr>
      <vt:lpstr>Correlations for Shear Modulus and Damping Ratio</vt:lpstr>
      <vt:lpstr>Correlations for Shear Modulus and Damping Ratio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2013-01-30T06:52:58Z</dcterms:created>
  <dcterms:modified xsi:type="dcterms:W3CDTF">2020-03-16T13:31:24Z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