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595" autoAdjust="0"/>
  </p:normalViewPr>
  <p:slideViewPr>
    <p:cSldViewPr>
      <p:cViewPr varScale="1">
        <p:scale>
          <a:sx n="92" d="100"/>
          <a:sy n="92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3/16/2020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3/16/2020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3/16/2020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microsoft.com/office/2007/relationships/hdphoto" Target="../media/hdphoto3.wdp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/>
          <a:lstStyle/>
          <a:p>
            <a:r>
              <a:rPr lang="en-US" dirty="0"/>
              <a:t>Soil Dynamics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M. Iman Khodakarami </a:t>
            </a:r>
            <a:r>
              <a:rPr lang="en-US" sz="1800" dirty="0" smtClean="0"/>
              <a:t>(Associate </a:t>
            </a:r>
            <a:r>
              <a:rPr lang="en-US" sz="1800" dirty="0" smtClean="0"/>
              <a:t>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</a:t>
            </a:r>
            <a:r>
              <a:rPr lang="en-US" sz="1800" dirty="0" smtClean="0"/>
              <a:t>23- 31535243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100" dirty="0" smtClean="0"/>
              <a:t>Refraction Survey in a Three-Layered Soil Medium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047750"/>
            <a:ext cx="4733925" cy="26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48400" y="3562350"/>
            <a:ext cx="1266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123950"/>
            <a:ext cx="2209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05000" y="127635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38375"/>
            <a:ext cx="1581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057650"/>
            <a:ext cx="3743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/>
          <p:nvPr/>
        </p:nvCxnSpPr>
        <p:spPr>
          <a:xfrm rot="16200000" flipH="1">
            <a:off x="4572000" y="1657350"/>
            <a:ext cx="10668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0" y="2419350"/>
            <a:ext cx="1219200" cy="83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3200" y="3257550"/>
            <a:ext cx="609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162800" y="2419350"/>
            <a:ext cx="1143000" cy="83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8001000" y="1733550"/>
            <a:ext cx="9906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047750"/>
            <a:ext cx="4648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095750"/>
            <a:ext cx="1781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3150" y="4019550"/>
            <a:ext cx="2990850" cy="7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1809750"/>
            <a:ext cx="3590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100" dirty="0" smtClean="0"/>
              <a:t>Refraction Survey for Multilayer Soil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2890"/>
          <a:stretch>
            <a:fillRect/>
          </a:stretch>
        </p:blipFill>
        <p:spPr bwMode="auto">
          <a:xfrm>
            <a:off x="990600" y="1241359"/>
            <a:ext cx="1981200" cy="300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9965" r="-2767"/>
          <a:stretch>
            <a:fillRect/>
          </a:stretch>
        </p:blipFill>
        <p:spPr bwMode="auto">
          <a:xfrm>
            <a:off x="4800600" y="1123950"/>
            <a:ext cx="3810000" cy="34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47950"/>
            <a:ext cx="4057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100" dirty="0" smtClean="0"/>
              <a:t>Refraction Survey in Soils with Inclined Layering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7" y="819150"/>
            <a:ext cx="5357813" cy="32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538787" y="1352550"/>
            <a:ext cx="3048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2647950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838200"/>
            <a:ext cx="847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71987" y="1352550"/>
            <a:ext cx="2895600" cy="2286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58115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471987" y="1276350"/>
            <a:ext cx="4419600" cy="30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96215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4171950"/>
            <a:ext cx="3038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486150"/>
            <a:ext cx="2790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4572000" y="1047750"/>
            <a:ext cx="426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4248150"/>
            <a:ext cx="2705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10800000">
            <a:off x="4572000" y="1047750"/>
            <a:ext cx="426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581150"/>
            <a:ext cx="3971925" cy="27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2395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100" dirty="0" smtClean="0"/>
              <a:t>Refraction Survey in Soils with Inclined Layering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52800" y="150495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0015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724150"/>
            <a:ext cx="3171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952750"/>
            <a:ext cx="1162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" y="4238625"/>
            <a:ext cx="1276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57425" y="4238625"/>
            <a:ext cx="1209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3025" y="4238625"/>
            <a:ext cx="1314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0425" y="4162425"/>
            <a:ext cx="1247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100" dirty="0" smtClean="0"/>
              <a:t>Reflection Survey in Soil (Horizontal Layering)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71550"/>
            <a:ext cx="3876675" cy="25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200150"/>
            <a:ext cx="2886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1428750"/>
            <a:ext cx="1771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400943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381000" y="3486150"/>
            <a:ext cx="304800" cy="304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7325" y="3562350"/>
            <a:ext cx="3419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647950"/>
            <a:ext cx="4100513" cy="232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4371975"/>
            <a:ext cx="1095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100" dirty="0" smtClean="0"/>
              <a:t>Reflection Survey in Soil (Inclined Layering)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71550"/>
            <a:ext cx="4343400" cy="29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47750"/>
            <a:ext cx="2352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486" y="1352550"/>
            <a:ext cx="2781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9600" y="1657350"/>
            <a:ext cx="27432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-Turn Arrow 15"/>
          <p:cNvSpPr/>
          <p:nvPr/>
        </p:nvSpPr>
        <p:spPr>
          <a:xfrm rot="16200000">
            <a:off x="57151" y="1524000"/>
            <a:ext cx="571500" cy="381000"/>
          </a:xfrm>
          <a:prstGeom prst="uturnArrow">
            <a:avLst>
              <a:gd name="adj1" fmla="val 13572"/>
              <a:gd name="adj2" fmla="val 25000"/>
              <a:gd name="adj3" fmla="val 17857"/>
              <a:gd name="adj4" fmla="val 40893"/>
              <a:gd name="adj5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419350"/>
            <a:ext cx="3524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638550"/>
            <a:ext cx="914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5334000" y="1885950"/>
            <a:ext cx="13716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1504950"/>
            <a:ext cx="14478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638550"/>
            <a:ext cx="2990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419600"/>
            <a:ext cx="2962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1752600" y="3638550"/>
            <a:ext cx="2895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43575" y="4048125"/>
            <a:ext cx="2790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190" b="49206"/>
          <a:stretch>
            <a:fillRect/>
          </a:stretch>
        </p:blipFill>
        <p:spPr bwMode="auto">
          <a:xfrm>
            <a:off x="4191000" y="1123950"/>
            <a:ext cx="127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100" dirty="0" smtClean="0"/>
              <a:t>Reflection Survey in Soil (Inclined Layering)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71550"/>
            <a:ext cx="2790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063" t="50794" b="-1588"/>
          <a:stretch>
            <a:fillRect/>
          </a:stretch>
        </p:blipFill>
        <p:spPr bwMode="auto">
          <a:xfrm>
            <a:off x="6324600" y="120015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09750"/>
            <a:ext cx="2800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89381"/>
            <a:ext cx="4257675" cy="31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4327781"/>
            <a:ext cx="1009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724150"/>
            <a:ext cx="1638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2985406"/>
            <a:ext cx="215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3562350"/>
            <a:ext cx="3448050" cy="733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4400550"/>
            <a:ext cx="152400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7" y="895350"/>
            <a:ext cx="5815013" cy="13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Subsoil Exploration by Steady-State Vibration</a:t>
            </a:r>
            <a:endParaRPr lang="en-US" sz="31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2014" y="249555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Rayleigh </a:t>
            </a:r>
            <a:r>
              <a:rPr lang="en-US" i="1" dirty="0"/>
              <a:t>waves </a:t>
            </a:r>
            <a:r>
              <a:rPr lang="en-US" dirty="0"/>
              <a:t>velocity </a:t>
            </a:r>
            <a:r>
              <a:rPr lang="en-US" dirty="0" smtClean="0"/>
              <a:t>: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79" y="2535947"/>
            <a:ext cx="704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4" y="3333750"/>
            <a:ext cx="5105400" cy="37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14" y="2084284"/>
            <a:ext cx="3681413" cy="30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7" y="4248150"/>
            <a:ext cx="885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405312"/>
            <a:ext cx="401893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6" y="1587538"/>
            <a:ext cx="3829050" cy="280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Subsoil Exploration by Steady-State Vibration</a:t>
            </a:r>
            <a:endParaRPr lang="en-US" sz="31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4950"/>
            <a:ext cx="4362450" cy="29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47750"/>
            <a:ext cx="1000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Soil Exploration </a:t>
            </a:r>
            <a:r>
              <a:rPr lang="en-US" sz="3600" dirty="0" smtClean="0"/>
              <a:t>- Shooting </a:t>
            </a:r>
            <a:r>
              <a:rPr lang="en-US" sz="3600" dirty="0" smtClean="0">
                <a:solidFill>
                  <a:srgbClr val="FF0000"/>
                </a:solidFill>
              </a:rPr>
              <a:t>Down</a:t>
            </a:r>
            <a:r>
              <a:rPr lang="en-US" sz="3600" dirty="0" smtClean="0"/>
              <a:t> the Hole</a:t>
            </a:r>
            <a:endParaRPr lang="fa-I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5695950" cy="412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2550"/>
            <a:ext cx="809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32601" y="1346756"/>
            <a:ext cx="1461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SH-Waves</a:t>
            </a:r>
            <a:endParaRPr lang="en-US" sz="2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Properties of dynamically loaded soils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4114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A variety of </a:t>
            </a:r>
            <a:r>
              <a:rPr lang="en-US" sz="1800" i="1" u="sng" dirty="0"/>
              <a:t>laboratory tests </a:t>
            </a:r>
            <a:r>
              <a:rPr lang="en-US" sz="1800" dirty="0"/>
              <a:t>as well as </a:t>
            </a:r>
            <a:r>
              <a:rPr lang="en-US" sz="1800" i="1" u="sng" dirty="0"/>
              <a:t>field </a:t>
            </a:r>
            <a:r>
              <a:rPr lang="en-US" sz="1800" i="1" u="sng" dirty="0" smtClean="0"/>
              <a:t>techniques</a:t>
            </a:r>
            <a:r>
              <a:rPr lang="en-US" sz="1800" i="1" dirty="0" smtClean="0"/>
              <a:t> </a:t>
            </a:r>
            <a:r>
              <a:rPr lang="en-US" sz="1800" dirty="0" smtClean="0"/>
              <a:t>are </a:t>
            </a:r>
            <a:r>
              <a:rPr lang="en-US" sz="1800" dirty="0"/>
              <a:t>available, </a:t>
            </a:r>
            <a:r>
              <a:rPr lang="en-US" sz="1800" dirty="0" smtClean="0"/>
              <a:t>each having </a:t>
            </a:r>
            <a:r>
              <a:rPr lang="en-US" sz="1800" dirty="0"/>
              <a:t>its own </a:t>
            </a:r>
            <a:r>
              <a:rPr lang="en-US" sz="1800" i="1" dirty="0"/>
              <a:t>limitations</a:t>
            </a:r>
            <a:r>
              <a:rPr lang="en-US" sz="1800" dirty="0"/>
              <a:t> as well as </a:t>
            </a:r>
            <a:r>
              <a:rPr lang="en-US" sz="1800" i="1" dirty="0"/>
              <a:t>advantages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smtClean="0"/>
              <a:t>Some </a:t>
            </a:r>
            <a:r>
              <a:rPr lang="en-US" sz="1800" dirty="0"/>
              <a:t>of these tests </a:t>
            </a:r>
            <a:r>
              <a:rPr lang="en-US" sz="1800" dirty="0" smtClean="0"/>
              <a:t>are specifically </a:t>
            </a:r>
            <a:r>
              <a:rPr lang="en-US" sz="1800" dirty="0"/>
              <a:t>developed for measuring properties of dynamically loaded </a:t>
            </a:r>
            <a:r>
              <a:rPr lang="en-US" sz="1800" dirty="0" smtClean="0"/>
              <a:t>soils whereas </a:t>
            </a:r>
            <a:r>
              <a:rPr lang="en-US" sz="1800" dirty="0"/>
              <a:t>some are modified versions of tests used in the domain of traditional </a:t>
            </a:r>
            <a:r>
              <a:rPr lang="en-US" sz="1800" dirty="0" smtClean="0"/>
              <a:t>soil mechanics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smtClean="0"/>
              <a:t>Some </a:t>
            </a:r>
            <a:r>
              <a:rPr lang="en-US" sz="1800" dirty="0"/>
              <a:t>of these methods are suitable for </a:t>
            </a:r>
            <a:r>
              <a:rPr lang="en-US" sz="1800" i="1" u="sng" dirty="0"/>
              <a:t>small strain </a:t>
            </a:r>
            <a:r>
              <a:rPr lang="en-US" sz="1800" dirty="0"/>
              <a:t>range </a:t>
            </a:r>
            <a:r>
              <a:rPr lang="en-US" sz="1800" dirty="0" smtClean="0"/>
              <a:t>whereas some </a:t>
            </a:r>
            <a:r>
              <a:rPr lang="en-US" sz="1800" dirty="0"/>
              <a:t>are suitable for </a:t>
            </a:r>
            <a:r>
              <a:rPr lang="en-US" sz="1800" i="1" u="sng" dirty="0"/>
              <a:t>large strain range</a:t>
            </a:r>
            <a:r>
              <a:rPr lang="en-US" sz="1800" dirty="0"/>
              <a:t>. The range of strain of interest </a:t>
            </a:r>
            <a:r>
              <a:rPr lang="en-US" sz="1800" dirty="0" smtClean="0"/>
              <a:t>usually dictates </a:t>
            </a:r>
            <a:r>
              <a:rPr lang="en-US" sz="1800" dirty="0"/>
              <a:t>the type of equipment/method to be used which in turn depends on </a:t>
            </a:r>
            <a:r>
              <a:rPr lang="en-US" sz="1800" dirty="0" smtClean="0"/>
              <a:t>the problem </a:t>
            </a:r>
            <a:r>
              <a:rPr lang="en-US" sz="1800" dirty="0"/>
              <a:t>to be analyzed at hand. </a:t>
            </a:r>
            <a:endParaRPr lang="en-US" sz="1800" dirty="0" smtClean="0"/>
          </a:p>
          <a:p>
            <a:pPr algn="just"/>
            <a:r>
              <a:rPr lang="en-US" sz="1800" dirty="0" smtClean="0"/>
              <a:t>Some </a:t>
            </a:r>
            <a:r>
              <a:rPr lang="en-US" sz="1800" dirty="0"/>
              <a:t>of these </a:t>
            </a:r>
            <a:r>
              <a:rPr lang="en-US" sz="1800" dirty="0" smtClean="0"/>
              <a:t>equipment </a:t>
            </a:r>
            <a:r>
              <a:rPr lang="en-US" sz="1800" dirty="0"/>
              <a:t>are very specialized</a:t>
            </a:r>
            <a:r>
              <a:rPr lang="en-US" sz="1800" dirty="0" smtClean="0"/>
              <a:t>, expensive </a:t>
            </a:r>
            <a:r>
              <a:rPr lang="en-US" sz="1800" dirty="0"/>
              <a:t>and require special training to use and interpret the results. </a:t>
            </a:r>
            <a:endParaRPr lang="en-US" sz="1800" dirty="0" smtClean="0"/>
          </a:p>
          <a:p>
            <a:pPr algn="just"/>
            <a:r>
              <a:rPr lang="en-US" sz="1800" dirty="0" smtClean="0"/>
              <a:t>It </a:t>
            </a:r>
            <a:r>
              <a:rPr lang="en-US" sz="1800" dirty="0"/>
              <a:t>is </a:t>
            </a:r>
            <a:r>
              <a:rPr lang="en-US" sz="1800" dirty="0" smtClean="0"/>
              <a:t>worth noting </a:t>
            </a:r>
            <a:r>
              <a:rPr lang="en-US" sz="1800" dirty="0"/>
              <a:t>that soil behavior over a wide range of strains is nonlinear and </a:t>
            </a:r>
            <a:r>
              <a:rPr lang="en-US" sz="1800" dirty="0" smtClean="0"/>
              <a:t>on unloading </a:t>
            </a:r>
            <a:r>
              <a:rPr lang="en-US" sz="1800" dirty="0"/>
              <a:t>follows a different stress-strain path forming a hysteresis loop.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dirty="0"/>
              <a:t>Soil Exploration </a:t>
            </a:r>
            <a:r>
              <a:rPr lang="en-US" sz="3600" dirty="0" smtClean="0"/>
              <a:t>- </a:t>
            </a:r>
            <a:r>
              <a:rPr lang="en-US" sz="3600" dirty="0"/>
              <a:t>Cross-Hole Shooting</a:t>
            </a:r>
            <a:endParaRPr lang="fa-I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71550"/>
            <a:ext cx="4724400" cy="38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1115923"/>
            <a:ext cx="1461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SV-Waves</a:t>
            </a:r>
            <a:endParaRPr lang="en-US" sz="2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27" y="4248150"/>
            <a:ext cx="10953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23424"/>
            <a:ext cx="4714875" cy="368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733800" cy="3725825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cyclic field plate load test is similar to the plate bearing test conducted in </a:t>
            </a:r>
            <a:r>
              <a:rPr lang="en-US" sz="2000" dirty="0" smtClean="0"/>
              <a:t>the field </a:t>
            </a:r>
            <a:r>
              <a:rPr lang="en-US" sz="2000" dirty="0"/>
              <a:t>for evaluation of the allowable bearing capacity of soil for </a:t>
            </a:r>
            <a:r>
              <a:rPr lang="en-US" sz="2000" dirty="0" smtClean="0"/>
              <a:t>foundation design </a:t>
            </a:r>
            <a:r>
              <a:rPr lang="en-US" sz="2000" dirty="0"/>
              <a:t>purposes. The plates used for tests in the field are usually made of </a:t>
            </a:r>
            <a:r>
              <a:rPr lang="en-US" sz="2000" dirty="0" smtClean="0"/>
              <a:t>steel and </a:t>
            </a:r>
            <a:r>
              <a:rPr lang="en-US" sz="2000" dirty="0"/>
              <a:t>are 25 mm thick and 150 mm to 762 mm in diameter.</a:t>
            </a:r>
            <a:endParaRPr lang="fa-I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Cyclic Plate Load </a:t>
            </a:r>
            <a:r>
              <a:rPr lang="en-US" dirty="0" smtClean="0"/>
              <a:t>Test</a:t>
            </a: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04982"/>
            <a:ext cx="3771900" cy="377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5922"/>
            <a:ext cx="3929063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Spring Constant </a:t>
            </a:r>
            <a:r>
              <a:rPr lang="en-US" sz="2800" dirty="0" smtClean="0"/>
              <a:t>k:</a:t>
            </a:r>
            <a:endParaRPr lang="fa-IR" sz="2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Cyclic Plate Load </a:t>
            </a:r>
            <a:r>
              <a:rPr lang="en-US" dirty="0" smtClean="0"/>
              <a:t>Test</a:t>
            </a: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19150"/>
            <a:ext cx="13430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7920"/>
            <a:ext cx="6324600" cy="327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Shear Modulus (G):</a:t>
            </a:r>
            <a:endParaRPr lang="fa-IR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Cyclic Plate Load Test</a:t>
            </a:r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2150"/>
            <a:ext cx="2838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105150"/>
            <a:ext cx="30099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95450"/>
            <a:ext cx="15906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28987"/>
            <a:ext cx="2171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6934200" cy="3725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 of cycles of dynamic load application, </a:t>
            </a:r>
          </a:p>
          <a:p>
            <a:r>
              <a:rPr lang="en-US" dirty="0"/>
              <a:t>Magnitude of dynamic stress</a:t>
            </a:r>
          </a:p>
          <a:p>
            <a:r>
              <a:rPr lang="en-US" dirty="0"/>
              <a:t>Level of dynamic strain</a:t>
            </a:r>
          </a:p>
          <a:p>
            <a:r>
              <a:rPr lang="en-US" dirty="0"/>
              <a:t>Degree of saturation</a:t>
            </a:r>
          </a:p>
          <a:p>
            <a:r>
              <a:rPr lang="en-US" dirty="0"/>
              <a:t>Confining pressure</a:t>
            </a:r>
          </a:p>
          <a:p>
            <a:r>
              <a:rPr lang="en-US" dirty="0"/>
              <a:t>Dynamic pre-strain</a:t>
            </a:r>
            <a:endParaRPr lang="fa-IR" dirty="0"/>
          </a:p>
          <a:p>
            <a:r>
              <a:rPr lang="en-US" dirty="0" smtClean="0"/>
              <a:t>Type of soil</a:t>
            </a:r>
          </a:p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Correlations for Shear Modulus and Damping Ratio</a:t>
            </a:r>
            <a:endParaRPr lang="fa-IR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3020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6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32341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/>
              <a:t>Correlations for Shear Modulus and Damping Ratio</a:t>
            </a:r>
            <a:endParaRPr lang="fa-IR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6934200" cy="3725825"/>
          </a:xfrm>
        </p:spPr>
        <p:txBody>
          <a:bodyPr>
            <a:normAutofit/>
          </a:bodyPr>
          <a:lstStyle/>
          <a:p>
            <a:r>
              <a:rPr lang="en-US" sz="2800" dirty="0"/>
              <a:t>Shear Modulus and Damping Ratio in Sand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4950"/>
            <a:ext cx="3390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4896"/>
            <a:ext cx="3533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4950"/>
            <a:ext cx="501967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55" y="2419350"/>
            <a:ext cx="4254745" cy="15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1504950"/>
            <a:ext cx="4410075" cy="31356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2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3725825"/>
          </a:xfrm>
        </p:spPr>
        <p:txBody>
          <a:bodyPr>
            <a:normAutofit/>
          </a:bodyPr>
          <a:lstStyle/>
          <a:p>
            <a:r>
              <a:rPr lang="en-US" sz="2800" dirty="0"/>
              <a:t>Shear Modulus and Damping Ratio </a:t>
            </a:r>
            <a:r>
              <a:rPr lang="en-US" sz="2800" dirty="0" smtClean="0"/>
              <a:t>for Gravels</a:t>
            </a:r>
            <a:endParaRPr lang="fa-IR" sz="28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32341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/>
              <a:t>Correlations for Shear Modulus and Damping Ratio</a:t>
            </a:r>
            <a:endParaRPr lang="fa-IR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5905" r="2301" b="62095"/>
          <a:stretch/>
        </p:blipFill>
        <p:spPr bwMode="auto">
          <a:xfrm>
            <a:off x="2623456" y="1589314"/>
            <a:ext cx="41474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2352675"/>
            <a:ext cx="55816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9325"/>
            <a:ext cx="19145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50"/>
            <a:ext cx="4103195" cy="34766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0" y="2352675"/>
            <a:ext cx="4519860" cy="25728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5" y="1646650"/>
            <a:ext cx="4148137" cy="3193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/>
          <a:lstStyle/>
          <a:p>
            <a:r>
              <a:rPr lang="en-US" dirty="0"/>
              <a:t>Shear Modulus and Damping Ratio for Clays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Correlations for Shear Modulus and Damping </a:t>
            </a:r>
            <a:r>
              <a:rPr lang="en-US" sz="2800" b="1" dirty="0" smtClean="0"/>
              <a:t>Ratio</a:t>
            </a:r>
            <a:endParaRPr lang="fa-I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63319"/>
            <a:ext cx="3762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6665"/>
            <a:ext cx="2990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47" y="2920271"/>
            <a:ext cx="2743200" cy="216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7597"/>
            <a:ext cx="2114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40207"/>
            <a:ext cx="3733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29"/>
          <a:stretch/>
        </p:blipFill>
        <p:spPr bwMode="auto">
          <a:xfrm>
            <a:off x="3881437" y="3800475"/>
            <a:ext cx="5153025" cy="3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63419" r="-1756" b="-20158"/>
          <a:stretch/>
        </p:blipFill>
        <p:spPr bwMode="auto">
          <a:xfrm>
            <a:off x="4092348" y="4157330"/>
            <a:ext cx="5153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" y="1504950"/>
            <a:ext cx="19278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/>
          <a:lstStyle/>
          <a:p>
            <a:r>
              <a:rPr lang="en-US" dirty="0"/>
              <a:t>Shear Modulus and Damping Ratio for Clays</a:t>
            </a:r>
            <a:endParaRPr lang="fa-IR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/>
              <a:t>Correlations for Shear Modulus and Damping </a:t>
            </a:r>
            <a:r>
              <a:rPr lang="en-US" sz="2800" b="1" dirty="0" smtClean="0"/>
              <a:t>Ratio</a:t>
            </a:r>
            <a:endParaRPr lang="fa-IR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19337"/>
            <a:ext cx="5734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57550"/>
            <a:ext cx="41243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>
            <a:normAutofit/>
          </a:bodyPr>
          <a:lstStyle/>
          <a:p>
            <a:r>
              <a:rPr lang="en-US" sz="2000" dirty="0"/>
              <a:t>Shear Modulus and Damping Ratio for </a:t>
            </a:r>
            <a:r>
              <a:rPr lang="en-US" sz="2000" dirty="0" smtClean="0"/>
              <a:t>Lightly Cemented </a:t>
            </a:r>
            <a:r>
              <a:rPr lang="en-US" sz="2000" dirty="0"/>
              <a:t>Sand</a:t>
            </a:r>
            <a:endParaRPr lang="fa-IR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/>
              <a:t>Correlations for Shear Modulus and Damping </a:t>
            </a:r>
            <a:r>
              <a:rPr lang="en-US" sz="2800" b="1" dirty="0" smtClean="0"/>
              <a:t>Ratio</a:t>
            </a:r>
            <a:endParaRPr lang="fa-I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9666"/>
            <a:ext cx="4267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9191"/>
            <a:ext cx="2867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2262"/>
            <a:ext cx="2000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1" y="3562350"/>
            <a:ext cx="6781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3241"/>
            <a:ext cx="2705100" cy="1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7" y="4552950"/>
            <a:ext cx="3562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600" dirty="0"/>
              <a:t>Field Test Measurements</a:t>
            </a:r>
            <a:endParaRPr lang="fa-IR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324600" cy="39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200" dirty="0"/>
              <a:t>Reflection and Refraction of Elastic </a:t>
            </a:r>
            <a:r>
              <a:rPr lang="en-US" sz="3200" dirty="0" smtClean="0"/>
              <a:t>Body Waves</a:t>
            </a:r>
            <a:endParaRPr lang="fa-IR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23950"/>
            <a:ext cx="34575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385888"/>
            <a:ext cx="4010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2551038"/>
            <a:ext cx="866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1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Reflection and Refraction of Elastic </a:t>
            </a:r>
            <a:r>
              <a:rPr lang="en-US" sz="3200" dirty="0" smtClean="0"/>
              <a:t>Body Waves</a:t>
            </a:r>
            <a:endParaRPr lang="fa-IR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00150"/>
            <a:ext cx="34671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1150"/>
            <a:ext cx="1562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776537"/>
            <a:ext cx="762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Reflection and Refraction of Elastic </a:t>
            </a:r>
            <a:r>
              <a:rPr lang="en-US" sz="3200" dirty="0" smtClean="0"/>
              <a:t>Body Waves</a:t>
            </a:r>
            <a:endParaRPr lang="fa-IR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0150"/>
            <a:ext cx="37242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4950"/>
            <a:ext cx="4029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4" y="2908558"/>
            <a:ext cx="695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372582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Seismic refraction surveys are sometimes used to determine the </a:t>
            </a:r>
            <a:r>
              <a:rPr lang="en-US" sz="2000" i="1" dirty="0" smtClean="0"/>
              <a:t>wave propagation </a:t>
            </a:r>
            <a:r>
              <a:rPr lang="en-US" sz="2000" i="1" dirty="0"/>
              <a:t>velocities</a:t>
            </a:r>
            <a:r>
              <a:rPr lang="en-US" sz="2000" dirty="0"/>
              <a:t> through various soil layers in the field and to </a:t>
            </a:r>
            <a:r>
              <a:rPr lang="en-US" sz="2000" dirty="0" smtClean="0"/>
              <a:t>obtain </a:t>
            </a:r>
            <a:r>
              <a:rPr lang="en-US" sz="2000" i="1" dirty="0" smtClean="0"/>
              <a:t>thicknesses </a:t>
            </a:r>
            <a:r>
              <a:rPr lang="en-US" sz="2000" i="1" dirty="0"/>
              <a:t>of each </a:t>
            </a:r>
            <a:r>
              <a:rPr lang="en-US" sz="2000" i="1" dirty="0" smtClean="0"/>
              <a:t>layer.</a:t>
            </a:r>
            <a:endParaRPr lang="fa-IR" sz="20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200" dirty="0"/>
              <a:t>Seismic Refraction Survey (</a:t>
            </a:r>
            <a:r>
              <a:rPr lang="en-US" sz="3200" dirty="0" smtClean="0"/>
              <a:t>Horizontal Layering</a:t>
            </a:r>
            <a:r>
              <a:rPr lang="en-US" sz="3200" dirty="0"/>
              <a:t>)</a:t>
            </a:r>
            <a:endParaRPr lang="fa-IR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4319"/>
            <a:ext cx="40140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03" y="4368051"/>
            <a:ext cx="590550" cy="3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14550"/>
            <a:ext cx="70675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157082"/>
            <a:ext cx="581025" cy="3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46449"/>
            <a:ext cx="633071" cy="31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9594"/>
            <a:ext cx="3708407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145" y="1720324"/>
            <a:ext cx="4162425" cy="25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Seismic Refraction Survey (</a:t>
            </a:r>
            <a:r>
              <a:rPr lang="en-US" sz="3200" dirty="0" smtClean="0"/>
              <a:t>Horizontal Layering</a:t>
            </a:r>
            <a:r>
              <a:rPr lang="en-US" sz="3200" dirty="0"/>
              <a:t>)</a:t>
            </a:r>
            <a:endParaRPr lang="fa-IR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1781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77" y="1123950"/>
            <a:ext cx="1819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53263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248744" y="3096291"/>
            <a:ext cx="980855" cy="10708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962150"/>
            <a:ext cx="1733551" cy="70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3343274"/>
            <a:ext cx="1876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7187"/>
            <a:ext cx="3895725" cy="7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4264425"/>
            <a:ext cx="2976563" cy="6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38" y="1885948"/>
            <a:ext cx="2452688" cy="81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9150"/>
            <a:ext cx="28479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30" y="876300"/>
            <a:ext cx="3181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dirty="0"/>
              <a:t>Seismic Refraction Survey (</a:t>
            </a:r>
            <a:r>
              <a:rPr lang="en-US" sz="3200" dirty="0" smtClean="0"/>
              <a:t>Horizontal Layering</a:t>
            </a:r>
            <a:r>
              <a:rPr lang="en-US" sz="3200" dirty="0"/>
              <a:t>)</a:t>
            </a:r>
            <a:endParaRPr lang="fa-IR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49"/>
            <a:ext cx="914400" cy="6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0862"/>
            <a:ext cx="3076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9454"/>
            <a:ext cx="4343400" cy="10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9" y="3943350"/>
            <a:ext cx="21145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526</Words>
  <Application>Microsoft Office PowerPoint</Application>
  <PresentationFormat>On-screen Show (16:9)</PresentationFormat>
  <Paragraphs>61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Tw Cen MT</vt:lpstr>
      <vt:lpstr>Wingdings</vt:lpstr>
      <vt:lpstr>Wingdings 2</vt:lpstr>
      <vt:lpstr>WidescreenPres</vt:lpstr>
      <vt:lpstr>Soil Dynamics</vt:lpstr>
      <vt:lpstr>Properties of dynamically loaded soils</vt:lpstr>
      <vt:lpstr>Field Test Measurements</vt:lpstr>
      <vt:lpstr>Reflection and Refraction of Elastic Body Waves</vt:lpstr>
      <vt:lpstr>Reflection and Refraction of Elastic Body Waves</vt:lpstr>
      <vt:lpstr>Reflection and Refraction of Elastic Body Waves</vt:lpstr>
      <vt:lpstr>Seismic Refraction Survey (Horizontal Layering)</vt:lpstr>
      <vt:lpstr>Seismic Refraction Survey (Horizontal Layering)</vt:lpstr>
      <vt:lpstr>Seismic Refraction Survey (Horizontal Layering)</vt:lpstr>
      <vt:lpstr>Refraction Survey in a Three-Layered Soil Medium</vt:lpstr>
      <vt:lpstr>Refraction Survey for Multilayer Soil</vt:lpstr>
      <vt:lpstr>Refraction Survey in Soils with Inclined Layering</vt:lpstr>
      <vt:lpstr>Refraction Survey in Soils with Inclined Layering</vt:lpstr>
      <vt:lpstr>Reflection Survey in Soil (Horizontal Layering)</vt:lpstr>
      <vt:lpstr>Reflection Survey in Soil (Inclined Layering)</vt:lpstr>
      <vt:lpstr>Reflection Survey in Soil (Inclined Layering)</vt:lpstr>
      <vt:lpstr>Subsoil Exploration by Steady-State Vibration</vt:lpstr>
      <vt:lpstr>Subsoil Exploration by Steady-State Vibration</vt:lpstr>
      <vt:lpstr>Soil Exploration - Shooting Down the Hole</vt:lpstr>
      <vt:lpstr>Soil Exploration - Cross-Hole Shooting</vt:lpstr>
      <vt:lpstr>Cyclic Plate Load Test</vt:lpstr>
      <vt:lpstr>Cyclic Plate Load Test</vt:lpstr>
      <vt:lpstr>Cyclic Plate Load Test</vt:lpstr>
      <vt:lpstr>Correlations for Shear Modulus and Damping Ratio</vt:lpstr>
      <vt:lpstr>PowerPoint Presentation</vt:lpstr>
      <vt:lpstr>PowerPoint Presentation</vt:lpstr>
      <vt:lpstr>Correlations for Shear Modulus and Damping Ratio</vt:lpstr>
      <vt:lpstr>Correlations for Shear Modulus and Damping Ratio</vt:lpstr>
      <vt:lpstr>Correlations for Shear Modulus and Damping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2020-03-16T13:31:24Z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