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6595" autoAdjust="0"/>
  </p:normalViewPr>
  <p:slideViewPr>
    <p:cSldViewPr>
      <p:cViewPr varScale="1">
        <p:scale>
          <a:sx n="92" d="100"/>
          <a:sy n="92" d="100"/>
        </p:scale>
        <p:origin x="73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A55C-DF69-464F-95B7-353CACD9313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220D6-AEBB-4B15-A9B1-5AB1C464B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3943350"/>
            <a:ext cx="2249424" cy="1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3943350"/>
            <a:ext cx="6784848" cy="11247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3943350"/>
            <a:ext cx="6515100" cy="1108528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4/13/2020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18859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4/13/2020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4/13/2020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4775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895351"/>
            <a:ext cx="3886200" cy="3725824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4/13/2020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28650"/>
            <a:ext cx="533400" cy="183357"/>
          </a:xfrm>
        </p:spPr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635746"/>
            <a:ext cx="9163050" cy="19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4/13/2020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4/13/2020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4/13/2020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4/13/2020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4/13/2020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4/13/2020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4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6.png"/><Relationship Id="rId7" Type="http://schemas.openxmlformats.org/officeDocument/2006/relationships/image" Target="../media/image10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8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microsoft.com/office/2007/relationships/hdphoto" Target="../media/hdphoto2.wdp"/><Relationship Id="rId7" Type="http://schemas.openxmlformats.org/officeDocument/2006/relationships/image" Target="../media/image13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1.png"/><Relationship Id="rId5" Type="http://schemas.microsoft.com/office/2007/relationships/hdphoto" Target="../media/hdphoto3.wdp"/><Relationship Id="rId4" Type="http://schemas.openxmlformats.org/officeDocument/2006/relationships/image" Target="../media/image130.png"/><Relationship Id="rId9" Type="http://schemas.openxmlformats.org/officeDocument/2006/relationships/image" Target="../media/image1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png"/><Relationship Id="rId11" Type="http://schemas.microsoft.com/office/2007/relationships/hdphoto" Target="../media/hdphoto5.wdp"/><Relationship Id="rId5" Type="http://schemas.openxmlformats.org/officeDocument/2006/relationships/image" Target="../media/image138.png"/><Relationship Id="rId10" Type="http://schemas.openxmlformats.org/officeDocument/2006/relationships/image" Target="../media/image142.png"/><Relationship Id="rId4" Type="http://schemas.openxmlformats.org/officeDocument/2006/relationships/image" Target="../media/image137.png"/><Relationship Id="rId9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6781800" cy="2038350"/>
          </a:xfrm>
        </p:spPr>
        <p:txBody>
          <a:bodyPr/>
          <a:lstStyle/>
          <a:p>
            <a:r>
              <a:rPr lang="en-US" dirty="0"/>
              <a:t>Soil Dynamics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By: M. </a:t>
            </a:r>
            <a:r>
              <a:rPr lang="en-US" sz="1800" dirty="0" err="1" smtClean="0"/>
              <a:t>Iman</a:t>
            </a:r>
            <a:r>
              <a:rPr lang="en-US" sz="1800" dirty="0" smtClean="0"/>
              <a:t> Khodakarami </a:t>
            </a:r>
            <a:r>
              <a:rPr lang="en-US" sz="1800" dirty="0" smtClean="0"/>
              <a:t>(Associate </a:t>
            </a:r>
            <a:r>
              <a:rPr lang="en-US" sz="1800" dirty="0" smtClean="0"/>
              <a:t>Prof. of Earthquake Eng.)</a:t>
            </a:r>
          </a:p>
          <a:p>
            <a:r>
              <a:rPr lang="en-US" sz="1800" dirty="0" smtClean="0"/>
              <a:t>Email: Khodakarami</a:t>
            </a:r>
            <a:r>
              <a:rPr lang="en-US" sz="1600" dirty="0" smtClean="0"/>
              <a:t>@</a:t>
            </a:r>
            <a:r>
              <a:rPr lang="en-US" sz="1800" dirty="0" smtClean="0"/>
              <a:t>semnan.ac.ir ; I.Khodakarami</a:t>
            </a:r>
            <a:r>
              <a:rPr lang="en-US" sz="1600" dirty="0" smtClean="0"/>
              <a:t>@</a:t>
            </a:r>
            <a:r>
              <a:rPr lang="en-US" sz="1800" dirty="0" smtClean="0"/>
              <a:t>gmail.com</a:t>
            </a:r>
          </a:p>
          <a:p>
            <a:r>
              <a:rPr lang="en-US" sz="1800" dirty="0" smtClean="0"/>
              <a:t>Phone: (+98) </a:t>
            </a:r>
            <a:r>
              <a:rPr lang="en-US" sz="1800" dirty="0" smtClean="0"/>
              <a:t>23- 31535243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57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Civil Eng. Faculty,</a:t>
            </a:r>
          </a:p>
          <a:p>
            <a:pPr algn="ctr"/>
            <a:r>
              <a:rPr lang="en-US" sz="1600" dirty="0" err="1" smtClean="0"/>
              <a:t>Semnan</a:t>
            </a:r>
            <a:r>
              <a:rPr lang="en-US" sz="1600" dirty="0" smtClean="0"/>
              <a:t> University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19150"/>
            <a:ext cx="4090988" cy="388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05350"/>
            <a:ext cx="413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 err="1" smtClean="0"/>
              <a:t>Lysmer’s</a:t>
            </a:r>
            <a:r>
              <a:rPr lang="en-US" sz="2200" b="1" dirty="0" smtClean="0"/>
              <a:t> Analog Solutions for Vertical Vibration of Foundations</a:t>
            </a:r>
            <a:endParaRPr lang="en-US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123950"/>
            <a:ext cx="36982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5" y="1543050"/>
            <a:ext cx="1743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71775"/>
            <a:ext cx="2114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47975"/>
            <a:ext cx="2933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873953"/>
            <a:ext cx="26574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/>
        </p:nvSpPr>
        <p:spPr>
          <a:xfrm>
            <a:off x="4232729" y="2674000"/>
            <a:ext cx="1565340" cy="606682"/>
          </a:xfrm>
          <a:custGeom>
            <a:avLst/>
            <a:gdLst>
              <a:gd name="connsiteX0" fmla="*/ 1814 w 1565340"/>
              <a:gd name="connsiteY0" fmla="*/ 214796 h 606682"/>
              <a:gd name="connsiteX1" fmla="*/ 23585 w 1565340"/>
              <a:gd name="connsiteY1" fmla="*/ 345425 h 606682"/>
              <a:gd name="connsiteX2" fmla="*/ 34471 w 1565340"/>
              <a:gd name="connsiteY2" fmla="*/ 378082 h 606682"/>
              <a:gd name="connsiteX3" fmla="*/ 56242 w 1565340"/>
              <a:gd name="connsiteY3" fmla="*/ 399854 h 606682"/>
              <a:gd name="connsiteX4" fmla="*/ 110671 w 1565340"/>
              <a:gd name="connsiteY4" fmla="*/ 443396 h 606682"/>
              <a:gd name="connsiteX5" fmla="*/ 175985 w 1565340"/>
              <a:gd name="connsiteY5" fmla="*/ 465168 h 606682"/>
              <a:gd name="connsiteX6" fmla="*/ 219528 w 1565340"/>
              <a:gd name="connsiteY6" fmla="*/ 454282 h 606682"/>
              <a:gd name="connsiteX7" fmla="*/ 230414 w 1565340"/>
              <a:gd name="connsiteY7" fmla="*/ 388968 h 606682"/>
              <a:gd name="connsiteX8" fmla="*/ 252185 w 1565340"/>
              <a:gd name="connsiteY8" fmla="*/ 247454 h 606682"/>
              <a:gd name="connsiteX9" fmla="*/ 263071 w 1565340"/>
              <a:gd name="connsiteY9" fmla="*/ 203911 h 606682"/>
              <a:gd name="connsiteX10" fmla="*/ 306614 w 1565340"/>
              <a:gd name="connsiteY10" fmla="*/ 149482 h 606682"/>
              <a:gd name="connsiteX11" fmla="*/ 339271 w 1565340"/>
              <a:gd name="connsiteY11" fmla="*/ 138596 h 606682"/>
              <a:gd name="connsiteX12" fmla="*/ 404585 w 1565340"/>
              <a:gd name="connsiteY12" fmla="*/ 149482 h 606682"/>
              <a:gd name="connsiteX13" fmla="*/ 437242 w 1565340"/>
              <a:gd name="connsiteY13" fmla="*/ 182139 h 606682"/>
              <a:gd name="connsiteX14" fmla="*/ 480785 w 1565340"/>
              <a:gd name="connsiteY14" fmla="*/ 214796 h 606682"/>
              <a:gd name="connsiteX15" fmla="*/ 502557 w 1565340"/>
              <a:gd name="connsiteY15" fmla="*/ 236568 h 606682"/>
              <a:gd name="connsiteX16" fmla="*/ 589642 w 1565340"/>
              <a:gd name="connsiteY16" fmla="*/ 280111 h 606682"/>
              <a:gd name="connsiteX17" fmla="*/ 709385 w 1565340"/>
              <a:gd name="connsiteY17" fmla="*/ 301882 h 606682"/>
              <a:gd name="connsiteX18" fmla="*/ 850900 w 1565340"/>
              <a:gd name="connsiteY18" fmla="*/ 290996 h 606682"/>
              <a:gd name="connsiteX19" fmla="*/ 905328 w 1565340"/>
              <a:gd name="connsiteY19" fmla="*/ 280111 h 606682"/>
              <a:gd name="connsiteX20" fmla="*/ 1035957 w 1565340"/>
              <a:gd name="connsiteY20" fmla="*/ 269225 h 606682"/>
              <a:gd name="connsiteX21" fmla="*/ 1144814 w 1565340"/>
              <a:gd name="connsiteY21" fmla="*/ 301882 h 606682"/>
              <a:gd name="connsiteX22" fmla="*/ 1177471 w 1565340"/>
              <a:gd name="connsiteY22" fmla="*/ 312768 h 606682"/>
              <a:gd name="connsiteX23" fmla="*/ 1231900 w 1565340"/>
              <a:gd name="connsiteY23" fmla="*/ 356311 h 606682"/>
              <a:gd name="connsiteX24" fmla="*/ 1264557 w 1565340"/>
              <a:gd name="connsiteY24" fmla="*/ 454282 h 606682"/>
              <a:gd name="connsiteX25" fmla="*/ 1275442 w 1565340"/>
              <a:gd name="connsiteY25" fmla="*/ 486939 h 606682"/>
              <a:gd name="connsiteX26" fmla="*/ 1297214 w 1565340"/>
              <a:gd name="connsiteY26" fmla="*/ 574025 h 606682"/>
              <a:gd name="connsiteX27" fmla="*/ 1362528 w 1565340"/>
              <a:gd name="connsiteY27" fmla="*/ 606682 h 606682"/>
              <a:gd name="connsiteX28" fmla="*/ 1406071 w 1565340"/>
              <a:gd name="connsiteY28" fmla="*/ 595796 h 606682"/>
              <a:gd name="connsiteX29" fmla="*/ 1460500 w 1565340"/>
              <a:gd name="connsiteY29" fmla="*/ 541368 h 606682"/>
              <a:gd name="connsiteX30" fmla="*/ 1514928 w 1565340"/>
              <a:gd name="connsiteY30" fmla="*/ 497825 h 606682"/>
              <a:gd name="connsiteX31" fmla="*/ 1525814 w 1565340"/>
              <a:gd name="connsiteY31" fmla="*/ 465168 h 606682"/>
              <a:gd name="connsiteX32" fmla="*/ 1558471 w 1565340"/>
              <a:gd name="connsiteY32" fmla="*/ 454282 h 606682"/>
              <a:gd name="connsiteX33" fmla="*/ 1547585 w 1565340"/>
              <a:gd name="connsiteY33" fmla="*/ 247454 h 606682"/>
              <a:gd name="connsiteX34" fmla="*/ 1504042 w 1565340"/>
              <a:gd name="connsiteY34" fmla="*/ 225682 h 606682"/>
              <a:gd name="connsiteX35" fmla="*/ 1438728 w 1565340"/>
              <a:gd name="connsiteY35" fmla="*/ 203911 h 606682"/>
              <a:gd name="connsiteX36" fmla="*/ 1406071 w 1565340"/>
              <a:gd name="connsiteY36" fmla="*/ 193025 h 606682"/>
              <a:gd name="connsiteX37" fmla="*/ 1079500 w 1565340"/>
              <a:gd name="connsiteY37" fmla="*/ 160368 h 606682"/>
              <a:gd name="connsiteX38" fmla="*/ 1046842 w 1565340"/>
              <a:gd name="connsiteY38" fmla="*/ 138596 h 606682"/>
              <a:gd name="connsiteX39" fmla="*/ 905328 w 1565340"/>
              <a:gd name="connsiteY39" fmla="*/ 95054 h 606682"/>
              <a:gd name="connsiteX40" fmla="*/ 796471 w 1565340"/>
              <a:gd name="connsiteY40" fmla="*/ 84168 h 606682"/>
              <a:gd name="connsiteX41" fmla="*/ 698500 w 1565340"/>
              <a:gd name="connsiteY41" fmla="*/ 62396 h 606682"/>
              <a:gd name="connsiteX42" fmla="*/ 633185 w 1565340"/>
              <a:gd name="connsiteY42" fmla="*/ 29739 h 606682"/>
              <a:gd name="connsiteX43" fmla="*/ 600528 w 1565340"/>
              <a:gd name="connsiteY43" fmla="*/ 7968 h 606682"/>
              <a:gd name="connsiteX44" fmla="*/ 556985 w 1565340"/>
              <a:gd name="connsiteY44" fmla="*/ 18854 h 606682"/>
              <a:gd name="connsiteX45" fmla="*/ 502557 w 1565340"/>
              <a:gd name="connsiteY45" fmla="*/ 29739 h 606682"/>
              <a:gd name="connsiteX46" fmla="*/ 426357 w 1565340"/>
              <a:gd name="connsiteY46" fmla="*/ 62396 h 606682"/>
              <a:gd name="connsiteX47" fmla="*/ 197757 w 1565340"/>
              <a:gd name="connsiteY47" fmla="*/ 73282 h 606682"/>
              <a:gd name="connsiteX48" fmla="*/ 121557 w 1565340"/>
              <a:gd name="connsiteY48" fmla="*/ 95054 h 606682"/>
              <a:gd name="connsiteX49" fmla="*/ 34471 w 1565340"/>
              <a:gd name="connsiteY49" fmla="*/ 116825 h 606682"/>
              <a:gd name="connsiteX50" fmla="*/ 1814 w 1565340"/>
              <a:gd name="connsiteY50" fmla="*/ 214796 h 60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65340" h="606682">
                <a:moveTo>
                  <a:pt x="1814" y="214796"/>
                </a:moveTo>
                <a:cubicBezTo>
                  <a:pt x="0" y="252896"/>
                  <a:pt x="9625" y="303547"/>
                  <a:pt x="23585" y="345425"/>
                </a:cubicBezTo>
                <a:cubicBezTo>
                  <a:pt x="27214" y="356311"/>
                  <a:pt x="28567" y="368243"/>
                  <a:pt x="34471" y="378082"/>
                </a:cubicBezTo>
                <a:cubicBezTo>
                  <a:pt x="39751" y="386883"/>
                  <a:pt x="48985" y="392597"/>
                  <a:pt x="56242" y="399854"/>
                </a:cubicBezTo>
                <a:cubicBezTo>
                  <a:pt x="72636" y="449035"/>
                  <a:pt x="54983" y="426690"/>
                  <a:pt x="110671" y="443396"/>
                </a:cubicBezTo>
                <a:cubicBezTo>
                  <a:pt x="132652" y="449990"/>
                  <a:pt x="175985" y="465168"/>
                  <a:pt x="175985" y="465168"/>
                </a:cubicBezTo>
                <a:cubicBezTo>
                  <a:pt x="190499" y="461539"/>
                  <a:pt x="210832" y="466456"/>
                  <a:pt x="219528" y="454282"/>
                </a:cubicBezTo>
                <a:cubicBezTo>
                  <a:pt x="232357" y="436322"/>
                  <a:pt x="227676" y="410869"/>
                  <a:pt x="230414" y="388968"/>
                </a:cubicBezTo>
                <a:cubicBezTo>
                  <a:pt x="255702" y="186670"/>
                  <a:pt x="225596" y="340516"/>
                  <a:pt x="252185" y="247454"/>
                </a:cubicBezTo>
                <a:cubicBezTo>
                  <a:pt x="256295" y="233069"/>
                  <a:pt x="257178" y="217662"/>
                  <a:pt x="263071" y="203911"/>
                </a:cubicBezTo>
                <a:cubicBezTo>
                  <a:pt x="268206" y="191930"/>
                  <a:pt x="293108" y="157586"/>
                  <a:pt x="306614" y="149482"/>
                </a:cubicBezTo>
                <a:cubicBezTo>
                  <a:pt x="316453" y="143578"/>
                  <a:pt x="328385" y="142225"/>
                  <a:pt x="339271" y="138596"/>
                </a:cubicBezTo>
                <a:cubicBezTo>
                  <a:pt x="361042" y="142225"/>
                  <a:pt x="384416" y="140518"/>
                  <a:pt x="404585" y="149482"/>
                </a:cubicBezTo>
                <a:cubicBezTo>
                  <a:pt x="418653" y="155734"/>
                  <a:pt x="425553" y="172120"/>
                  <a:pt x="437242" y="182139"/>
                </a:cubicBezTo>
                <a:cubicBezTo>
                  <a:pt x="451017" y="193946"/>
                  <a:pt x="466847" y="203181"/>
                  <a:pt x="480785" y="214796"/>
                </a:cubicBezTo>
                <a:cubicBezTo>
                  <a:pt x="488670" y="221366"/>
                  <a:pt x="493756" y="231287"/>
                  <a:pt x="502557" y="236568"/>
                </a:cubicBezTo>
                <a:cubicBezTo>
                  <a:pt x="530387" y="253266"/>
                  <a:pt x="557817" y="273747"/>
                  <a:pt x="589642" y="280111"/>
                </a:cubicBezTo>
                <a:cubicBezTo>
                  <a:pt x="665714" y="295324"/>
                  <a:pt x="625821" y="287954"/>
                  <a:pt x="709385" y="301882"/>
                </a:cubicBezTo>
                <a:cubicBezTo>
                  <a:pt x="756557" y="298253"/>
                  <a:pt x="803878" y="296221"/>
                  <a:pt x="850900" y="290996"/>
                </a:cubicBezTo>
                <a:cubicBezTo>
                  <a:pt x="869289" y="288953"/>
                  <a:pt x="886953" y="282273"/>
                  <a:pt x="905328" y="280111"/>
                </a:cubicBezTo>
                <a:cubicBezTo>
                  <a:pt x="948723" y="275006"/>
                  <a:pt x="992414" y="272854"/>
                  <a:pt x="1035957" y="269225"/>
                </a:cubicBezTo>
                <a:cubicBezTo>
                  <a:pt x="1101761" y="285676"/>
                  <a:pt x="1065312" y="275381"/>
                  <a:pt x="1144814" y="301882"/>
                </a:cubicBezTo>
                <a:cubicBezTo>
                  <a:pt x="1155700" y="305511"/>
                  <a:pt x="1167924" y="306403"/>
                  <a:pt x="1177471" y="312768"/>
                </a:cubicBezTo>
                <a:cubicBezTo>
                  <a:pt x="1218668" y="340232"/>
                  <a:pt x="1200877" y="325288"/>
                  <a:pt x="1231900" y="356311"/>
                </a:cubicBezTo>
                <a:lnTo>
                  <a:pt x="1264557" y="454282"/>
                </a:lnTo>
                <a:cubicBezTo>
                  <a:pt x="1268185" y="465168"/>
                  <a:pt x="1272659" y="475807"/>
                  <a:pt x="1275442" y="486939"/>
                </a:cubicBezTo>
                <a:cubicBezTo>
                  <a:pt x="1282699" y="515968"/>
                  <a:pt x="1272317" y="557427"/>
                  <a:pt x="1297214" y="574025"/>
                </a:cubicBezTo>
                <a:cubicBezTo>
                  <a:pt x="1339418" y="602161"/>
                  <a:pt x="1317460" y="591659"/>
                  <a:pt x="1362528" y="606682"/>
                </a:cubicBezTo>
                <a:cubicBezTo>
                  <a:pt x="1377042" y="603053"/>
                  <a:pt x="1393623" y="604095"/>
                  <a:pt x="1406071" y="595796"/>
                </a:cubicBezTo>
                <a:cubicBezTo>
                  <a:pt x="1427420" y="581564"/>
                  <a:pt x="1442357" y="559511"/>
                  <a:pt x="1460500" y="541368"/>
                </a:cubicBezTo>
                <a:cubicBezTo>
                  <a:pt x="1491526" y="510342"/>
                  <a:pt x="1473726" y="525293"/>
                  <a:pt x="1514928" y="497825"/>
                </a:cubicBezTo>
                <a:cubicBezTo>
                  <a:pt x="1518557" y="486939"/>
                  <a:pt x="1517700" y="473282"/>
                  <a:pt x="1525814" y="465168"/>
                </a:cubicBezTo>
                <a:cubicBezTo>
                  <a:pt x="1533928" y="457054"/>
                  <a:pt x="1557329" y="465700"/>
                  <a:pt x="1558471" y="454282"/>
                </a:cubicBezTo>
                <a:cubicBezTo>
                  <a:pt x="1565340" y="385587"/>
                  <a:pt x="1563576" y="314615"/>
                  <a:pt x="1547585" y="247454"/>
                </a:cubicBezTo>
                <a:cubicBezTo>
                  <a:pt x="1543826" y="231668"/>
                  <a:pt x="1519109" y="231709"/>
                  <a:pt x="1504042" y="225682"/>
                </a:cubicBezTo>
                <a:cubicBezTo>
                  <a:pt x="1482734" y="217159"/>
                  <a:pt x="1460499" y="211168"/>
                  <a:pt x="1438728" y="203911"/>
                </a:cubicBezTo>
                <a:lnTo>
                  <a:pt x="1406071" y="193025"/>
                </a:lnTo>
                <a:cubicBezTo>
                  <a:pt x="1280216" y="151072"/>
                  <a:pt x="1384857" y="182987"/>
                  <a:pt x="1079500" y="160368"/>
                </a:cubicBezTo>
                <a:cubicBezTo>
                  <a:pt x="1068614" y="153111"/>
                  <a:pt x="1058544" y="144447"/>
                  <a:pt x="1046842" y="138596"/>
                </a:cubicBezTo>
                <a:cubicBezTo>
                  <a:pt x="1011153" y="120751"/>
                  <a:pt x="940133" y="98535"/>
                  <a:pt x="905328" y="95054"/>
                </a:cubicBezTo>
                <a:cubicBezTo>
                  <a:pt x="869042" y="91425"/>
                  <a:pt x="832618" y="88988"/>
                  <a:pt x="796471" y="84168"/>
                </a:cubicBezTo>
                <a:cubicBezTo>
                  <a:pt x="766855" y="80219"/>
                  <a:pt x="728067" y="69788"/>
                  <a:pt x="698500" y="62396"/>
                </a:cubicBezTo>
                <a:cubicBezTo>
                  <a:pt x="604901" y="0"/>
                  <a:pt x="723328" y="74810"/>
                  <a:pt x="633185" y="29739"/>
                </a:cubicBezTo>
                <a:cubicBezTo>
                  <a:pt x="621483" y="23888"/>
                  <a:pt x="611414" y="15225"/>
                  <a:pt x="600528" y="7968"/>
                </a:cubicBezTo>
                <a:cubicBezTo>
                  <a:pt x="586014" y="11597"/>
                  <a:pt x="571590" y="15609"/>
                  <a:pt x="556985" y="18854"/>
                </a:cubicBezTo>
                <a:cubicBezTo>
                  <a:pt x="538924" y="22868"/>
                  <a:pt x="519881" y="23243"/>
                  <a:pt x="502557" y="29739"/>
                </a:cubicBezTo>
                <a:cubicBezTo>
                  <a:pt x="441190" y="52752"/>
                  <a:pt x="501188" y="56410"/>
                  <a:pt x="426357" y="62396"/>
                </a:cubicBezTo>
                <a:cubicBezTo>
                  <a:pt x="350314" y="68479"/>
                  <a:pt x="273957" y="69653"/>
                  <a:pt x="197757" y="73282"/>
                </a:cubicBezTo>
                <a:cubicBezTo>
                  <a:pt x="161393" y="85404"/>
                  <a:pt x="162560" y="85943"/>
                  <a:pt x="121557" y="95054"/>
                </a:cubicBezTo>
                <a:cubicBezTo>
                  <a:pt x="42737" y="112569"/>
                  <a:pt x="92830" y="97372"/>
                  <a:pt x="34471" y="116825"/>
                </a:cubicBezTo>
                <a:cubicBezTo>
                  <a:pt x="23135" y="207511"/>
                  <a:pt x="3628" y="176696"/>
                  <a:pt x="1814" y="214796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686175"/>
            <a:ext cx="46291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1828800" y="3838575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71550"/>
            <a:ext cx="3243263" cy="252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123950"/>
            <a:ext cx="5715000" cy="3725825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Dynamic Equilibrium for a foundation with mass </a:t>
            </a:r>
            <a:r>
              <a:rPr lang="en-US" sz="2000" i="1" dirty="0" smtClean="0"/>
              <a:t>m:</a:t>
            </a:r>
          </a:p>
          <a:p>
            <a:pPr algn="just"/>
            <a:endParaRPr lang="en-US" sz="2000" i="1" dirty="0" smtClean="0"/>
          </a:p>
          <a:p>
            <a:pPr algn="just"/>
            <a:endParaRPr lang="en-US" sz="2000" i="1" dirty="0" smtClean="0"/>
          </a:p>
          <a:p>
            <a:pPr algn="just"/>
            <a:endParaRPr lang="en-US" sz="2000" i="1" dirty="0" smtClean="0"/>
          </a:p>
          <a:p>
            <a:pPr algn="just"/>
            <a:endParaRPr lang="en-US" sz="2000" i="1" dirty="0" smtClean="0"/>
          </a:p>
          <a:p>
            <a:pPr algn="just"/>
            <a:r>
              <a:rPr lang="en-US" sz="2000" dirty="0" smtClean="0"/>
              <a:t>The displacement function:</a:t>
            </a:r>
            <a:endParaRPr lang="en-US" sz="2000" i="1" dirty="0" smtClean="0"/>
          </a:p>
          <a:p>
            <a:pPr algn="just"/>
            <a:endParaRPr lang="en-US" sz="2000" i="1" dirty="0" smtClean="0"/>
          </a:p>
          <a:p>
            <a:pPr algn="just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err="1" smtClean="0"/>
              <a:t>Lysmer’s</a:t>
            </a:r>
            <a:r>
              <a:rPr lang="en-US" sz="2200" b="1" dirty="0" smtClean="0"/>
              <a:t> Analog Solutions for Vertical Vibration of Foundations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7162800" y="1581150"/>
            <a:ext cx="3048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733550"/>
            <a:ext cx="11334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419350"/>
            <a:ext cx="2162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67150"/>
            <a:ext cx="3038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8153" y="901769"/>
            <a:ext cx="2953447" cy="418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4875" y="3638550"/>
            <a:ext cx="923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86275" y="4200525"/>
            <a:ext cx="1381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895351"/>
            <a:ext cx="8121501" cy="372582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200" dirty="0" smtClean="0"/>
              <a:t>Resonant Frequency:</a:t>
            </a:r>
          </a:p>
          <a:p>
            <a:pPr marL="569913" indent="-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/>
              <a:t>Calculation of natural frequency:  </a:t>
            </a:r>
          </a:p>
          <a:p>
            <a:pPr marL="569913" indent="-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i="1" dirty="0" smtClean="0"/>
              <a:t>Calculation of damping ratio </a:t>
            </a:r>
            <a:r>
              <a:rPr lang="en-US" sz="2000" i="1" dirty="0" err="1" smtClean="0"/>
              <a:t>Dz</a:t>
            </a:r>
            <a:r>
              <a:rPr lang="en-US" sz="2000" i="1" dirty="0" smtClean="0"/>
              <a:t>: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/>
              <a:t>Calculation Procedure for Foundation Response (Vertical Vibration)</a:t>
            </a:r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33550"/>
            <a:ext cx="2800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b="52663"/>
          <a:stretch>
            <a:fillRect/>
          </a:stretch>
        </p:blipFill>
        <p:spPr bwMode="auto">
          <a:xfrm>
            <a:off x="1676400" y="302895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6250" t="45266"/>
          <a:stretch>
            <a:fillRect/>
          </a:stretch>
        </p:blipFill>
        <p:spPr bwMode="auto">
          <a:xfrm>
            <a:off x="4495800" y="3028950"/>
            <a:ext cx="3429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029882"/>
            <a:ext cx="2695575" cy="113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562600" y="4552950"/>
            <a:ext cx="304800" cy="333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Calculation Procedure for Foundation Response (Vertical Vibration)</a:t>
            </a:r>
            <a:endParaRPr lang="en-US" sz="22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895351"/>
            <a:ext cx="8121501" cy="3725824"/>
          </a:xfrm>
        </p:spPr>
        <p:txBody>
          <a:bodyPr>
            <a:normAutofit/>
          </a:bodyPr>
          <a:lstStyle/>
          <a:p>
            <a:pPr marL="569913" indent="-2286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/>
              <a:t>Calculation of the resonance frequency: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72" t="7368" r="982" b="8421"/>
          <a:stretch>
            <a:fillRect/>
          </a:stretch>
        </p:blipFill>
        <p:spPr bwMode="auto">
          <a:xfrm>
            <a:off x="2667000" y="165735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47950"/>
            <a:ext cx="2895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22928"/>
            <a:ext cx="1676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6781800" y="2114550"/>
            <a:ext cx="304800" cy="333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153400" cy="37258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Amplitude of Vibration at Resonance: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400" dirty="0" smtClean="0"/>
              <a:t>Amplitude of Vibration at Frequencies Other Than Resonance:</a:t>
            </a:r>
          </a:p>
          <a:p>
            <a:endParaRPr lang="en-US" sz="22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Calculation Procedure for Foundation Response (Vertical Vibration)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19250"/>
            <a:ext cx="3028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b="57895"/>
          <a:stretch>
            <a:fillRect/>
          </a:stretch>
        </p:blipFill>
        <p:spPr bwMode="auto">
          <a:xfrm>
            <a:off x="4838700" y="1771650"/>
            <a:ext cx="1104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t="50000"/>
          <a:stretch>
            <a:fillRect/>
          </a:stretch>
        </p:blipFill>
        <p:spPr bwMode="auto">
          <a:xfrm>
            <a:off x="6858000" y="1600905"/>
            <a:ext cx="1104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2609850"/>
            <a:ext cx="3495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95725"/>
            <a:ext cx="3333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231569"/>
            <a:ext cx="990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2112" y="960419"/>
            <a:ext cx="3519488" cy="40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6" name="Vertical Scroll 15"/>
          <p:cNvSpPr/>
          <p:nvPr/>
        </p:nvSpPr>
        <p:spPr>
          <a:xfrm>
            <a:off x="228600" y="2266950"/>
            <a:ext cx="4953000" cy="2209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rectangular foundation (</a:t>
            </a:r>
            <a:r>
              <a:rPr lang="en-US" dirty="0" err="1" smtClean="0"/>
              <a:t>BxL</a:t>
            </a:r>
            <a:r>
              <a:rPr lang="en-US" dirty="0" smtClean="0"/>
              <a:t>):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3590925"/>
            <a:ext cx="895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3438525"/>
            <a:ext cx="904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7924800" cy="37258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the design of machine foundations, the following general rules may be kept in mind to avoid possible resonance conditions:</a:t>
            </a:r>
            <a:endParaRPr lang="en-US" sz="2000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Calculation Procedure for Foundation Response (Vertical Vibration)</a:t>
            </a:r>
            <a:endParaRPr lang="en-US" sz="2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62150"/>
            <a:ext cx="62198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Foundation Response (Vertical Vibration); Example-1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71550"/>
            <a:ext cx="6886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3562350"/>
            <a:ext cx="2857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3000" y="4419600"/>
            <a:ext cx="666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714750"/>
            <a:ext cx="2295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3438525"/>
            <a:ext cx="2581275" cy="58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4171950"/>
            <a:ext cx="47244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5257800" cy="37258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Contact pressure at any point defined by point “</a:t>
            </a:r>
            <a:r>
              <a:rPr lang="en-US" sz="2000" i="1" dirty="0" smtClean="0"/>
              <a:t>a”</a:t>
            </a:r>
            <a:r>
              <a:rPr lang="en-US" sz="2000" dirty="0" smtClean="0"/>
              <a:t> on the plan: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Equation of motion for a rocking vibration: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Rocking Vibration of Foundations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019800" y="895350"/>
            <a:ext cx="3124200" cy="38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33550"/>
            <a:ext cx="2190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457575"/>
            <a:ext cx="2371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219575"/>
            <a:ext cx="1752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143375"/>
            <a:ext cx="12477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4143375"/>
            <a:ext cx="1847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Solution procedure for foundation response (Rocking Vibration )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" y="856868"/>
            <a:ext cx="5272088" cy="43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305800" cy="41148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Lamb’s problem (</a:t>
            </a:r>
            <a:r>
              <a:rPr lang="en-US" sz="2000" i="1" dirty="0" smtClean="0"/>
              <a:t>dynamic </a:t>
            </a:r>
            <a:r>
              <a:rPr lang="en-US" sz="2000" i="1" dirty="0" err="1" smtClean="0"/>
              <a:t>Boussinesq</a:t>
            </a:r>
            <a:r>
              <a:rPr lang="en-US" sz="2000" i="1" dirty="0" smtClean="0"/>
              <a:t> problem)</a:t>
            </a:r>
            <a:endParaRPr lang="fa-I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33550"/>
            <a:ext cx="2971800" cy="206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038350"/>
            <a:ext cx="2819400" cy="185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33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33450"/>
            <a:ext cx="40576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Solution procedure for foundation response (Rocking Vibration )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77" y="2628900"/>
            <a:ext cx="6477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819150"/>
            <a:ext cx="3619500" cy="42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r>
              <a:rPr lang="en-US" sz="2400" b="1" dirty="0" smtClean="0"/>
              <a:t>Rocking Vibration of Rectangular Foundations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47750"/>
            <a:ext cx="42016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90750"/>
            <a:ext cx="1076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Foundation Response (Rocking Vibration); Example-1c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42975"/>
            <a:ext cx="7067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52400" y="2876550"/>
            <a:ext cx="3386138" cy="151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3505200" y="2876550"/>
            <a:ext cx="3690938" cy="16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7097839" y="2800350"/>
            <a:ext cx="204616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Foundation Response (Rocking Vibration); Example-1c</a:t>
            </a:r>
            <a:endParaRPr lang="en-U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71550"/>
            <a:ext cx="5972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828675"/>
            <a:ext cx="63055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Foundation Response (Rocking Vibration); Example-1c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Foundation Response (Rocking Vibration); Example-1c</a:t>
            </a:r>
            <a:endParaRPr lang="en-US" sz="2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95350"/>
            <a:ext cx="6324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2524125"/>
            <a:ext cx="84486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62000" y="2571750"/>
            <a:ext cx="7848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Exercise-1: Derive equation of motion for sliding and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torsional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vibration of a foundation and calculate the foundation response.</a:t>
            </a: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Exercise-2: Derive equation of motion for Coupled Rocking and Sliding Vibration of a foundation and calculate its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77200" cy="37258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Vertical Vibration of Rigid Cylindrical Foundations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Vibration of Embedded Foundations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76350"/>
            <a:ext cx="3705225" cy="33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33550"/>
            <a:ext cx="255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495550"/>
            <a:ext cx="2114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295650"/>
            <a:ext cx="1457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295650"/>
            <a:ext cx="1485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650" y="4629150"/>
            <a:ext cx="8896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5350"/>
            <a:ext cx="1857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Vertical Vibration of Embedded Foundations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775" y="1503764"/>
            <a:ext cx="3705225" cy="33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095375"/>
            <a:ext cx="4619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885950"/>
            <a:ext cx="196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390775"/>
            <a:ext cx="32956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3228975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4171950"/>
            <a:ext cx="422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Vertical Vibration of Embedded Foundations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47750"/>
            <a:ext cx="255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047750"/>
            <a:ext cx="2114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81150"/>
            <a:ext cx="422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400300"/>
            <a:ext cx="7467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95750" y="3133725"/>
            <a:ext cx="952500" cy="35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714750"/>
            <a:ext cx="2724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3714750"/>
            <a:ext cx="3219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62600" y="3409950"/>
            <a:ext cx="3381375" cy="159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Damping ratio: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27613"/>
            <a:ext cx="3181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Vertical Vibration of Embedded Foundations</a:t>
            </a:r>
            <a:endParaRPr 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81275"/>
            <a:ext cx="6057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200150"/>
            <a:ext cx="18383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85155"/>
            <a:ext cx="4052888" cy="174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01000" cy="3725825"/>
          </a:xfrm>
        </p:spPr>
        <p:txBody>
          <a:bodyPr/>
          <a:lstStyle/>
          <a:p>
            <a:r>
              <a:rPr lang="en-US" dirty="0" smtClean="0"/>
              <a:t>Uniformly loaded flexible circular area</a:t>
            </a:r>
            <a:endParaRPr lang="en-US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09800"/>
            <a:ext cx="1866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5276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4324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419600"/>
            <a:ext cx="6867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b="7128"/>
          <a:stretch>
            <a:fillRect/>
          </a:stretch>
        </p:blipFill>
        <p:spPr bwMode="auto">
          <a:xfrm>
            <a:off x="738187" y="895350"/>
            <a:ext cx="50530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Vertical Vibration of Embedded Foundations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562600" y="1657350"/>
            <a:ext cx="3352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Exercise-3: Derive equation of motion for sliding,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torsional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 rocking vibration of a embedded foundation and calculate the foundation response.</a:t>
            </a:r>
          </a:p>
          <a:p>
            <a:pPr algn="just">
              <a:lnSpc>
                <a:spcPct val="150000"/>
              </a:lnSpc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Active/ Passive Isolation by Use of Open Trenches</a:t>
            </a:r>
            <a:endParaRPr lang="en-US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19150"/>
            <a:ext cx="5934075" cy="28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1805862"/>
            <a:ext cx="4257675" cy="31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153400" cy="3725825"/>
          </a:xfrm>
        </p:spPr>
        <p:txBody>
          <a:bodyPr/>
          <a:lstStyle/>
          <a:p>
            <a:r>
              <a:rPr lang="en-US" sz="2200" b="1" dirty="0"/>
              <a:t>Most important </a:t>
            </a:r>
            <a:r>
              <a:rPr lang="en-US" sz="2200" b="1" dirty="0" smtClean="0"/>
              <a:t>factors:</a:t>
            </a:r>
          </a:p>
          <a:p>
            <a:pPr marL="1339850" indent="-319088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/>
              <a:t>N</a:t>
            </a:r>
            <a:r>
              <a:rPr lang="en-US" sz="2200" dirty="0" smtClean="0"/>
              <a:t>ature </a:t>
            </a:r>
            <a:r>
              <a:rPr lang="en-US" sz="2200" dirty="0"/>
              <a:t>of variation of the magnitude of the loading pulse,</a:t>
            </a:r>
          </a:p>
          <a:p>
            <a:pPr marL="1339850" indent="-319088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 smtClean="0"/>
              <a:t>Duration </a:t>
            </a:r>
            <a:r>
              <a:rPr lang="en-US" sz="2200" dirty="0"/>
              <a:t>of the pulse, </a:t>
            </a:r>
          </a:p>
          <a:p>
            <a:pPr marL="1339850" indent="-319088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 smtClean="0"/>
              <a:t>Strain-rate </a:t>
            </a:r>
            <a:r>
              <a:rPr lang="en-US" sz="2200" dirty="0"/>
              <a:t>response of the soil during deformation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Dynamic bearing </a:t>
            </a:r>
            <a:r>
              <a:rPr lang="en-US" sz="2400" b="1" dirty="0"/>
              <a:t>capacity of shallow foundations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41231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2691"/>
            <a:ext cx="5486400" cy="240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Bearing Capacity </a:t>
            </a:r>
            <a:r>
              <a:rPr lang="en-US" sz="2400" b="1" dirty="0" smtClean="0"/>
              <a:t>of foundation in </a:t>
            </a:r>
            <a:r>
              <a:rPr lang="en-US" sz="2400" b="1" dirty="0"/>
              <a:t>Sand</a:t>
            </a:r>
            <a:endParaRPr lang="fa-I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60" y="858067"/>
            <a:ext cx="3408340" cy="178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52029"/>
            <a:ext cx="2667000" cy="3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895351"/>
            <a:ext cx="5181600" cy="3725824"/>
          </a:xfrm>
        </p:spPr>
        <p:txBody>
          <a:bodyPr>
            <a:normAutofit/>
          </a:bodyPr>
          <a:lstStyle/>
          <a:p>
            <a:r>
              <a:rPr lang="en-US" sz="2200" dirty="0"/>
              <a:t>static ultimate bearing </a:t>
            </a:r>
            <a:r>
              <a:rPr lang="en-US" sz="2200" dirty="0" smtClean="0"/>
              <a:t>capacity:</a:t>
            </a:r>
            <a:endParaRPr lang="fa-IR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2571"/>
            <a:ext cx="4105275" cy="5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0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77200" cy="37258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Effects </a:t>
            </a:r>
            <a:r>
              <a:rPr lang="en-US" sz="2200" dirty="0"/>
              <a:t>loading </a:t>
            </a:r>
            <a:r>
              <a:rPr lang="en-US" sz="2200" dirty="0" smtClean="0"/>
              <a:t>velocity on bearing </a:t>
            </a:r>
            <a:r>
              <a:rPr lang="en-US" sz="2200" dirty="0"/>
              <a:t>capacity </a:t>
            </a:r>
            <a:r>
              <a:rPr lang="en-US" sz="2200" dirty="0" smtClean="0"/>
              <a:t>factor</a:t>
            </a:r>
            <a:endParaRPr lang="fa-I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8750"/>
            <a:ext cx="5224463" cy="340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Bearing Capacity </a:t>
            </a:r>
            <a:r>
              <a:rPr lang="en-US" sz="2400" b="1" dirty="0" smtClean="0"/>
              <a:t>of foundation in </a:t>
            </a:r>
            <a:r>
              <a:rPr lang="en-US" sz="2400" b="1" dirty="0"/>
              <a:t>Sand</a:t>
            </a:r>
            <a:endParaRPr lang="fa-I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943600" y="2254643"/>
            <a:ext cx="285273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This, in effect, corresponds to a decrease in the angle of friction of soil </a:t>
            </a:r>
            <a:r>
              <a:rPr lang="en-US" dirty="0" smtClean="0"/>
              <a:t>by about </a:t>
            </a:r>
            <a:r>
              <a:rPr lang="en-US" dirty="0"/>
              <a:t>2º when the loading velocity reached a value of about 50.8 × 10−3 mm/s.</a:t>
            </a:r>
            <a:endParaRPr lang="fa-I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3" y="1363183"/>
            <a:ext cx="5305425" cy="3654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5410200" cy="3962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2200" dirty="0"/>
              <a:t>For foundations resting on saturated clays (φ = 0 and </a:t>
            </a:r>
            <a:r>
              <a:rPr lang="en-US" sz="2200" i="1" dirty="0"/>
              <a:t>c </a:t>
            </a:r>
            <a:r>
              <a:rPr lang="en-US" sz="2200" dirty="0"/>
              <a:t>= </a:t>
            </a:r>
            <a:r>
              <a:rPr lang="en-US" sz="2200" i="1" dirty="0"/>
              <a:t>c</a:t>
            </a:r>
            <a:r>
              <a:rPr lang="en-US" sz="1600" i="1" dirty="0"/>
              <a:t>u</a:t>
            </a:r>
            <a:r>
              <a:rPr lang="en-US" sz="2200" dirty="0" smtClean="0"/>
              <a:t>;), so; </a:t>
            </a:r>
          </a:p>
          <a:p>
            <a:pPr algn="just">
              <a:lnSpc>
                <a:spcPct val="170000"/>
              </a:lnSpc>
            </a:pPr>
            <a:endParaRPr lang="en-US" sz="2200" dirty="0" smtClean="0"/>
          </a:p>
          <a:p>
            <a:pPr algn="just">
              <a:lnSpc>
                <a:spcPct val="170000"/>
              </a:lnSpc>
            </a:pPr>
            <a:endParaRPr lang="en-US" sz="2200" dirty="0"/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ultimate bearing capacity of foundations resting on saturated clay </a:t>
            </a:r>
            <a:r>
              <a:rPr lang="en-US" sz="2400" dirty="0" smtClean="0"/>
              <a:t>soils, provided </a:t>
            </a:r>
            <a:r>
              <a:rPr lang="en-US" sz="2400" dirty="0"/>
              <a:t>the </a:t>
            </a:r>
            <a:r>
              <a:rPr lang="en-US" sz="2400" dirty="0" smtClean="0"/>
              <a:t>strain-rate effect </a:t>
            </a:r>
            <a:r>
              <a:rPr lang="en-US" sz="2400" dirty="0"/>
              <a:t>due to dynamic loading is taken into consideration in determination of </a:t>
            </a:r>
            <a:r>
              <a:rPr lang="en-US" sz="2400" dirty="0" smtClean="0"/>
              <a:t>the </a:t>
            </a:r>
            <a:r>
              <a:rPr lang="en-US" sz="2400" dirty="0" err="1" smtClean="0"/>
              <a:t>undrained</a:t>
            </a:r>
            <a:r>
              <a:rPr lang="en-US" sz="2400" dirty="0" smtClean="0"/>
              <a:t> </a:t>
            </a:r>
            <a:r>
              <a:rPr lang="en-US" sz="2400" dirty="0"/>
              <a:t>cohesion. Unlike the case in sand, the </a:t>
            </a:r>
            <a:r>
              <a:rPr lang="en-US" sz="2400" dirty="0" err="1"/>
              <a:t>undrained</a:t>
            </a:r>
            <a:r>
              <a:rPr lang="en-US" sz="2400" dirty="0"/>
              <a:t> cohesion of </a:t>
            </a:r>
            <a:r>
              <a:rPr lang="en-US" sz="2400" dirty="0" smtClean="0"/>
              <a:t>saturated clays </a:t>
            </a:r>
            <a:r>
              <a:rPr lang="en-US" sz="2400" dirty="0"/>
              <a:t>increases with the increase of the strain rate. </a:t>
            </a:r>
            <a:r>
              <a:rPr lang="en-US" sz="2400" dirty="0" smtClean="0"/>
              <a:t>Based </a:t>
            </a:r>
            <a:r>
              <a:rPr lang="en-US" sz="2400" dirty="0"/>
              <a:t>on those results, Carroll (1963) suggested that </a:t>
            </a:r>
            <a:r>
              <a:rPr lang="en-US" sz="2400" i="1" dirty="0"/>
              <a:t>cu</a:t>
            </a:r>
            <a:r>
              <a:rPr lang="en-US" sz="2400" dirty="0"/>
              <a:t>(</a:t>
            </a:r>
            <a:r>
              <a:rPr lang="en-US" sz="2400" dirty="0" err="1"/>
              <a:t>dyn</a:t>
            </a:r>
            <a:r>
              <a:rPr lang="en-US" sz="2400" dirty="0" smtClean="0"/>
              <a:t>)/</a:t>
            </a:r>
            <a:r>
              <a:rPr lang="en-US" sz="2400" i="1" dirty="0" smtClean="0"/>
              <a:t>cu</a:t>
            </a:r>
            <a:r>
              <a:rPr lang="en-US" sz="2400" dirty="0" smtClean="0"/>
              <a:t>(stat</a:t>
            </a:r>
            <a:r>
              <a:rPr lang="en-US" sz="2400" dirty="0"/>
              <a:t>) may </a:t>
            </a:r>
            <a:r>
              <a:rPr lang="en-US" sz="2400" dirty="0" smtClean="0"/>
              <a:t>be approximated </a:t>
            </a:r>
            <a:r>
              <a:rPr lang="en-US" sz="2400" dirty="0"/>
              <a:t>to be about 1.5.</a:t>
            </a:r>
            <a:endParaRPr lang="fa-I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Bearing Capacity of foundation in Clay</a:t>
            </a:r>
            <a:endParaRPr lang="fa-I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54" y="1504950"/>
            <a:ext cx="25717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5350"/>
            <a:ext cx="2844412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12" y="4171950"/>
            <a:ext cx="2490788" cy="5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0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Experimental Observation </a:t>
            </a:r>
            <a:r>
              <a:rPr lang="en-US" sz="2000" b="1" dirty="0" smtClean="0"/>
              <a:t>of</a:t>
            </a:r>
            <a:br>
              <a:rPr lang="en-US" sz="2000" b="1" dirty="0" smtClean="0"/>
            </a:br>
            <a:r>
              <a:rPr lang="en-US" sz="2000" b="1" dirty="0" smtClean="0"/>
              <a:t>Load-Settlement Relationship </a:t>
            </a:r>
            <a:r>
              <a:rPr lang="en-US" sz="2000" b="1" dirty="0"/>
              <a:t>for Vertical Transient Loading</a:t>
            </a:r>
            <a:endParaRPr lang="fa-I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23950"/>
            <a:ext cx="4586288" cy="350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200150"/>
            <a:ext cx="7629525" cy="337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00150"/>
            <a:ext cx="7610475" cy="339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3028950"/>
            <a:ext cx="3352800" cy="125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153400" cy="3725825"/>
          </a:xfrm>
        </p:spPr>
        <p:txBody>
          <a:bodyPr>
            <a:norm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ailure </a:t>
            </a:r>
            <a:r>
              <a:rPr lang="en-US" sz="2200" dirty="0"/>
              <a:t>surface in soil for static bearing capacity </a:t>
            </a:r>
            <a:r>
              <a:rPr lang="en-US" sz="2200" dirty="0" smtClean="0"/>
              <a:t>analysis: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400" dirty="0" smtClean="0"/>
              <a:t>Failure </a:t>
            </a:r>
            <a:r>
              <a:rPr lang="en-US" sz="2400" dirty="0"/>
              <a:t>surface in soil for seismic bearing capacity </a:t>
            </a:r>
            <a:r>
              <a:rPr lang="en-US" sz="2400" dirty="0" smtClean="0"/>
              <a:t>analysis:</a:t>
            </a:r>
            <a:endParaRPr lang="fa-I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Seismic Bearing Capacity and Settlement </a:t>
            </a:r>
            <a:r>
              <a:rPr lang="en-US" sz="2400" b="1" dirty="0" smtClean="0"/>
              <a:t>in Granular </a:t>
            </a:r>
            <a:r>
              <a:rPr lang="en-US" sz="2400" b="1" dirty="0"/>
              <a:t>Soil</a:t>
            </a:r>
            <a:endParaRPr lang="fa-I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49" y="1339392"/>
            <a:ext cx="3379713" cy="123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387735"/>
            <a:ext cx="4371975" cy="69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94208"/>
            <a:ext cx="20383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44" y="3409950"/>
            <a:ext cx="2190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84642"/>
            <a:ext cx="82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/>
              <a:t>Seismic Bearing Capacity and Settlement </a:t>
            </a:r>
            <a:r>
              <a:rPr lang="en-US" sz="2400" b="1" dirty="0" smtClean="0"/>
              <a:t>in Granular </a:t>
            </a:r>
            <a:r>
              <a:rPr lang="en-US" sz="2400" b="1" dirty="0"/>
              <a:t>Soil</a:t>
            </a:r>
            <a:endParaRPr lang="fa-I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1550"/>
            <a:ext cx="2000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33449"/>
            <a:ext cx="2276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5950"/>
            <a:ext cx="2057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09528"/>
            <a:ext cx="2752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00078"/>
            <a:ext cx="4319588" cy="115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95550"/>
            <a:ext cx="3124972" cy="15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4975"/>
            <a:ext cx="3519003" cy="3076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48680"/>
            <a:ext cx="3648075" cy="3209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9150"/>
            <a:ext cx="82296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/>
              <a:t>Seismic Bearing Capacity and Settlement </a:t>
            </a:r>
            <a:r>
              <a:rPr lang="en-US" sz="2400" b="1" dirty="0" smtClean="0"/>
              <a:t>in Granular </a:t>
            </a:r>
            <a:r>
              <a:rPr lang="en-US" sz="2400" b="1" dirty="0"/>
              <a:t>Soil</a:t>
            </a:r>
            <a:endParaRPr lang="fa-IR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8" y="2114550"/>
            <a:ext cx="77628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7350"/>
            <a:ext cx="4205317" cy="31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57350"/>
            <a:ext cx="3604537" cy="311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01000" cy="3725825"/>
          </a:xfrm>
        </p:spPr>
        <p:txBody>
          <a:bodyPr/>
          <a:lstStyle/>
          <a:p>
            <a:r>
              <a:rPr lang="en-US" dirty="0" smtClean="0"/>
              <a:t>Uniformly loaded flexible circular area</a:t>
            </a:r>
            <a:endParaRPr lang="en-US" dirty="0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04950"/>
            <a:ext cx="3360288" cy="27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81150"/>
            <a:ext cx="3038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428750"/>
            <a:ext cx="790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343150"/>
            <a:ext cx="2657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190750"/>
            <a:ext cx="2057400" cy="64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105150"/>
            <a:ext cx="2676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3010807"/>
            <a:ext cx="2133600" cy="5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 b="61905"/>
          <a:stretch>
            <a:fillRect/>
          </a:stretch>
        </p:blipFill>
        <p:spPr bwMode="auto">
          <a:xfrm>
            <a:off x="228601" y="3790950"/>
            <a:ext cx="2971800" cy="20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/>
          <a:srcRect t="50793" b="11112"/>
          <a:stretch>
            <a:fillRect/>
          </a:stretch>
        </p:blipFill>
        <p:spPr bwMode="auto">
          <a:xfrm>
            <a:off x="3124200" y="3790950"/>
            <a:ext cx="2895600" cy="19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4476750"/>
            <a:ext cx="2638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4286250"/>
            <a:ext cx="1543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Seismic Bearing </a:t>
            </a:r>
            <a:r>
              <a:rPr lang="en-US" sz="2400" b="1" dirty="0" smtClean="0"/>
              <a:t>Capacity- Example</a:t>
            </a:r>
            <a:endParaRPr lang="fa-I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85900"/>
            <a:ext cx="77247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0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1550"/>
            <a:ext cx="426832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/>
              <a:t>Seismic Bearing </a:t>
            </a:r>
            <a:r>
              <a:rPr lang="en-US" sz="2400" b="1" dirty="0" smtClean="0"/>
              <a:t>Capacity- Example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7779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42518"/>
            <a:ext cx="4424363" cy="418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b="1" dirty="0"/>
              <a:t>Seismic Bearing </a:t>
            </a:r>
            <a:r>
              <a:rPr lang="en-US" sz="2400" b="1" dirty="0" smtClean="0"/>
              <a:t>Capacity- Example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867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305800" cy="3725825"/>
          </a:xfrm>
        </p:spPr>
        <p:txBody>
          <a:bodyPr/>
          <a:lstStyle/>
          <a:p>
            <a:r>
              <a:rPr lang="en-US" dirty="0" smtClean="0"/>
              <a:t>contact pressure at a distance </a:t>
            </a:r>
            <a:r>
              <a:rPr lang="en-US" i="1" dirty="0" smtClean="0"/>
              <a:t>r measured from the center of </a:t>
            </a:r>
            <a:r>
              <a:rPr lang="en-US" dirty="0" smtClean="0"/>
              <a:t>the foundation</a:t>
            </a:r>
            <a:endParaRPr lang="en-US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14550"/>
            <a:ext cx="116240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114550"/>
            <a:ext cx="162298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343150"/>
            <a:ext cx="1556711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790951"/>
            <a:ext cx="22279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790950"/>
            <a:ext cx="228376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867150"/>
            <a:ext cx="3305175" cy="6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752975"/>
            <a:ext cx="7724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352800" y="971550"/>
            <a:ext cx="250262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229600" cy="3725825"/>
          </a:xfrm>
        </p:spPr>
        <p:txBody>
          <a:bodyPr/>
          <a:lstStyle/>
          <a:p>
            <a:r>
              <a:rPr lang="en-US" dirty="0" smtClean="0"/>
              <a:t>Foundations, on some occasions, may be subjected to a </a:t>
            </a:r>
            <a:r>
              <a:rPr lang="en-US" i="1" dirty="0" smtClean="0"/>
              <a:t>frequency-dependent excitation</a:t>
            </a:r>
            <a:endParaRPr lang="en-US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57350"/>
            <a:ext cx="318913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8350"/>
            <a:ext cx="2105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495550"/>
            <a:ext cx="3990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028950"/>
            <a:ext cx="3438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324350"/>
            <a:ext cx="1171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248150"/>
            <a:ext cx="4105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343150"/>
            <a:ext cx="5419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429000" y="971550"/>
            <a:ext cx="23529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752975"/>
            <a:ext cx="7724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76350"/>
            <a:ext cx="4203454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81150"/>
            <a:ext cx="446888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Vertical Vibration of Foundations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683</Words>
  <Application>Microsoft Office PowerPoint</Application>
  <PresentationFormat>On-screen Show (16:9)</PresentationFormat>
  <Paragraphs>101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Tw Cen MT</vt:lpstr>
      <vt:lpstr>Wingdings</vt:lpstr>
      <vt:lpstr>Wingdings 2</vt:lpstr>
      <vt:lpstr>WidescreenPres</vt:lpstr>
      <vt:lpstr>Soil Dynamics</vt:lpstr>
      <vt:lpstr>Vertical Vibration of Foundations</vt:lpstr>
      <vt:lpstr>Vertical Vibration of Foundations</vt:lpstr>
      <vt:lpstr>Vertical Vibration of Foundations</vt:lpstr>
      <vt:lpstr>Vertical Vibration of Foundations</vt:lpstr>
      <vt:lpstr>Vertical Vibration of Foundations</vt:lpstr>
      <vt:lpstr>Vertical Vibration of Foundations</vt:lpstr>
      <vt:lpstr>Vertical Vibration of Foundations</vt:lpstr>
      <vt:lpstr>Vertical Vibration of Foundations</vt:lpstr>
      <vt:lpstr>Vertical Vibration of Foundations</vt:lpstr>
      <vt:lpstr>Lysmer’s Analog Solutions for Vertical Vibration of Foundations</vt:lpstr>
      <vt:lpstr>Lysmer’s Analog Solutions for Vertical Vibration of Foundations</vt:lpstr>
      <vt:lpstr>Calculation Procedure for Foundation Response (Vertical Vibration)</vt:lpstr>
      <vt:lpstr>Calculation Procedure for Foundation Response (Vertical Vibration)</vt:lpstr>
      <vt:lpstr>Calculation Procedure for Foundation Response (Vertical Vibration)</vt:lpstr>
      <vt:lpstr>Calculation Procedure for Foundation Response (Vertical Vibration)</vt:lpstr>
      <vt:lpstr>Foundation Response (Vertical Vibration); Example-1</vt:lpstr>
      <vt:lpstr>Rocking Vibration of Foundations</vt:lpstr>
      <vt:lpstr>Solution procedure for foundation response (Rocking Vibration )</vt:lpstr>
      <vt:lpstr>Solution procedure for foundation response (Rocking Vibration )</vt:lpstr>
      <vt:lpstr>Rocking Vibration of Rectangular Foundations</vt:lpstr>
      <vt:lpstr>Foundation Response (Rocking Vibration); Example-1c</vt:lpstr>
      <vt:lpstr>Foundation Response (Rocking Vibration); Example-1c</vt:lpstr>
      <vt:lpstr>Foundation Response (Rocking Vibration); Example-1c</vt:lpstr>
      <vt:lpstr>Foundation Response (Rocking Vibration); Example-1c</vt:lpstr>
      <vt:lpstr>Vibration of Embedded Foundations</vt:lpstr>
      <vt:lpstr>Vertical Vibration of Embedded Foundations</vt:lpstr>
      <vt:lpstr>Vertical Vibration of Embedded Foundations</vt:lpstr>
      <vt:lpstr>Vertical Vibration of Embedded Foundations</vt:lpstr>
      <vt:lpstr>Vertical Vibration of Embedded Foundations</vt:lpstr>
      <vt:lpstr>Active/ Passive Isolation by Use of Open Trenches</vt:lpstr>
      <vt:lpstr>Dynamic bearing capacity of shallow foundations</vt:lpstr>
      <vt:lpstr>Bearing Capacity of foundation in Sand</vt:lpstr>
      <vt:lpstr>Bearing Capacity of foundation in Sand</vt:lpstr>
      <vt:lpstr>Bearing Capacity of foundation in Clay</vt:lpstr>
      <vt:lpstr>Experimental Observation of Load-Settlement Relationship for Vertical Transient Loading</vt:lpstr>
      <vt:lpstr>Seismic Bearing Capacity and Settlement in Granular Soil</vt:lpstr>
      <vt:lpstr>Seismic Bearing Capacity and Settlement in Granular Soil</vt:lpstr>
      <vt:lpstr>Seismic Bearing Capacity and Settlement in Granular Soil</vt:lpstr>
      <vt:lpstr>Seismic Bearing Capacity- Example</vt:lpstr>
      <vt:lpstr>Seismic Bearing Capacity- Example</vt:lpstr>
      <vt:lpstr>Seismic Bearing Capacity-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2013-01-30T06:52:58Z</dcterms:created>
  <dcterms:modified xsi:type="dcterms:W3CDTF">2020-04-13T12:55:10Z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