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6"/>
  </p:notesMasterIdLst>
  <p:handoutMasterIdLst>
    <p:handoutMasterId r:id="rId37"/>
  </p:handout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0" autoAdjust="0"/>
    <p:restoredTop sz="96448" autoAdjust="0"/>
  </p:normalViewPr>
  <p:slideViewPr>
    <p:cSldViewPr>
      <p:cViewPr varScale="1">
        <p:scale>
          <a:sx n="87" d="100"/>
          <a:sy n="87" d="100"/>
        </p:scale>
        <p:origin x="804" y="7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8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BCA55C-DF69-464F-95B7-353CACD93136}" type="datetimeFigureOut">
              <a:rPr lang="en-US" smtClean="0"/>
              <a:pPr/>
              <a:t>4/28/2020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9220D6-AEBB-4B15-A9B1-5AB1C464B4F7}" type="slidenum">
              <a:rPr lang="en-US" smtClean="0"/>
              <a:pPr/>
              <a:t>‹#›</a:t>
            </a:fld>
            <a:endParaRPr lang="en-US"/>
          </a:p>
        </p:txBody>
      </p:sp>
    </p:spTree>
    <p:extLst>
      <p:ext uri="{BB962C8B-B14F-4D97-AF65-F5344CB8AC3E}">
        <p14:creationId xmlns:p14="http://schemas.microsoft.com/office/powerpoint/2010/main" val="1218279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A8ADFD5B-A66C-449C-B6E8-FB716D07777D}" type="datetimeFigureOut">
              <a:rPr lang="en-US" smtClean="0"/>
              <a:pPr/>
              <a:t>4/28/2020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CA5D3BF3-D352-46FC-8343-31F56E6730EA}" type="slidenum">
              <a:rPr lang="en-US" smtClean="0"/>
              <a:pPr/>
              <a:t>‹#›</a:t>
            </a:fld>
            <a:endParaRPr lang="en-US"/>
          </a:p>
        </p:txBody>
      </p:sp>
    </p:spTree>
    <p:extLst>
      <p:ext uri="{BB962C8B-B14F-4D97-AF65-F5344CB8AC3E}">
        <p14:creationId xmlns:p14="http://schemas.microsoft.com/office/powerpoint/2010/main" val="1676860100"/>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fld id="{CA5D3BF3-D352-46FC-8343-31F56E6730EA}"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0" y="3867150"/>
            <a:ext cx="9144000" cy="12763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10" name="Rectangle 9"/>
          <p:cNvSpPr/>
          <p:nvPr/>
        </p:nvSpPr>
        <p:spPr>
          <a:xfrm>
            <a:off x="-9144" y="3943350"/>
            <a:ext cx="2249424" cy="113157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11" name="Rectangle 10"/>
          <p:cNvSpPr/>
          <p:nvPr/>
        </p:nvSpPr>
        <p:spPr>
          <a:xfrm>
            <a:off x="2359152" y="3943350"/>
            <a:ext cx="6784848" cy="112471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9" name="Subtitle 8"/>
          <p:cNvSpPr>
            <a:spLocks noGrp="1"/>
          </p:cNvSpPr>
          <p:nvPr>
            <p:ph type="subTitle" idx="1"/>
          </p:nvPr>
        </p:nvSpPr>
        <p:spPr>
          <a:xfrm>
            <a:off x="2362200" y="3943350"/>
            <a:ext cx="6515100" cy="1108528"/>
          </a:xfrm>
        </p:spPr>
        <p:txBody>
          <a:bodyPr anchor="ctr"/>
          <a:lstStyle>
            <a:lvl1pPr marL="0" indent="0" algn="l" eaLnBrk="1" latinLnBrk="0" hangingPunct="1">
              <a:buNone/>
              <a:defRPr kumimoji="0"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1" hangingPunct="1"/>
            <a:r>
              <a:rPr lang="en-US" dirty="0" smtClean="0"/>
              <a:t>Click to edit Master subtitle style</a:t>
            </a:r>
            <a:endParaRPr dirty="0"/>
          </a:p>
        </p:txBody>
      </p:sp>
      <p:sp>
        <p:nvSpPr>
          <p:cNvPr id="28" name="Date Placeholder 27"/>
          <p:cNvSpPr>
            <a:spLocks noGrp="1"/>
          </p:cNvSpPr>
          <p:nvPr>
            <p:ph type="dt" sz="half" idx="10"/>
          </p:nvPr>
        </p:nvSpPr>
        <p:spPr>
          <a:xfrm>
            <a:off x="76200" y="4551524"/>
            <a:ext cx="2057400" cy="514350"/>
          </a:xfrm>
        </p:spPr>
        <p:txBody>
          <a:bodyPr>
            <a:noAutofit/>
          </a:bodyPr>
          <a:lstStyle>
            <a:lvl1pPr algn="ctr" eaLnBrk="1" latinLnBrk="0" hangingPunct="1">
              <a:defRPr kumimoji="0" sz="2000">
                <a:solidFill>
                  <a:srgbClr val="FFFFFF"/>
                </a:solidFill>
              </a:defRPr>
            </a:lvl1pPr>
            <a:extLst/>
          </a:lstStyle>
          <a:p>
            <a:pPr algn="ctr"/>
            <a:fld id="{047E157E-8DCB-4F70-A0AF-5EB586A91DD4}" type="datetime1">
              <a:rPr kumimoji="0" lang="en-US" smtClean="0">
                <a:solidFill>
                  <a:srgbClr val="FFFFFF"/>
                </a:solidFill>
              </a:rPr>
              <a:pPr algn="ctr"/>
              <a:t>4/28/2020</a:t>
            </a:fld>
            <a:endParaRPr kumimoji="0" lang="en-US" sz="2000" dirty="0">
              <a:solidFill>
                <a:srgbClr val="FFFFFF"/>
              </a:solidFill>
            </a:endParaRPr>
          </a:p>
        </p:txBody>
      </p:sp>
      <p:sp>
        <p:nvSpPr>
          <p:cNvPr id="17" name="Footer Placeholder 16"/>
          <p:cNvSpPr>
            <a:spLocks noGrp="1"/>
          </p:cNvSpPr>
          <p:nvPr>
            <p:ph type="ftr" sz="quarter" idx="11"/>
          </p:nvPr>
        </p:nvSpPr>
        <p:spPr>
          <a:xfrm>
            <a:off x="2085393" y="177404"/>
            <a:ext cx="5867400" cy="273844"/>
          </a:xfrm>
        </p:spPr>
        <p:txBody>
          <a:bodyPr/>
          <a:lstStyle>
            <a:lvl1pPr algn="r" eaLnBrk="1" latinLnBrk="0" hangingPunct="1">
              <a:defRPr kumimoji="0">
                <a:solidFill>
                  <a:schemeClr val="tx2"/>
                </a:solidFill>
              </a:defRPr>
            </a:lvl1pPr>
            <a:extLst/>
          </a:lstStyle>
          <a:p>
            <a:pPr algn="r"/>
            <a:endParaRPr kumimoji="0" lang="en-US" dirty="0">
              <a:solidFill>
                <a:schemeClr val="tx2"/>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eaLnBrk="1" latinLnBrk="0" hangingPunct="1">
              <a:defRPr kumimoji="0">
                <a:solidFill>
                  <a:schemeClr val="tx2"/>
                </a:solidFill>
              </a:defRPr>
            </a:lvl1pPr>
            <a:extLst/>
          </a:lstStyle>
          <a:p>
            <a:fld id="{8F82E0A0-C266-4798-8C8F-B9F91E9DA37E}" type="slidenum">
              <a:rPr kumimoji="0" lang="en-US" smtClean="0">
                <a:solidFill>
                  <a:schemeClr val="tx2"/>
                </a:solidFill>
              </a:rPr>
              <a:pPr/>
              <a:t>‹#›</a:t>
            </a:fld>
            <a:endParaRPr kumimoji="0" lang="en-US" dirty="0">
              <a:solidFill>
                <a:schemeClr val="tx2"/>
              </a:solidFill>
            </a:endParaRPr>
          </a:p>
        </p:txBody>
      </p:sp>
      <p:sp>
        <p:nvSpPr>
          <p:cNvPr id="12" name="Rectangle 11"/>
          <p:cNvSpPr>
            <a:spLocks noGrp="1"/>
          </p:cNvSpPr>
          <p:nvPr>
            <p:ph type="title"/>
          </p:nvPr>
        </p:nvSpPr>
        <p:spPr>
          <a:xfrm>
            <a:off x="2362200" y="1885950"/>
            <a:ext cx="6477000" cy="2038350"/>
          </a:xfrm>
        </p:spPr>
        <p:txBody>
          <a:bodyPr rtlCol="0" anchor="b"/>
          <a:lstStyle>
            <a:lvl1pPr eaLnBrk="1" latinLnBrk="0" hangingPunct="1">
              <a:defRPr kumimoji="0" cap="all" baseline="0"/>
            </a:lvl1pPr>
            <a:extLst/>
          </a:lstStyle>
          <a:p>
            <a:pPr eaLnBrk="1" latinLnBrk="1" hangingPunct="1"/>
            <a:r>
              <a:rPr lang="en-US" smtClean="0"/>
              <a:t>Click to edit Master title style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latinLnBrk="1" hangingPunct="1"/>
            <a:r>
              <a:rPr lang="en-US" dirty="0" smtClean="0"/>
              <a:t>Click to edit Master title style</a:t>
            </a:r>
            <a:endParaRPr dirty="0"/>
          </a:p>
        </p:txBody>
      </p:sp>
      <p:sp>
        <p:nvSpPr>
          <p:cNvPr id="3" name="Rectangle 2"/>
          <p:cNvSpPr>
            <a:spLocks noGrp="1"/>
          </p:cNvSpPr>
          <p:nvPr>
            <p:ph type="dt" sz="half" idx="10"/>
          </p:nvPr>
        </p:nvSpPr>
        <p:spPr/>
        <p:txBody>
          <a:bodyPr/>
          <a:lstStyle/>
          <a:p>
            <a:fld id="{E4606EA6-EFEA-4C30-9264-4F9291A5780D}" type="datetime1">
              <a:rPr kumimoji="0" lang="en-US" smtClean="0"/>
              <a:pPr/>
              <a:t>4/28/2020</a:t>
            </a:fld>
            <a:endParaRPr kumimoji="0" lang="en-US"/>
          </a:p>
        </p:txBody>
      </p:sp>
      <p:sp>
        <p:nvSpPr>
          <p:cNvPr id="4" name="Rectangle 3"/>
          <p:cNvSpPr>
            <a:spLocks noGrp="1"/>
          </p:cNvSpPr>
          <p:nvPr>
            <p:ph type="ftr" sz="quarter" idx="11"/>
          </p:nvPr>
        </p:nvSpPr>
        <p:spPr/>
        <p:txBody>
          <a:bodyPr/>
          <a:lstStyle/>
          <a:p>
            <a:endParaRPr kumimoji="0" lang="en-US"/>
          </a:p>
        </p:txBody>
      </p:sp>
      <p:sp>
        <p:nvSpPr>
          <p:cNvPr id="5" name="Rectangle 4"/>
          <p:cNvSpPr>
            <a:spLocks noGrp="1"/>
          </p:cNvSpPr>
          <p:nvPr>
            <p:ph type="sldNum" sz="quarter" idx="12"/>
          </p:nvPr>
        </p:nvSpPr>
        <p:spPr/>
        <p:txBody>
          <a:bodyPr/>
          <a:lstStyle/>
          <a:p>
            <a:pPr algn="ctr"/>
            <a:fld id="{8F82E0A0-C266-4798-8C8F-B9F91E9DA37E}" type="slidenum">
              <a:rPr kumimoji="0" lang="en-US" sz="1400" b="1" smtClean="0">
                <a:solidFill>
                  <a:srgbClr val="FFFFFF"/>
                </a:solidFill>
              </a:rPr>
              <a:pPr algn="ctr"/>
              <a:t>‹#›</a:t>
            </a:fld>
            <a:endParaRPr kumimoji="0" lang="en-US" dirty="0"/>
          </a:p>
        </p:txBody>
      </p:sp>
      <p:sp>
        <p:nvSpPr>
          <p:cNvPr id="7" name="Rectangle 6"/>
          <p:cNvSpPr>
            <a:spLocks noGrp="1"/>
          </p:cNvSpPr>
          <p:nvPr>
            <p:ph sz="quarter" idx="13"/>
          </p:nvPr>
        </p:nvSpPr>
        <p:spPr>
          <a:xfrm>
            <a:off x="609600" y="1352550"/>
            <a:ext cx="8153400" cy="3276600"/>
          </a:xfrm>
        </p:spPr>
        <p:txBody>
          <a:bodyPr/>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p:spPr>
        <p:txBody>
          <a:bodyPr anchor="t"/>
          <a:lstStyle>
            <a:lvl1pPr eaLnBrk="1" latinLnBrk="0" hangingPunct="1">
              <a:buNone/>
              <a:defRPr kumimoji="0" sz="2800">
                <a:solidFill>
                  <a:schemeClr val="tx2"/>
                </a:solidFill>
              </a:defRPr>
            </a:lvl1pPr>
            <a:lvl2pPr eaLnBrk="1" latinLnBrk="0" hangingPunct="1">
              <a:buNone/>
              <a:defRPr kumimoji="0" sz="1800">
                <a:solidFill>
                  <a:schemeClr val="tx1">
                    <a:tint val="75000"/>
                  </a:schemeClr>
                </a:solidFill>
              </a:defRPr>
            </a:lvl2pPr>
            <a:lvl3pPr eaLnBrk="1" latinLnBrk="0" hangingPunct="1">
              <a:buNone/>
              <a:defRPr kumimoji="0" sz="1600">
                <a:solidFill>
                  <a:schemeClr val="tx1">
                    <a:tint val="75000"/>
                  </a:schemeClr>
                </a:solidFill>
              </a:defRPr>
            </a:lvl3pPr>
            <a:lvl4pPr eaLnBrk="1" latinLnBrk="0" hangingPunct="1">
              <a:buNone/>
              <a:defRPr kumimoji="0" sz="1400">
                <a:solidFill>
                  <a:schemeClr val="tx1">
                    <a:tint val="75000"/>
                  </a:schemeClr>
                </a:solidFill>
              </a:defRPr>
            </a:lvl4pPr>
            <a:lvl5pPr eaLnBrk="1" latinLnBrk="0" hangingPunct="1">
              <a:buNone/>
              <a:defRPr kumimoji="0" sz="1400">
                <a:solidFill>
                  <a:schemeClr val="tx1">
                    <a:tint val="75000"/>
                  </a:schemeClr>
                </a:solidFill>
              </a:defRPr>
            </a:lvl5pPr>
            <a:extLst/>
          </a:lstStyle>
          <a:p>
            <a:pPr lvl="0" eaLnBrk="1" latinLnBrk="1" hangingPunct="1"/>
            <a:r>
              <a:rPr lang="en-US" smtClean="0"/>
              <a:t>Click to edit Master text styles</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2" name="Title 1"/>
          <p:cNvSpPr>
            <a:spLocks noGrp="1"/>
          </p:cNvSpPr>
          <p:nvPr>
            <p:ph type="title" hasCustomPrompt="1"/>
          </p:nvPr>
        </p:nvSpPr>
        <p:spPr>
          <a:xfrm>
            <a:off x="1371600" y="1200150"/>
            <a:ext cx="7620000" cy="742950"/>
          </a:xfrm>
        </p:spPr>
        <p:txBody>
          <a:bodyPr/>
          <a:lstStyle>
            <a:lvl1pPr algn="l" eaLnBrk="1" latinLnBrk="0" hangingPunct="1">
              <a:buNone/>
              <a:defRPr kumimoji="0" sz="4400" b="0" cap="none">
                <a:solidFill>
                  <a:srgbClr val="FFFFFF"/>
                </a:solidFill>
              </a:defRPr>
            </a:lvl1pPr>
            <a:extLst/>
          </a:lstStyle>
          <a:p>
            <a:r>
              <a:rPr kumimoji="0" lang="en-US" dirty="0" smtClean="0"/>
              <a:t>Click to edit master title style</a:t>
            </a:r>
            <a:endParaRPr kumimoji="0" lang="en-US" dirty="0"/>
          </a:p>
        </p:txBody>
      </p:sp>
      <p:sp>
        <p:nvSpPr>
          <p:cNvPr id="12" name="Date Placeholder 11"/>
          <p:cNvSpPr>
            <a:spLocks noGrp="1"/>
          </p:cNvSpPr>
          <p:nvPr>
            <p:ph type="dt" sz="half" idx="10"/>
          </p:nvPr>
        </p:nvSpPr>
        <p:spPr/>
        <p:txBody>
          <a:bodyPr/>
          <a:lstStyle/>
          <a:p>
            <a:fld id="{6FCF9F07-3BC7-4570-B054-79111B0A380C}" type="datetime1">
              <a:rPr kumimoji="0" lang="en-US" smtClean="0"/>
              <a:pPr/>
              <a:t>4/28/2020</a:t>
            </a:fld>
            <a:endParaRPr kumimoji="0" lang="en-US"/>
          </a:p>
        </p:txBody>
      </p:sp>
      <p:sp>
        <p:nvSpPr>
          <p:cNvPr id="13" name="Slide Number Placeholder 12"/>
          <p:cNvSpPr>
            <a:spLocks noGrp="1"/>
          </p:cNvSpPr>
          <p:nvPr>
            <p:ph type="sldNum" sz="quarter" idx="11"/>
          </p:nvPr>
        </p:nvSpPr>
        <p:spPr>
          <a:xfrm>
            <a:off x="0" y="1314450"/>
            <a:ext cx="1295400" cy="526257"/>
          </a:xfrm>
        </p:spPr>
        <p:txBody>
          <a:bodyPr>
            <a:noAutofit/>
          </a:bodyPr>
          <a:lstStyle>
            <a:lvl1pPr eaLnBrk="1" latinLnBrk="0" hangingPunct="1">
              <a:defRPr kumimoji="0" sz="2400">
                <a:solidFill>
                  <a:srgbClr val="FFFFFF"/>
                </a:solidFill>
              </a:defRPr>
            </a:lvl1pPr>
            <a:extLst/>
          </a:lstStyle>
          <a:p>
            <a:pPr algn="ctr"/>
            <a:fld id="{8F82E0A0-C266-4798-8C8F-B9F91E9DA37E}" type="slidenum">
              <a:rPr kumimoji="0" lang="en-US" sz="2400" b="1" smtClean="0">
                <a:solidFill>
                  <a:srgbClr val="FFFFFF"/>
                </a:solidFill>
              </a:rPr>
              <a:pPr algn="ctr"/>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3" name="Rectangle 12"/>
          <p:cNvSpPr/>
          <p:nvPr userDrawn="1"/>
        </p:nvSpPr>
        <p:spPr>
          <a:xfrm>
            <a:off x="0" y="1047750"/>
            <a:ext cx="9144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p:cNvSpPr>
            <a:spLocks noGrp="1"/>
          </p:cNvSpPr>
          <p:nvPr>
            <p:ph sz="quarter" idx="13"/>
          </p:nvPr>
        </p:nvSpPr>
        <p:spPr>
          <a:xfrm>
            <a:off x="609600" y="895350"/>
            <a:ext cx="3886200" cy="3725825"/>
          </a:xfrm>
        </p:spPr>
        <p:txBody>
          <a:bodyPr/>
          <a:lstStyle/>
          <a:p>
            <a:pPr lvl="0" eaLnBrk="1" latinLnBrk="1" hangingPunct="1"/>
            <a:r>
              <a:rPr lang="en-US" dirty="0" smtClean="0"/>
              <a:t>Click to edit Master text styles</a:t>
            </a:r>
          </a:p>
          <a:p>
            <a:pPr lvl="1" eaLnBrk="1" latinLnBrk="1" hangingPunct="1"/>
            <a:r>
              <a:rPr lang="en-US" dirty="0" smtClean="0"/>
              <a:t>Second level</a:t>
            </a:r>
          </a:p>
          <a:p>
            <a:pPr lvl="2" eaLnBrk="1" latinLnBrk="1" hangingPunct="1"/>
            <a:r>
              <a:rPr lang="en-US" dirty="0" smtClean="0"/>
              <a:t>Third level</a:t>
            </a:r>
          </a:p>
          <a:p>
            <a:pPr lvl="3" eaLnBrk="1" latinLnBrk="1" hangingPunct="1"/>
            <a:r>
              <a:rPr lang="en-US" dirty="0" smtClean="0"/>
              <a:t>Fourth level</a:t>
            </a:r>
          </a:p>
          <a:p>
            <a:pPr lvl="4" eaLnBrk="1" latinLnBrk="1" hangingPunct="1"/>
            <a:r>
              <a:rPr lang="en-US" dirty="0" smtClean="0"/>
              <a:t>Fifth level</a:t>
            </a:r>
            <a:endParaRPr dirty="0"/>
          </a:p>
        </p:txBody>
      </p:sp>
      <p:sp>
        <p:nvSpPr>
          <p:cNvPr id="11" name="Content Placeholder 10"/>
          <p:cNvSpPr>
            <a:spLocks noGrp="1"/>
          </p:cNvSpPr>
          <p:nvPr>
            <p:ph sz="quarter" idx="14"/>
          </p:nvPr>
        </p:nvSpPr>
        <p:spPr>
          <a:xfrm>
            <a:off x="4844901" y="895351"/>
            <a:ext cx="3886200" cy="3725824"/>
          </a:xfrm>
        </p:spPr>
        <p:txBody>
          <a:bodyPr/>
          <a:lstStyle/>
          <a:p>
            <a:pPr lvl="0" eaLnBrk="1" latinLnBrk="1" hangingPunct="1"/>
            <a:r>
              <a:rPr lang="en-US" dirty="0" smtClean="0"/>
              <a:t>Click to edit Master text styles</a:t>
            </a:r>
          </a:p>
          <a:p>
            <a:pPr lvl="1" eaLnBrk="1" latinLnBrk="1" hangingPunct="1"/>
            <a:r>
              <a:rPr lang="en-US" dirty="0" smtClean="0"/>
              <a:t>Second level</a:t>
            </a:r>
          </a:p>
          <a:p>
            <a:pPr lvl="2" eaLnBrk="1" latinLnBrk="1" hangingPunct="1"/>
            <a:r>
              <a:rPr lang="en-US" dirty="0" smtClean="0"/>
              <a:t>Third level</a:t>
            </a:r>
          </a:p>
          <a:p>
            <a:pPr lvl="3" eaLnBrk="1" latinLnBrk="1" hangingPunct="1"/>
            <a:r>
              <a:rPr lang="en-US" dirty="0" smtClean="0"/>
              <a:t>Fourth level</a:t>
            </a:r>
          </a:p>
          <a:p>
            <a:pPr lvl="4" eaLnBrk="1" latinLnBrk="1" hangingPunct="1"/>
            <a:r>
              <a:rPr lang="en-US" dirty="0" smtClean="0"/>
              <a:t>Fifth level</a:t>
            </a:r>
            <a:endParaRPr dirty="0"/>
          </a:p>
        </p:txBody>
      </p:sp>
      <p:sp>
        <p:nvSpPr>
          <p:cNvPr id="8" name="Date Placeholder 7"/>
          <p:cNvSpPr>
            <a:spLocks noGrp="1"/>
          </p:cNvSpPr>
          <p:nvPr>
            <p:ph type="dt" sz="half" idx="15"/>
          </p:nvPr>
        </p:nvSpPr>
        <p:spPr/>
        <p:txBody>
          <a:bodyPr rtlCol="0"/>
          <a:lstStyle/>
          <a:p>
            <a:fld id="{E4606EA6-EFEA-4C30-9264-4F9291A5780D}" type="datetime1">
              <a:rPr kumimoji="0" lang="en-US" smtClean="0"/>
              <a:pPr/>
              <a:t>4/28/2020</a:t>
            </a:fld>
            <a:endParaRPr kumimoji="0" lang="en-US"/>
          </a:p>
        </p:txBody>
      </p:sp>
      <p:sp>
        <p:nvSpPr>
          <p:cNvPr id="10" name="Slide Number Placeholder 9"/>
          <p:cNvSpPr>
            <a:spLocks noGrp="1"/>
          </p:cNvSpPr>
          <p:nvPr>
            <p:ph type="sldNum" sz="quarter" idx="16"/>
          </p:nvPr>
        </p:nvSpPr>
        <p:spPr>
          <a:xfrm>
            <a:off x="0" y="628650"/>
            <a:ext cx="533400" cy="183357"/>
          </a:xfrm>
        </p:spPr>
        <p:txBody>
          <a:bodyPr rtlCol="0"/>
          <a:lstStyle/>
          <a:p>
            <a:pPr algn="ctr"/>
            <a:fld id="{8F82E0A0-C266-4798-8C8F-B9F91E9DA37E}" type="slidenum">
              <a:rPr kumimoji="0" lang="en-US" sz="1400" b="1" smtClean="0">
                <a:solidFill>
                  <a:srgbClr val="FFFFFF"/>
                </a:solidFill>
              </a:rPr>
              <a:pPr algn="ctr"/>
              <a:t>‹#›</a:t>
            </a:fld>
            <a:endParaRPr kumimoji="0" lang="en-US" dirty="0"/>
          </a:p>
        </p:txBody>
      </p:sp>
      <p:sp>
        <p:nvSpPr>
          <p:cNvPr id="12" name="Footer Placeholder 11"/>
          <p:cNvSpPr>
            <a:spLocks noGrp="1"/>
          </p:cNvSpPr>
          <p:nvPr>
            <p:ph type="ftr" sz="quarter" idx="17"/>
          </p:nvPr>
        </p:nvSpPr>
        <p:spPr/>
        <p:txBody>
          <a:bodyPr rtlCol="0"/>
          <a:lstStyle/>
          <a:p>
            <a:endParaRPr kumimoji="0" lang="en-US"/>
          </a:p>
        </p:txBody>
      </p:sp>
      <p:pic>
        <p:nvPicPr>
          <p:cNvPr id="1026" name="Picture 2"/>
          <p:cNvPicPr>
            <a:picLocks noChangeAspect="1" noChangeArrowheads="1"/>
          </p:cNvPicPr>
          <p:nvPr userDrawn="1"/>
        </p:nvPicPr>
        <p:blipFill>
          <a:blip r:embed="rId2" cstate="print"/>
          <a:srcRect/>
          <a:stretch>
            <a:fillRect/>
          </a:stretch>
        </p:blipFill>
        <p:spPr bwMode="auto">
          <a:xfrm>
            <a:off x="-19050" y="635746"/>
            <a:ext cx="9163050" cy="192929"/>
          </a:xfrm>
          <a:prstGeom prst="rect">
            <a:avLst/>
          </a:prstGeom>
          <a:noFill/>
          <a:ln w="9525">
            <a:noFill/>
            <a:miter lim="800000"/>
            <a:headEnd/>
            <a:tailEnd/>
          </a:ln>
        </p:spPr>
      </p:pic>
      <p:sp>
        <p:nvSpPr>
          <p:cNvPr id="2" name="Title 1"/>
          <p:cNvSpPr>
            <a:spLocks noGrp="1"/>
          </p:cNvSpPr>
          <p:nvPr>
            <p:ph type="title"/>
          </p:nvPr>
        </p:nvSpPr>
        <p:spPr>
          <a:xfrm>
            <a:off x="609600" y="57150"/>
            <a:ext cx="8153400" cy="609600"/>
          </a:xfrm>
        </p:spPr>
        <p:txBody>
          <a:bodyPr/>
          <a:lstStyle/>
          <a:p>
            <a:pPr eaLnBrk="1" latinLnBrk="1" hangingPunct="1"/>
            <a:r>
              <a:rPr lang="en-US" dirty="0" smtClean="0"/>
              <a:t>Click to edit Master title style</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p:spPr>
        <p:txBody>
          <a:bodyPr anchor="b"/>
          <a:lstStyle>
            <a:lvl1pPr eaLnBrk="1" latinLnBrk="0" hangingPunct="1">
              <a:defRPr kumimoji="0"/>
            </a:lvl1pPr>
            <a:extLst/>
          </a:lstStyle>
          <a:p>
            <a:pPr eaLnBrk="1" latinLnBrk="1" hangingPunct="1"/>
            <a:r>
              <a:rPr lang="en-US" smtClean="0"/>
              <a:t>Click to edit Master title style</a:t>
            </a:r>
            <a:endParaRPr/>
          </a:p>
        </p:txBody>
      </p:sp>
      <p:sp>
        <p:nvSpPr>
          <p:cNvPr id="11" name="Content Placeholder 10"/>
          <p:cNvSpPr>
            <a:spLocks noGrp="1"/>
          </p:cNvSpPr>
          <p:nvPr>
            <p:ph sz="quarter" idx="13"/>
          </p:nvPr>
        </p:nvSpPr>
        <p:spPr>
          <a:xfrm>
            <a:off x="609600" y="1919818"/>
            <a:ext cx="3886200" cy="2628900"/>
          </a:xfrm>
        </p:spPr>
        <p:txBody>
          <a:bodyPr/>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3" name="Content Placeholder 12"/>
          <p:cNvSpPr>
            <a:spLocks noGrp="1"/>
          </p:cNvSpPr>
          <p:nvPr>
            <p:ph sz="quarter" idx="14"/>
          </p:nvPr>
        </p:nvSpPr>
        <p:spPr>
          <a:xfrm>
            <a:off x="4800600" y="1919818"/>
            <a:ext cx="3886200" cy="2628900"/>
          </a:xfrm>
        </p:spPr>
        <p:txBody>
          <a:bodyPr/>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0" name="Date Placeholder 9"/>
          <p:cNvSpPr>
            <a:spLocks noGrp="1"/>
          </p:cNvSpPr>
          <p:nvPr>
            <p:ph type="dt" sz="half" idx="15"/>
          </p:nvPr>
        </p:nvSpPr>
        <p:spPr/>
        <p:txBody>
          <a:bodyPr rtlCol="0"/>
          <a:lstStyle/>
          <a:p>
            <a:fld id="{E4606EA6-EFEA-4C30-9264-4F9291A5780D}" type="datetime1">
              <a:rPr kumimoji="0" lang="en-US" smtClean="0"/>
              <a:pPr/>
              <a:t>4/28/2020</a:t>
            </a:fld>
            <a:endParaRPr kumimoji="0" lang="en-US"/>
          </a:p>
        </p:txBody>
      </p:sp>
      <p:sp>
        <p:nvSpPr>
          <p:cNvPr id="12" name="Slide Number Placeholder 11"/>
          <p:cNvSpPr>
            <a:spLocks noGrp="1"/>
          </p:cNvSpPr>
          <p:nvPr>
            <p:ph type="sldNum" sz="quarter" idx="16"/>
          </p:nvPr>
        </p:nvSpPr>
        <p:spPr/>
        <p:txBody>
          <a:bodyPr rtlCol="0"/>
          <a:lstStyle/>
          <a:p>
            <a:pPr algn="ctr"/>
            <a:fld id="{8F82E0A0-C266-4798-8C8F-B9F91E9DA37E}" type="slidenum">
              <a:rPr kumimoji="0" lang="en-US" sz="1400" b="1" smtClean="0">
                <a:solidFill>
                  <a:srgbClr val="FFFFFF"/>
                </a:solidFill>
              </a:rPr>
              <a:pPr algn="ctr"/>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8"/>
          </p:nvPr>
        </p:nvSpPr>
        <p:spPr>
          <a:xfrm>
            <a:off x="609600" y="1362287"/>
            <a:ext cx="3886200" cy="530352"/>
          </a:xfrm>
          <a:solidFill>
            <a:schemeClr val="accent2"/>
          </a:solidFill>
        </p:spPr>
        <p:txBody>
          <a:bodyPr rtlCol="0" anchor="ctr"/>
          <a:lstStyle>
            <a:lvl1pPr eaLnBrk="1" latinLnBrk="0" hangingPunct="1">
              <a:buFontTx/>
              <a:buNone/>
              <a:defRPr kumimoji="0" sz="2000" b="1">
                <a:solidFill>
                  <a:srgbClr val="FFFFFF"/>
                </a:solidFill>
              </a:defRPr>
            </a:lvl1pPr>
            <a:extLst/>
          </a:lstStyle>
          <a:p>
            <a:pPr lvl="0" eaLnBrk="1" latinLnBrk="1" hangingPunct="1"/>
            <a:r>
              <a:rPr lang="en-US" smtClean="0"/>
              <a:t>Click to edit Master text styles</a:t>
            </a:r>
          </a:p>
        </p:txBody>
      </p:sp>
      <p:sp>
        <p:nvSpPr>
          <p:cNvPr id="15" name="Text Placeholder 14"/>
          <p:cNvSpPr>
            <a:spLocks noGrp="1"/>
          </p:cNvSpPr>
          <p:nvPr>
            <p:ph type="body" sz="quarter" idx="19"/>
          </p:nvPr>
        </p:nvSpPr>
        <p:spPr>
          <a:xfrm>
            <a:off x="4800600" y="1362287"/>
            <a:ext cx="3886200" cy="530352"/>
          </a:xfrm>
          <a:solidFill>
            <a:schemeClr val="accent4"/>
          </a:solidFill>
        </p:spPr>
        <p:txBody>
          <a:bodyPr rtlCol="0" anchor="ctr"/>
          <a:lstStyle>
            <a:lvl1pPr eaLnBrk="1" latinLnBrk="0" hangingPunct="1">
              <a:buFontTx/>
              <a:buNone/>
              <a:defRPr kumimoji="0" sz="2000" b="1">
                <a:solidFill>
                  <a:srgbClr val="FFFFFF"/>
                </a:solidFill>
              </a:defRPr>
            </a:lvl1pPr>
            <a:extLst/>
          </a:lstStyle>
          <a:p>
            <a:pPr lvl="0" eaLnBrk="1" latinLnBrk="1" hangingPunct="1"/>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1" hangingPunct="1"/>
            <a:r>
              <a:rPr lang="en-US" smtClean="0"/>
              <a:t>Click to edit Master title style</a:t>
            </a:r>
            <a:endParaRPr/>
          </a:p>
        </p:txBody>
      </p:sp>
      <p:sp>
        <p:nvSpPr>
          <p:cNvPr id="3" name="Date Placeholder 2"/>
          <p:cNvSpPr>
            <a:spLocks noGrp="1"/>
          </p:cNvSpPr>
          <p:nvPr>
            <p:ph type="dt" sz="half" idx="10"/>
          </p:nvPr>
        </p:nvSpPr>
        <p:spPr/>
        <p:txBody>
          <a:bodyPr/>
          <a:lstStyle/>
          <a:p>
            <a:fld id="{6DFADB5D-B7A0-47E3-AD2D-B1A6F8614213}" type="datetime1">
              <a:rPr kumimoji="0" lang="en-US" smtClean="0"/>
              <a:pPr/>
              <a:t>4/28/2020</a:t>
            </a:fld>
            <a:endParaRPr kumimoji="0"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eaLnBrk="1" latinLnBrk="0" hangingPunct="1">
              <a:defRPr kumimoji="0">
                <a:solidFill>
                  <a:srgbClr val="FFFFFF"/>
                </a:solidFill>
              </a:defRPr>
            </a:lvl1pPr>
            <a:extLst/>
          </a:lstStyle>
          <a:p>
            <a:fld id="{A3F7CB7D-F184-43C7-B6FD-03D728E1BBFF}" type="slidenum">
              <a:rPr kumimoji="0" lang="en-US" smtClean="0">
                <a:solidFill>
                  <a:srgbClr val="FFFFFF"/>
                </a:solidFill>
              </a:rPr>
              <a:pPr/>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68126-03FC-49C0-B9B8-2B561CCC3D90}" type="datetime1">
              <a:rPr kumimoji="0" lang="en-US" smtClean="0"/>
              <a:pPr/>
              <a:t>4/28/2020</a:t>
            </a:fld>
            <a:endParaRPr kumimoji="0"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4686300"/>
            <a:ext cx="533400" cy="285750"/>
          </a:xfrm>
        </p:spPr>
        <p:txBody>
          <a:bodyPr/>
          <a:lstStyle>
            <a:lvl1pPr eaLnBrk="1" latinLnBrk="0" hangingPunct="1">
              <a:defRPr kumimoji="0">
                <a:solidFill>
                  <a:schemeClr val="tx2"/>
                </a:solidFill>
              </a:defRPr>
            </a:lvl1pPr>
            <a:extLst/>
          </a:lstStyle>
          <a:p>
            <a:fld id="{A3F7CB7D-F184-43C7-B6FD-03D728E1BBFF}" type="slidenum">
              <a:rPr kumimoji="0" lang="en-US" smtClean="0">
                <a:solidFill>
                  <a:schemeClr val="tx2"/>
                </a:solidFill>
              </a:rPr>
              <a:pPr/>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p:spPr>
        <p:txBody>
          <a:bodyPr anchor="b"/>
          <a:lstStyle>
            <a:lvl1pPr algn="l" eaLnBrk="1" latinLnBrk="0" hangingPunct="1">
              <a:buNone/>
              <a:defRPr kumimoji="0" sz="4200" b="0"/>
            </a:lvl1pPr>
            <a:extLst/>
          </a:lstStyle>
          <a:p>
            <a:pPr eaLnBrk="1" latinLnBrk="1" hangingPunct="1"/>
            <a:r>
              <a:rPr lang="en-US" smtClean="0"/>
              <a:t>Click to edit Master title style</a:t>
            </a:r>
            <a:endParaRPr/>
          </a:p>
        </p:txBody>
      </p:sp>
      <p:sp>
        <p:nvSpPr>
          <p:cNvPr id="5" name="Date Placeholder 4"/>
          <p:cNvSpPr>
            <a:spLocks noGrp="1"/>
          </p:cNvSpPr>
          <p:nvPr>
            <p:ph type="dt" sz="half" idx="10"/>
          </p:nvPr>
        </p:nvSpPr>
        <p:spPr/>
        <p:txBody>
          <a:bodyPr/>
          <a:lstStyle/>
          <a:p>
            <a:fld id="{F49A8198-4617-485E-9585-4840B69DBBA6}" type="datetime1">
              <a:rPr kumimoji="0" lang="en-US" smtClean="0"/>
              <a:pPr/>
              <a:t>4/28/2020</a:t>
            </a:fld>
            <a:endParaRPr kumimoji="0"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eaLnBrk="1" latinLnBrk="0" hangingPunct="1">
              <a:defRPr kumimoji="0">
                <a:solidFill>
                  <a:srgbClr val="FFFFFF"/>
                </a:solidFill>
              </a:defRPr>
            </a:lvl1pPr>
            <a:extLst/>
          </a:lstStyle>
          <a:p>
            <a:fld id="{A3F7CB7D-F184-43C7-B6FD-03D728E1BBFF}" type="slidenum">
              <a:rPr kumimoji="0" lang="en-US" smtClean="0">
                <a:solidFill>
                  <a:srgbClr val="FFFFFF"/>
                </a:solidFill>
              </a:rPr>
              <a:pPr/>
              <a:t>‹#›</a:t>
            </a:fld>
            <a:endParaRPr kumimoji="0" lang="en-US" dirty="0">
              <a:solidFill>
                <a:srgbClr val="FFFFFF"/>
              </a:solidFill>
            </a:endParaRPr>
          </a:p>
        </p:txBody>
      </p:sp>
      <p:sp>
        <p:nvSpPr>
          <p:cNvPr id="3" name="Text Placeholder 2"/>
          <p:cNvSpPr>
            <a:spLocks noGrp="1"/>
          </p:cNvSpPr>
          <p:nvPr>
            <p:ph type="body" idx="1"/>
          </p:nvPr>
        </p:nvSpPr>
        <p:spPr>
          <a:xfrm>
            <a:off x="609600" y="1428750"/>
            <a:ext cx="1600200" cy="3124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sz="1800"/>
            </a:lvl1pPr>
            <a:lvl2pPr eaLnBrk="1" latinLnBrk="0" hangingPunct="1">
              <a:buNone/>
              <a:defRPr kumimoji="0" sz="1200"/>
            </a:lvl2pPr>
            <a:lvl3pPr eaLnBrk="1" latinLnBrk="0" hangingPunct="1">
              <a:buNone/>
              <a:defRPr kumimoji="0" sz="1000"/>
            </a:lvl3pPr>
            <a:lvl4pPr eaLnBrk="1" latinLnBrk="0" hangingPunct="1">
              <a:buNone/>
              <a:defRPr kumimoji="0" sz="900"/>
            </a:lvl4pPr>
            <a:lvl5pPr eaLnBrk="1" latinLnBrk="0" hangingPunct="1">
              <a:buNone/>
              <a:defRPr kumimoji="0" sz="900"/>
            </a:lvl5pPr>
            <a:extLst/>
          </a:lstStyle>
          <a:p>
            <a:pPr lvl="0" eaLnBrk="1" latinLnBrk="1" hangingPunct="1"/>
            <a:r>
              <a:rPr lang="en-US" smtClean="0"/>
              <a:t>Click to edit Master text styles</a:t>
            </a:r>
          </a:p>
        </p:txBody>
      </p:sp>
      <p:sp>
        <p:nvSpPr>
          <p:cNvPr id="9" name="Content Placeholder 8"/>
          <p:cNvSpPr>
            <a:spLocks noGrp="1"/>
          </p:cNvSpPr>
          <p:nvPr>
            <p:ph sz="quarter" idx="13"/>
          </p:nvPr>
        </p:nvSpPr>
        <p:spPr>
          <a:xfrm>
            <a:off x="2362200" y="1428750"/>
            <a:ext cx="6400800" cy="3200400"/>
          </a:xfrm>
        </p:spPr>
        <p:txBody>
          <a:bodyPr/>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lstStyle>
            <a:lvl1pPr eaLnBrk="1" latinLnBrk="0" hangingPunct="1">
              <a:buNone/>
              <a:defRPr kumimoji="0" sz="3200"/>
            </a:lvl1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00200" y="4114800"/>
            <a:ext cx="7315200" cy="514350"/>
          </a:xfrm>
        </p:spPr>
        <p:txBody>
          <a:bodyPr/>
          <a:lstStyle>
            <a:lvl1pPr marL="0" indent="0" eaLnBrk="1" latinLnBrk="0" hangingPunct="1">
              <a:buFontTx/>
              <a:buNone/>
              <a:defRPr kumimoji="0" sz="1700"/>
            </a:lvl1pPr>
            <a:lvl2pPr eaLnBrk="1" latinLnBrk="0" hangingPunct="1">
              <a:buFontTx/>
              <a:buNone/>
              <a:defRPr kumimoji="0" sz="1200"/>
            </a:lvl2pPr>
            <a:lvl3pPr eaLnBrk="1" latinLnBrk="0" hangingPunct="1">
              <a:buFontTx/>
              <a:buNone/>
              <a:defRPr kumimoji="0" sz="1000"/>
            </a:lvl3pPr>
            <a:lvl4pPr eaLnBrk="1" latinLnBrk="0" hangingPunct="1">
              <a:buFontTx/>
              <a:buNone/>
              <a:defRPr kumimoji="0" sz="900"/>
            </a:lvl4pPr>
            <a:lvl5pPr eaLnBrk="1" latinLnBrk="0" hangingPunct="1">
              <a:buFontTx/>
              <a:buNone/>
              <a:defRPr kumimoji="0" sz="900"/>
            </a:lvl5pPr>
            <a:extLst/>
          </a:lstStyle>
          <a:p>
            <a:pPr lvl="0" eaLnBrk="1" latinLnBrk="1" hangingPunct="1"/>
            <a:r>
              <a:rPr lang="en-US" smtClean="0"/>
              <a:t>Click to edit Master text styles</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2" name="Title 1"/>
          <p:cNvSpPr>
            <a:spLocks noGrp="1"/>
          </p:cNvSpPr>
          <p:nvPr>
            <p:ph type="title"/>
          </p:nvPr>
        </p:nvSpPr>
        <p:spPr>
          <a:xfrm>
            <a:off x="1600200" y="3543300"/>
            <a:ext cx="7315200" cy="457200"/>
          </a:xfrm>
        </p:spPr>
        <p:txBody>
          <a:bodyPr anchor="ctr"/>
          <a:lstStyle>
            <a:lvl1pPr algn="l" eaLnBrk="1" latinLnBrk="0" hangingPunct="1">
              <a:buNone/>
              <a:defRPr kumimoji="0" sz="2800" b="0">
                <a:solidFill>
                  <a:srgbClr val="FFFFFF"/>
                </a:solidFill>
              </a:defRPr>
            </a:lvl1pPr>
            <a:extLst/>
          </a:lstStyle>
          <a:p>
            <a:pPr eaLnBrk="1" latinLnBrk="1" hangingPunct="1"/>
            <a:r>
              <a:rPr lang="en-US" smtClean="0"/>
              <a:t>Click to edit Master title style</a:t>
            </a:r>
            <a:endParaRPr/>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12" name="Date Placeholder 11"/>
          <p:cNvSpPr>
            <a:spLocks noGrp="1"/>
          </p:cNvSpPr>
          <p:nvPr>
            <p:ph type="dt" sz="half" idx="10"/>
          </p:nvPr>
        </p:nvSpPr>
        <p:spPr>
          <a:xfrm>
            <a:off x="6248400" y="4686300"/>
            <a:ext cx="2667000" cy="273844"/>
          </a:xfrm>
        </p:spPr>
        <p:txBody>
          <a:bodyPr rtlCol="0"/>
          <a:lstStyle/>
          <a:p>
            <a:fld id="{E4606EA6-EFEA-4C30-9264-4F9291A5780D}" type="datetime1">
              <a:rPr kumimoji="0" lang="en-US" smtClean="0"/>
              <a:pPr/>
              <a:t>4/28/2020</a:t>
            </a:fld>
            <a:endParaRPr kumimoji="0" lang="en-US"/>
          </a:p>
        </p:txBody>
      </p:sp>
      <p:sp>
        <p:nvSpPr>
          <p:cNvPr id="13" name="Slide Number Placeholder 12"/>
          <p:cNvSpPr>
            <a:spLocks noGrp="1"/>
          </p:cNvSpPr>
          <p:nvPr>
            <p:ph type="sldNum" sz="quarter" idx="11"/>
          </p:nvPr>
        </p:nvSpPr>
        <p:spPr>
          <a:xfrm>
            <a:off x="0" y="3500437"/>
            <a:ext cx="1447800" cy="497684"/>
          </a:xfrm>
        </p:spPr>
        <p:txBody>
          <a:bodyPr rtlCol="0"/>
          <a:lstStyle>
            <a:lvl1pPr eaLnBrk="1" latinLnBrk="0" hangingPunct="1">
              <a:defRPr kumimoji="0" sz="2800"/>
            </a:lvl1pPr>
            <a:extLst/>
          </a:lstStyle>
          <a:p>
            <a:pPr algn="ctr"/>
            <a:fld id="{8F82E0A0-C266-4798-8C8F-B9F91E9DA37E}" type="slidenum">
              <a:rPr kumimoji="0" lang="en-US" sz="2800" b="1" smtClean="0">
                <a:solidFill>
                  <a:srgbClr val="FFFFFF"/>
                </a:solidFill>
              </a:rPr>
              <a:pPr algn="ctr"/>
              <a:t>‹#›</a:t>
            </a:fld>
            <a:endParaRPr kumimoji="0" lang="en-US" sz="2800" dirty="0"/>
          </a:p>
        </p:txBody>
      </p:sp>
      <p:sp>
        <p:nvSpPr>
          <p:cNvPr id="14" name="Footer Placeholder 13"/>
          <p:cNvSpPr>
            <a:spLocks noGrp="1"/>
          </p:cNvSpPr>
          <p:nvPr>
            <p:ph type="ftr" sz="quarter" idx="12"/>
          </p:nvPr>
        </p:nvSpPr>
        <p:spPr>
          <a:xfrm>
            <a:off x="1600200" y="4686155"/>
            <a:ext cx="4572000" cy="273844"/>
          </a:xfrm>
        </p:spPr>
        <p:txBody>
          <a:bodyPr rtlCol="0"/>
          <a:lstStyle/>
          <a:p>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352550"/>
            <a:ext cx="8153400" cy="3242310"/>
          </a:xfrm>
          <a:prstGeom prst="rect">
            <a:avLst/>
          </a:prstGeom>
        </p:spPr>
        <p:txBody>
          <a:bodyPr vert="horz">
            <a:normAutofit/>
          </a:bodyPr>
          <a:lstStyle/>
          <a:p>
            <a:pPr lvl="0" eaLnBrk="1" latinLnBrk="1" hangingPunct="1"/>
            <a:r>
              <a:rPr kumimoji="0" lang="en-US" smtClean="0"/>
              <a:t>Click to edit Master text styles</a:t>
            </a:r>
          </a:p>
          <a:p>
            <a:pPr lvl="1" eaLnBrk="1" latinLnBrk="1" hangingPunct="1"/>
            <a:r>
              <a:rPr kumimoji="0" lang="en-US" smtClean="0"/>
              <a:t>Second level</a:t>
            </a:r>
          </a:p>
          <a:p>
            <a:pPr lvl="2" eaLnBrk="1" latinLnBrk="1" hangingPunct="1"/>
            <a:r>
              <a:rPr kumimoji="0" lang="en-US" smtClean="0"/>
              <a:t>Third level</a:t>
            </a:r>
          </a:p>
          <a:p>
            <a:pPr lvl="3" eaLnBrk="1" latinLnBrk="1" hangingPunct="1"/>
            <a:r>
              <a:rPr kumimoji="0" lang="en-US" smtClean="0"/>
              <a:t>Fourth level</a:t>
            </a:r>
          </a:p>
          <a:p>
            <a:pPr lvl="4" eaLnBrk="1" latinLnBrk="1" hangingPunct="1"/>
            <a:r>
              <a:rPr kumimoji="0" lang="en-US" smtClean="0"/>
              <a:t>Fifth level</a:t>
            </a:r>
            <a:endParaRPr kumimoji="0" lang="en-US"/>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400">
                <a:solidFill>
                  <a:schemeClr val="tx2"/>
                </a:solidFill>
              </a:defRPr>
            </a:lvl1pPr>
            <a:extLst/>
          </a:lstStyle>
          <a:p>
            <a:fld id="{E4606EA6-EFEA-4C30-9264-4F9291A5780D}" type="datetime1">
              <a:rPr kumimoji="0" lang="en-US" smtClean="0"/>
              <a:pPr/>
              <a:t>4/28/2020</a:t>
            </a:fld>
            <a:endParaRPr kumimoji="0" lang="en-US" sz="1400" dirty="0">
              <a:solidFill>
                <a:schemeClr val="tx2"/>
              </a:solidFill>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400">
                <a:solidFill>
                  <a:schemeClr val="tx2"/>
                </a:solidFill>
              </a:defRPr>
            </a:lvl1pPr>
            <a:extLst/>
          </a:lstStyle>
          <a:p>
            <a:pPr algn="r"/>
            <a:endParaRPr kumimoji="0" lang="en-US" sz="1400" dirty="0">
              <a:solidFill>
                <a:schemeClr val="tx2"/>
              </a:solidFill>
            </a:endParaRPr>
          </a:p>
        </p:txBody>
      </p:sp>
      <p:sp>
        <p:nvSpPr>
          <p:cNvPr id="7" name="Rectangle 6"/>
          <p:cNvSpPr/>
          <p:nvPr/>
        </p:nvSpPr>
        <p:spPr>
          <a:xfrm>
            <a:off x="0" y="109517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8" name="Rectangle 7"/>
          <p:cNvSpPr/>
          <p:nvPr/>
        </p:nvSpPr>
        <p:spPr>
          <a:xfrm>
            <a:off x="0" y="112946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9" name="Rectangle 8"/>
          <p:cNvSpPr/>
          <p:nvPr/>
        </p:nvSpPr>
        <p:spPr>
          <a:xfrm>
            <a:off x="590550" y="112946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23" name="Slide Number Placeholder 22"/>
          <p:cNvSpPr>
            <a:spLocks noGrp="1"/>
          </p:cNvSpPr>
          <p:nvPr>
            <p:ph type="sldNum" sz="quarter" idx="4"/>
          </p:nvPr>
        </p:nvSpPr>
        <p:spPr>
          <a:xfrm>
            <a:off x="0" y="1123507"/>
            <a:ext cx="533400" cy="183357"/>
          </a:xfrm>
          <a:prstGeom prst="rect">
            <a:avLst/>
          </a:prstGeom>
        </p:spPr>
        <p:txBody>
          <a:bodyPr vert="horz" anchor="ctr" anchorCtr="0">
            <a:normAutofit/>
          </a:bodyPr>
          <a:lstStyle>
            <a:lvl1pPr algn="ctr" eaLnBrk="1" latinLnBrk="0" hangingPunct="1">
              <a:defRPr kumimoji="0" sz="1400" b="1">
                <a:solidFill>
                  <a:srgbClr val="FFFFFF"/>
                </a:solidFill>
              </a:defRPr>
            </a:lvl1pPr>
            <a:extLst/>
          </a:lstStyle>
          <a:p>
            <a:pPr algn="ctr"/>
            <a:fld id="{8F82E0A0-C266-4798-8C8F-B9F91E9DA37E}" type="slidenum">
              <a:rPr kumimoji="0" lang="en-US" sz="1400" b="1" smtClean="0">
                <a:solidFill>
                  <a:srgbClr val="FFFFFF"/>
                </a:solidFill>
              </a:rPr>
              <a:pPr algn="ctr"/>
              <a:t>‹#›</a:t>
            </a:fld>
            <a:endParaRPr kumimoji="0" lang="en-US" sz="1400" b="1" dirty="0">
              <a:solidFill>
                <a:srgbClr val="FFFFFF"/>
              </a:solidFill>
            </a:endParaRPr>
          </a:p>
        </p:txBody>
      </p:sp>
      <p:sp>
        <p:nvSpPr>
          <p:cNvPr id="22" name="Title Placeholder 21"/>
          <p:cNvSpPr>
            <a:spLocks noGrp="1"/>
          </p:cNvSpPr>
          <p:nvPr>
            <p:ph type="title"/>
          </p:nvPr>
        </p:nvSpPr>
        <p:spPr>
          <a:xfrm>
            <a:off x="609600" y="118110"/>
            <a:ext cx="8153400" cy="1005840"/>
          </a:xfrm>
          <a:prstGeom prst="rect">
            <a:avLst/>
          </a:prstGeom>
        </p:spPr>
        <p:txBody>
          <a:bodyPr vert="horz" anchor="b">
            <a:normAutofit/>
          </a:bodyPr>
          <a:lstStyle/>
          <a:p>
            <a:pPr eaLnBrk="1" latinLnBrk="1" hangingPunct="1"/>
            <a:r>
              <a:rPr kumimoji="0"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kumimoji="0"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48.png"/><Relationship Id="rId11" Type="http://schemas.openxmlformats.org/officeDocument/2006/relationships/image" Target="../media/image53.png"/><Relationship Id="rId5" Type="http://schemas.microsoft.com/office/2007/relationships/hdphoto" Target="../media/hdphoto2.wdp"/><Relationship Id="rId10" Type="http://schemas.openxmlformats.org/officeDocument/2006/relationships/image" Target="../media/image52.png"/><Relationship Id="rId4" Type="http://schemas.openxmlformats.org/officeDocument/2006/relationships/image" Target="../media/image47.png"/><Relationship Id="rId9"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xml"/><Relationship Id="rId5" Type="http://schemas.openxmlformats.org/officeDocument/2006/relationships/image" Target="../media/image66.png"/><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xml"/><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4.xml"/><Relationship Id="rId4" Type="http://schemas.openxmlformats.org/officeDocument/2006/relationships/image" Target="../media/image71.png"/></Relationships>
</file>

<file path=ppt/slides/_rels/slide2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4.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4.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85.png"/><Relationship Id="rId1" Type="http://schemas.openxmlformats.org/officeDocument/2006/relationships/slideLayout" Target="../slideLayouts/slideLayout4.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2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4.xml"/><Relationship Id="rId5" Type="http://schemas.openxmlformats.org/officeDocument/2006/relationships/image" Target="../media/image94.png"/><Relationship Id="rId4" Type="http://schemas.openxmlformats.org/officeDocument/2006/relationships/image" Target="../media/image9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4.xml"/><Relationship Id="rId5" Type="http://schemas.openxmlformats.org/officeDocument/2006/relationships/image" Target="../media/image98.png"/><Relationship Id="rId4" Type="http://schemas.openxmlformats.org/officeDocument/2006/relationships/image" Target="../media/image97.png"/></Relationships>
</file>

<file path=ppt/slides/_rels/slide3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4.xml"/><Relationship Id="rId5" Type="http://schemas.openxmlformats.org/officeDocument/2006/relationships/image" Target="../media/image102.png"/><Relationship Id="rId4" Type="http://schemas.openxmlformats.org/officeDocument/2006/relationships/image" Target="../media/image101.png"/></Relationships>
</file>

<file path=ppt/slides/_rels/slide32.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image" Target="../media/image103.png"/><Relationship Id="rId1" Type="http://schemas.openxmlformats.org/officeDocument/2006/relationships/slideLayout" Target="../slideLayouts/slideLayout4.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 Id="rId9" Type="http://schemas.openxmlformats.org/officeDocument/2006/relationships/image" Target="../media/image1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2362200" y="1828800"/>
            <a:ext cx="6781800" cy="2038350"/>
          </a:xfrm>
        </p:spPr>
        <p:txBody>
          <a:bodyPr/>
          <a:lstStyle/>
          <a:p>
            <a:r>
              <a:rPr lang="en-US" dirty="0"/>
              <a:t>Soil Dynamics</a:t>
            </a:r>
          </a:p>
        </p:txBody>
      </p:sp>
      <p:sp>
        <p:nvSpPr>
          <p:cNvPr id="5" name="Rectangle 4"/>
          <p:cNvSpPr>
            <a:spLocks noGrp="1"/>
          </p:cNvSpPr>
          <p:nvPr>
            <p:ph type="subTitle" idx="1"/>
          </p:nvPr>
        </p:nvSpPr>
        <p:spPr/>
        <p:txBody>
          <a:bodyPr>
            <a:noAutofit/>
          </a:bodyPr>
          <a:lstStyle/>
          <a:p>
            <a:r>
              <a:rPr lang="en-US" sz="1800" dirty="0" smtClean="0"/>
              <a:t>By: M. </a:t>
            </a:r>
            <a:r>
              <a:rPr lang="en-US" sz="1800" dirty="0" err="1" smtClean="0"/>
              <a:t>Iman</a:t>
            </a:r>
            <a:r>
              <a:rPr lang="en-US" sz="1800" dirty="0" smtClean="0"/>
              <a:t> Khodakarami </a:t>
            </a:r>
            <a:r>
              <a:rPr lang="en-US" sz="1800" dirty="0" smtClean="0"/>
              <a:t>(Associate </a:t>
            </a:r>
            <a:r>
              <a:rPr lang="en-US" sz="1800" dirty="0" smtClean="0"/>
              <a:t>Prof. of Earthquake Eng.)</a:t>
            </a:r>
          </a:p>
          <a:p>
            <a:r>
              <a:rPr lang="en-US" sz="1800" dirty="0" smtClean="0"/>
              <a:t>Email: Khodakarami</a:t>
            </a:r>
            <a:r>
              <a:rPr lang="en-US" sz="1600" dirty="0" smtClean="0"/>
              <a:t>@</a:t>
            </a:r>
            <a:r>
              <a:rPr lang="en-US" sz="1800" dirty="0" smtClean="0"/>
              <a:t>semnan.ac.ir ; I.Khodakarami</a:t>
            </a:r>
            <a:r>
              <a:rPr lang="en-US" sz="1600" dirty="0" smtClean="0"/>
              <a:t>@</a:t>
            </a:r>
            <a:r>
              <a:rPr lang="en-US" sz="1800" dirty="0" smtClean="0"/>
              <a:t>gmail.com</a:t>
            </a:r>
          </a:p>
          <a:p>
            <a:r>
              <a:rPr lang="en-US" sz="1800" dirty="0" smtClean="0"/>
              <a:t>Phone: (+98) </a:t>
            </a:r>
            <a:r>
              <a:rPr lang="en-US" sz="1800" smtClean="0"/>
              <a:t>23- </a:t>
            </a:r>
            <a:r>
              <a:rPr lang="en-US" sz="1800" smtClean="0"/>
              <a:t>31535243</a:t>
            </a:r>
            <a:endParaRPr lang="en-US" sz="1800" dirty="0"/>
          </a:p>
        </p:txBody>
      </p:sp>
      <p:sp>
        <p:nvSpPr>
          <p:cNvPr id="6" name="TextBox 5"/>
          <p:cNvSpPr txBox="1"/>
          <p:nvPr/>
        </p:nvSpPr>
        <p:spPr>
          <a:xfrm>
            <a:off x="0" y="4095750"/>
            <a:ext cx="2286000" cy="584775"/>
          </a:xfrm>
          <a:prstGeom prst="rect">
            <a:avLst/>
          </a:prstGeom>
          <a:noFill/>
        </p:spPr>
        <p:txBody>
          <a:bodyPr wrap="square" rtlCol="0">
            <a:spAutoFit/>
          </a:bodyPr>
          <a:lstStyle/>
          <a:p>
            <a:pPr algn="ctr"/>
            <a:r>
              <a:rPr lang="en-US" sz="1600" dirty="0" smtClean="0"/>
              <a:t>Civil Eng. Faculty,</a:t>
            </a:r>
          </a:p>
          <a:p>
            <a:pPr algn="ctr"/>
            <a:r>
              <a:rPr lang="en-US" sz="1600" dirty="0" err="1" smtClean="0"/>
              <a:t>Semnan</a:t>
            </a:r>
            <a:r>
              <a:rPr lang="en-US" sz="1600" dirty="0" smtClean="0"/>
              <a:t> University</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609600" y="57150"/>
            <a:ext cx="8153400" cy="609600"/>
          </a:xfrm>
        </p:spPr>
        <p:txBody>
          <a:bodyPr>
            <a:normAutofit/>
          </a:bodyPr>
          <a:lstStyle/>
          <a:p>
            <a:r>
              <a:rPr lang="en-US" sz="2800" b="1" dirty="0"/>
              <a:t>Friction Piles </a:t>
            </a:r>
            <a:r>
              <a:rPr lang="en-US" sz="2800" b="1" dirty="0" smtClean="0"/>
              <a:t>Subjected to Vertical Vibration</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00150"/>
            <a:ext cx="4276725" cy="3335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035195"/>
            <a:ext cx="3699013" cy="3710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038600" y="4561494"/>
            <a:ext cx="2217145" cy="369332"/>
          </a:xfrm>
          <a:prstGeom prst="rect">
            <a:avLst/>
          </a:prstGeom>
        </p:spPr>
        <p:txBody>
          <a:bodyPr wrap="none">
            <a:spAutoFit/>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For floating </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piles</a:t>
            </a:r>
            <a:endPar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583798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895350"/>
            <a:ext cx="8229600" cy="3725825"/>
          </a:xfrm>
        </p:spPr>
        <p:txBody>
          <a:bodyPr>
            <a:normAutofit/>
          </a:bodyPr>
          <a:lstStyle/>
          <a:p>
            <a:pPr algn="just"/>
            <a:r>
              <a:rPr lang="en-US" sz="1600" dirty="0"/>
              <a:t>Pile foundations are generally </a:t>
            </a:r>
            <a:r>
              <a:rPr lang="en-US" sz="1600" dirty="0" smtClean="0"/>
              <a:t>constructed </a:t>
            </a:r>
            <a:r>
              <a:rPr lang="en-US" sz="1600" dirty="0"/>
              <a:t>in </a:t>
            </a:r>
            <a:r>
              <a:rPr lang="en-US" sz="1600" i="1" dirty="0">
                <a:solidFill>
                  <a:schemeClr val="accent2">
                    <a:lumMod val="60000"/>
                    <a:lumOff val="40000"/>
                  </a:schemeClr>
                </a:solidFill>
              </a:rPr>
              <a:t>groups</a:t>
            </a:r>
            <a:r>
              <a:rPr lang="en-US" sz="1600" dirty="0"/>
              <a:t>. The stiffness </a:t>
            </a:r>
            <a:r>
              <a:rPr lang="en-US" sz="1600" dirty="0" smtClean="0"/>
              <a:t>and damping </a:t>
            </a:r>
            <a:r>
              <a:rPr lang="en-US" sz="1600" dirty="0"/>
              <a:t>constants of a pile group </a:t>
            </a:r>
            <a:r>
              <a:rPr lang="en-US" sz="1600" i="1" dirty="0">
                <a:solidFill>
                  <a:schemeClr val="accent2">
                    <a:lumMod val="60000"/>
                    <a:lumOff val="40000"/>
                  </a:schemeClr>
                </a:solidFill>
              </a:rPr>
              <a:t>are not simple summations </a:t>
            </a:r>
            <a:r>
              <a:rPr lang="en-US" sz="1600" dirty="0"/>
              <a:t>of the stiffness </a:t>
            </a:r>
            <a:r>
              <a:rPr lang="en-US" sz="1600" dirty="0" smtClean="0"/>
              <a:t>and damping </a:t>
            </a:r>
            <a:r>
              <a:rPr lang="en-US" sz="1600" dirty="0"/>
              <a:t>constant of individual piles. Novak (1977) suggested that </a:t>
            </a:r>
            <a:r>
              <a:rPr lang="en-US" sz="1600" i="1" dirty="0">
                <a:solidFill>
                  <a:schemeClr val="accent2">
                    <a:lumMod val="60000"/>
                    <a:lumOff val="40000"/>
                  </a:schemeClr>
                </a:solidFill>
              </a:rPr>
              <a:t>when </a:t>
            </a:r>
            <a:r>
              <a:rPr lang="en-US" sz="1600" i="1" dirty="0" smtClean="0">
                <a:solidFill>
                  <a:schemeClr val="accent2">
                    <a:lumMod val="60000"/>
                    <a:lumOff val="40000"/>
                  </a:schemeClr>
                </a:solidFill>
              </a:rPr>
              <a:t>piles are </a:t>
            </a:r>
            <a:r>
              <a:rPr lang="en-US" sz="1600" i="1" dirty="0">
                <a:solidFill>
                  <a:schemeClr val="accent2">
                    <a:lumMod val="60000"/>
                    <a:lumOff val="40000"/>
                  </a:schemeClr>
                </a:solidFill>
              </a:rPr>
              <a:t>closely spaced</a:t>
            </a:r>
            <a:r>
              <a:rPr lang="en-US" sz="1600" dirty="0"/>
              <a:t>, the displacement of one pile is </a:t>
            </a:r>
            <a:r>
              <a:rPr lang="en-US" sz="1600" i="1" dirty="0">
                <a:solidFill>
                  <a:schemeClr val="accent2">
                    <a:lumMod val="60000"/>
                    <a:lumOff val="40000"/>
                  </a:schemeClr>
                </a:solidFill>
              </a:rPr>
              <a:t>increased</a:t>
            </a:r>
            <a:r>
              <a:rPr lang="en-US" sz="1600" dirty="0"/>
              <a:t> due to </a:t>
            </a:r>
            <a:r>
              <a:rPr lang="en-US" sz="1600" dirty="0" smtClean="0"/>
              <a:t>the displacement </a:t>
            </a:r>
            <a:r>
              <a:rPr lang="en-US" sz="1600" dirty="0"/>
              <a:t>of all other piles and conversely, </a:t>
            </a:r>
            <a:r>
              <a:rPr lang="en-US" sz="1600" i="1" dirty="0">
                <a:solidFill>
                  <a:schemeClr val="accent2">
                    <a:lumMod val="60000"/>
                    <a:lumOff val="40000"/>
                  </a:schemeClr>
                </a:solidFill>
              </a:rPr>
              <a:t>the stiffness and damping of </a:t>
            </a:r>
            <a:r>
              <a:rPr lang="en-US" sz="1600" i="1" dirty="0" smtClean="0">
                <a:solidFill>
                  <a:schemeClr val="accent2">
                    <a:lumMod val="60000"/>
                    <a:lumOff val="40000"/>
                  </a:schemeClr>
                </a:solidFill>
              </a:rPr>
              <a:t>the group </a:t>
            </a:r>
            <a:r>
              <a:rPr lang="en-US" sz="1600" i="1" dirty="0">
                <a:solidFill>
                  <a:schemeClr val="accent2">
                    <a:lumMod val="60000"/>
                    <a:lumOff val="40000"/>
                  </a:schemeClr>
                </a:solidFill>
              </a:rPr>
              <a:t>are reduced</a:t>
            </a:r>
            <a:r>
              <a:rPr lang="en-US" sz="1600" dirty="0"/>
              <a:t>. Hence, the stiffness of the pile group can be obtained </a:t>
            </a:r>
            <a:r>
              <a:rPr lang="en-US" sz="1600" dirty="0" smtClean="0"/>
              <a:t>as:</a:t>
            </a:r>
            <a:endParaRPr lang="fa-IR" sz="1600" dirty="0"/>
          </a:p>
        </p:txBody>
      </p:sp>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009" t="11002" r="6629" b="7450"/>
          <a:stretch/>
        </p:blipFill>
        <p:spPr bwMode="auto">
          <a:xfrm>
            <a:off x="1299595" y="2607259"/>
            <a:ext cx="986405" cy="95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527" y="3790949"/>
            <a:ext cx="1120949"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941442"/>
            <a:ext cx="4986338" cy="1425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3"/>
          <p:cNvSpPr>
            <a:spLocks noGrp="1"/>
          </p:cNvSpPr>
          <p:nvPr>
            <p:ph type="title"/>
          </p:nvPr>
        </p:nvSpPr>
        <p:spPr>
          <a:xfrm>
            <a:off x="609600" y="57150"/>
            <a:ext cx="8153400" cy="609600"/>
          </a:xfrm>
        </p:spPr>
        <p:txBody>
          <a:bodyPr>
            <a:normAutofit fontScale="90000"/>
          </a:bodyPr>
          <a:lstStyle/>
          <a:p>
            <a:r>
              <a:rPr lang="en-US" sz="2800" b="1" dirty="0"/>
              <a:t>Friction Piles </a:t>
            </a:r>
            <a:r>
              <a:rPr lang="en-US" sz="2800" b="1" dirty="0" smtClean="0"/>
              <a:t>Subjected to Vertical Vibration- Group Piles</a:t>
            </a:r>
          </a:p>
        </p:txBody>
      </p:sp>
      <p:pic>
        <p:nvPicPr>
          <p:cNvPr id="11268" name="Picture 4"/>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95400" y="1171575"/>
            <a:ext cx="6591300" cy="3533775"/>
          </a:xfrm>
          <a:prstGeom prst="rect">
            <a:avLst/>
          </a:prstGeom>
          <a:ln w="38100" cap="sq">
            <a:solidFill>
              <a:srgbClr val="000000"/>
            </a:solidFill>
            <a:prstDash val="solid"/>
            <a:miter lim="800000"/>
          </a:ln>
          <a:effectLst>
            <a:glow rad="101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7183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6486" y="1276350"/>
            <a:ext cx="3184602" cy="3505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3"/>
          <p:cNvSpPr>
            <a:spLocks noGrp="1"/>
          </p:cNvSpPr>
          <p:nvPr>
            <p:ph type="title"/>
          </p:nvPr>
        </p:nvSpPr>
        <p:spPr>
          <a:xfrm>
            <a:off x="609600" y="57150"/>
            <a:ext cx="8153400" cy="609600"/>
          </a:xfrm>
        </p:spPr>
        <p:txBody>
          <a:bodyPr>
            <a:noAutofit/>
          </a:bodyPr>
          <a:lstStyle/>
          <a:p>
            <a:r>
              <a:rPr lang="en-US" sz="2200" b="1" dirty="0"/>
              <a:t>Friction Piles </a:t>
            </a:r>
            <a:r>
              <a:rPr lang="en-US" sz="2200" b="1" dirty="0" smtClean="0"/>
              <a:t>Subjected to Vertical Vibration- Group Piles with Cap</a:t>
            </a:r>
          </a:p>
        </p:txBody>
      </p:sp>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68167"/>
          <a:stretch/>
        </p:blipFill>
        <p:spPr bwMode="auto">
          <a:xfrm>
            <a:off x="228601" y="1047750"/>
            <a:ext cx="3505200" cy="63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61379" b="4686"/>
          <a:stretch/>
        </p:blipFill>
        <p:spPr bwMode="auto">
          <a:xfrm>
            <a:off x="3505200" y="1040411"/>
            <a:ext cx="3363654" cy="65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74" y="1962150"/>
            <a:ext cx="6215063" cy="906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52" t="7752" r="-152" b="61563"/>
          <a:stretch/>
        </p:blipFill>
        <p:spPr bwMode="auto">
          <a:xfrm>
            <a:off x="602513" y="3013443"/>
            <a:ext cx="2333625" cy="42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t="50000" b="8043"/>
          <a:stretch/>
        </p:blipFill>
        <p:spPr bwMode="auto">
          <a:xfrm>
            <a:off x="3405188" y="2832249"/>
            <a:ext cx="2333625" cy="57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rotWithShape="1">
          <a:blip r:embed="rId6">
            <a:duotone>
              <a:prstClr val="black"/>
              <a:schemeClr val="accent3">
                <a:tint val="45000"/>
                <a:satMod val="400000"/>
              </a:schemeClr>
            </a:duotone>
            <a:extLst>
              <a:ext uri="{28A0092B-C50C-407E-A947-70E740481C1C}">
                <a14:useLocalDpi xmlns:a14="http://schemas.microsoft.com/office/drawing/2010/main" val="0"/>
              </a:ext>
            </a:extLst>
          </a:blip>
          <a:srcRect l="19972" t="6363" r="16792" b="58432"/>
          <a:stretch/>
        </p:blipFill>
        <p:spPr bwMode="auto">
          <a:xfrm>
            <a:off x="762000" y="3943348"/>
            <a:ext cx="1806725" cy="104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8"/>
          <p:cNvPicPr>
            <a:picLocks noChangeAspect="1" noChangeArrowheads="1"/>
          </p:cNvPicPr>
          <p:nvPr/>
        </p:nvPicPr>
        <p:blipFill rotWithShape="1">
          <a:blip r:embed="rId6">
            <a:duotone>
              <a:prstClr val="black"/>
              <a:schemeClr val="accent3">
                <a:tint val="45000"/>
                <a:satMod val="400000"/>
              </a:schemeClr>
            </a:duotone>
            <a:extLst>
              <a:ext uri="{28A0092B-C50C-407E-A947-70E740481C1C}">
                <a14:useLocalDpi xmlns:a14="http://schemas.microsoft.com/office/drawing/2010/main" val="0"/>
              </a:ext>
            </a:extLst>
          </a:blip>
          <a:srcRect l="12593" t="57993" r="8436" b="5313"/>
          <a:stretch/>
        </p:blipFill>
        <p:spPr bwMode="auto">
          <a:xfrm>
            <a:off x="3733801" y="3803581"/>
            <a:ext cx="2344478" cy="112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649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fade">
                                      <p:cBhvr>
                                        <p:cTn id="7" dur="500"/>
                                        <p:tgtEl>
                                          <p:spTgt spid="10246"/>
                                        </p:tgtEl>
                                      </p:cBhvr>
                                    </p:animEffect>
                                  </p:childTnLst>
                                </p:cTn>
                              </p:par>
                              <p:par>
                                <p:cTn id="8" presetID="10" presetClass="entr" presetSubtype="0" fill="hold" nodeType="withEffect">
                                  <p:stCondLst>
                                    <p:cond delay="0"/>
                                  </p:stCondLst>
                                  <p:childTnLst>
                                    <p:set>
                                      <p:cBhvr>
                                        <p:cTn id="9" dur="1" fill="hold">
                                          <p:stCondLst>
                                            <p:cond delay="0"/>
                                          </p:stCondLst>
                                        </p:cTn>
                                        <p:tgtEl>
                                          <p:spTgt spid="10245"/>
                                        </p:tgtEl>
                                        <p:attrNameLst>
                                          <p:attrName>style.visibility</p:attrName>
                                        </p:attrNameLst>
                                      </p:cBhvr>
                                      <p:to>
                                        <p:strVal val="visible"/>
                                      </p:to>
                                    </p:set>
                                    <p:animEffect transition="in" filter="fade">
                                      <p:cBhvr>
                                        <p:cTn id="10" dur="500"/>
                                        <p:tgtEl>
                                          <p:spTgt spid="10245"/>
                                        </p:tgtEl>
                                      </p:cBhvr>
                                    </p:animEffect>
                                  </p:childTnLst>
                                </p:cTn>
                              </p:par>
                              <p:par>
                                <p:cTn id="11" presetID="10" presetClass="entr" presetSubtype="0" fill="hold" nodeType="withEffect">
                                  <p:stCondLst>
                                    <p:cond delay="0"/>
                                  </p:stCondLst>
                                  <p:childTnLst>
                                    <p:set>
                                      <p:cBhvr>
                                        <p:cTn id="12" dur="1" fill="hold">
                                          <p:stCondLst>
                                            <p:cond delay="0"/>
                                          </p:stCondLst>
                                        </p:cTn>
                                        <p:tgtEl>
                                          <p:spTgt spid="10244"/>
                                        </p:tgtEl>
                                        <p:attrNameLst>
                                          <p:attrName>style.visibility</p:attrName>
                                        </p:attrNameLst>
                                      </p:cBhvr>
                                      <p:to>
                                        <p:strVal val="visible"/>
                                      </p:to>
                                    </p:set>
                                    <p:animEffect transition="in" filter="fade">
                                      <p:cBhvr>
                                        <p:cTn id="13" dur="500"/>
                                        <p:tgtEl>
                                          <p:spTgt spid="1024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248"/>
                                        </p:tgtEl>
                                        <p:attrNameLst>
                                          <p:attrName>style.visibility</p:attrName>
                                        </p:attrNameLst>
                                      </p:cBhvr>
                                      <p:to>
                                        <p:strVal val="visible"/>
                                      </p:to>
                                    </p:set>
                                    <p:anim calcmode="lin" valueType="num">
                                      <p:cBhvr additive="base">
                                        <p:cTn id="18" dur="500" fill="hold"/>
                                        <p:tgtEl>
                                          <p:spTgt spid="10248"/>
                                        </p:tgtEl>
                                        <p:attrNameLst>
                                          <p:attrName>ppt_x</p:attrName>
                                        </p:attrNameLst>
                                      </p:cBhvr>
                                      <p:tavLst>
                                        <p:tav tm="0">
                                          <p:val>
                                            <p:strVal val="#ppt_x"/>
                                          </p:val>
                                        </p:tav>
                                        <p:tav tm="100000">
                                          <p:val>
                                            <p:strVal val="#ppt_x"/>
                                          </p:val>
                                        </p:tav>
                                      </p:tavLst>
                                    </p:anim>
                                    <p:anim calcmode="lin" valueType="num">
                                      <p:cBhvr additive="base">
                                        <p:cTn id="19" dur="500" fill="hold"/>
                                        <p:tgtEl>
                                          <p:spTgt spid="10248"/>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0247"/>
                                        </p:tgtEl>
                                        <p:attrNameLst>
                                          <p:attrName>style.visibility</p:attrName>
                                        </p:attrNameLst>
                                      </p:cBhvr>
                                      <p:to>
                                        <p:strVal val="visible"/>
                                      </p:to>
                                    </p:set>
                                    <p:anim calcmode="lin" valueType="num">
                                      <p:cBhvr additive="base">
                                        <p:cTn id="22" dur="500" fill="hold"/>
                                        <p:tgtEl>
                                          <p:spTgt spid="10247"/>
                                        </p:tgtEl>
                                        <p:attrNameLst>
                                          <p:attrName>ppt_x</p:attrName>
                                        </p:attrNameLst>
                                      </p:cBhvr>
                                      <p:tavLst>
                                        <p:tav tm="0">
                                          <p:val>
                                            <p:strVal val="#ppt_x"/>
                                          </p:val>
                                        </p:tav>
                                        <p:tav tm="100000">
                                          <p:val>
                                            <p:strVal val="#ppt_x"/>
                                          </p:val>
                                        </p:tav>
                                      </p:tavLst>
                                    </p:anim>
                                    <p:anim calcmode="lin" valueType="num">
                                      <p:cBhvr additive="base">
                                        <p:cTn id="23" dur="500" fill="hold"/>
                                        <p:tgtEl>
                                          <p:spTgt spid="102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609600" y="57150"/>
            <a:ext cx="8153400" cy="609600"/>
          </a:xfrm>
        </p:spPr>
        <p:txBody>
          <a:bodyPr>
            <a:noAutofit/>
          </a:bodyPr>
          <a:lstStyle/>
          <a:p>
            <a:r>
              <a:rPr lang="en-US" sz="2200" b="1" dirty="0" smtClean="0"/>
              <a:t>Piles Response- Vertical Vibration</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130" y="1021748"/>
            <a:ext cx="5495925" cy="3726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1598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23128"/>
            <a:ext cx="5857875" cy="372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3"/>
          <p:cNvSpPr>
            <a:spLocks noGrp="1"/>
          </p:cNvSpPr>
          <p:nvPr>
            <p:ph type="title"/>
          </p:nvPr>
        </p:nvSpPr>
        <p:spPr>
          <a:xfrm>
            <a:off x="609600" y="57150"/>
            <a:ext cx="8153400" cy="609600"/>
          </a:xfrm>
        </p:spPr>
        <p:txBody>
          <a:bodyPr>
            <a:noAutofit/>
          </a:bodyPr>
          <a:lstStyle/>
          <a:p>
            <a:r>
              <a:rPr lang="en-US" sz="2200" b="1" dirty="0"/>
              <a:t>Piles Response- Vertical Vibration</a:t>
            </a:r>
            <a:endParaRPr lang="en-US" sz="2200" b="1" dirty="0" smtClean="0"/>
          </a:p>
        </p:txBody>
      </p:sp>
    </p:spTree>
    <p:extLst>
      <p:ext uri="{BB962C8B-B14F-4D97-AF65-F5344CB8AC3E}">
        <p14:creationId xmlns:p14="http://schemas.microsoft.com/office/powerpoint/2010/main" val="3332379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23950"/>
            <a:ext cx="5895975" cy="330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3"/>
          <p:cNvSpPr>
            <a:spLocks noGrp="1"/>
          </p:cNvSpPr>
          <p:nvPr>
            <p:ph type="title"/>
          </p:nvPr>
        </p:nvSpPr>
        <p:spPr>
          <a:xfrm>
            <a:off x="609600" y="57150"/>
            <a:ext cx="8153400" cy="609600"/>
          </a:xfrm>
        </p:spPr>
        <p:txBody>
          <a:bodyPr>
            <a:noAutofit/>
          </a:bodyPr>
          <a:lstStyle/>
          <a:p>
            <a:r>
              <a:rPr lang="en-US" sz="2200" b="1" dirty="0"/>
              <a:t>Piles Response- Vertical Vibration</a:t>
            </a:r>
            <a:endParaRPr lang="en-US" sz="2200" b="1" dirty="0" smtClean="0"/>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895350"/>
            <a:ext cx="3879683" cy="4152900"/>
          </a:xfrm>
          <a:prstGeom prst="rect">
            <a:avLst/>
          </a:prstGeom>
          <a:ln w="38100" cap="sq">
            <a:solidFill>
              <a:srgbClr val="000000"/>
            </a:solidFill>
            <a:prstDash val="solid"/>
            <a:miter lim="800000"/>
          </a:ln>
          <a:effectLst>
            <a:glow rad="101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7297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609600" y="57150"/>
            <a:ext cx="8153400" cy="609600"/>
          </a:xfrm>
        </p:spPr>
        <p:txBody>
          <a:bodyPr>
            <a:noAutofit/>
          </a:bodyPr>
          <a:lstStyle/>
          <a:p>
            <a:r>
              <a:rPr lang="en-US" sz="2200" b="1" dirty="0"/>
              <a:t>Piles Response- </a:t>
            </a:r>
            <a:r>
              <a:rPr lang="en-US" sz="2200" b="1" dirty="0" smtClean="0"/>
              <a:t>Sliding Vibration</a:t>
            </a:r>
            <a:endParaRPr lang="en-US" sz="2200"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977" t="4843" r="9302" b="68018"/>
          <a:stretch/>
        </p:blipFill>
        <p:spPr bwMode="auto">
          <a:xfrm>
            <a:off x="588334" y="1148316"/>
            <a:ext cx="1339702" cy="5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146" t="65426" r="6811" b="4875"/>
          <a:stretch/>
        </p:blipFill>
        <p:spPr bwMode="auto">
          <a:xfrm>
            <a:off x="588334" y="2031261"/>
            <a:ext cx="1392866" cy="616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2308" y="971550"/>
            <a:ext cx="4752832" cy="389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917031"/>
            <a:ext cx="3714902" cy="101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6154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000" dirty="0" smtClean="0"/>
              <a:t>For Group Piles;</a:t>
            </a:r>
            <a:endParaRPr lang="fa-IR" sz="2000" dirty="0"/>
          </a:p>
        </p:txBody>
      </p:sp>
      <p:sp>
        <p:nvSpPr>
          <p:cNvPr id="5" name="Title 3"/>
          <p:cNvSpPr>
            <a:spLocks noGrp="1"/>
          </p:cNvSpPr>
          <p:nvPr>
            <p:ph type="title"/>
          </p:nvPr>
        </p:nvSpPr>
        <p:spPr>
          <a:xfrm>
            <a:off x="609600" y="57150"/>
            <a:ext cx="8153400" cy="609600"/>
          </a:xfrm>
        </p:spPr>
        <p:txBody>
          <a:bodyPr>
            <a:noAutofit/>
          </a:bodyPr>
          <a:lstStyle/>
          <a:p>
            <a:r>
              <a:rPr lang="en-US" sz="2200" b="1" dirty="0"/>
              <a:t>Piles Response- </a:t>
            </a:r>
            <a:r>
              <a:rPr lang="en-US" sz="2200" b="1" dirty="0" smtClean="0"/>
              <a:t>Sliding Vibration</a:t>
            </a:r>
            <a:endParaRPr lang="en-US" sz="2200" b="1"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02" t="2338" r="4898" b="58218"/>
          <a:stretch/>
        </p:blipFill>
        <p:spPr bwMode="auto">
          <a:xfrm>
            <a:off x="914400" y="1504950"/>
            <a:ext cx="1133989"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02" t="56938" r="4898" b="4533"/>
          <a:stretch/>
        </p:blipFill>
        <p:spPr bwMode="auto">
          <a:xfrm>
            <a:off x="914400" y="2724150"/>
            <a:ext cx="1134428" cy="968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186" y="3943350"/>
            <a:ext cx="3509963" cy="1013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897888"/>
            <a:ext cx="3058501" cy="418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7187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vert="horz">
            <a:normAutofit/>
          </a:bodyPr>
          <a:lstStyle/>
          <a:p>
            <a:r>
              <a:rPr lang="en-US" sz="2000" dirty="0"/>
              <a:t>Effect of the pile cap;</a:t>
            </a:r>
            <a:endParaRPr lang="fa-IR" sz="2000" dirty="0"/>
          </a:p>
        </p:txBody>
      </p:sp>
      <p:sp>
        <p:nvSpPr>
          <p:cNvPr id="5" name="Title 3"/>
          <p:cNvSpPr>
            <a:spLocks noGrp="1"/>
          </p:cNvSpPr>
          <p:nvPr>
            <p:ph type="title"/>
          </p:nvPr>
        </p:nvSpPr>
        <p:spPr>
          <a:xfrm>
            <a:off x="609600" y="57150"/>
            <a:ext cx="8153400" cy="609600"/>
          </a:xfrm>
        </p:spPr>
        <p:txBody>
          <a:bodyPr>
            <a:noAutofit/>
          </a:bodyPr>
          <a:lstStyle/>
          <a:p>
            <a:r>
              <a:rPr lang="en-US" sz="2200" b="1" dirty="0"/>
              <a:t>Piles Response- </a:t>
            </a:r>
            <a:r>
              <a:rPr lang="en-US" sz="2200" b="1" dirty="0" smtClean="0"/>
              <a:t>Sliding Vibration</a:t>
            </a:r>
            <a:endParaRPr lang="en-US" sz="2200" b="1"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 r="1349"/>
          <a:stretch/>
        </p:blipFill>
        <p:spPr bwMode="auto">
          <a:xfrm>
            <a:off x="494247" y="1537486"/>
            <a:ext cx="1981200" cy="527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487" y="1537486"/>
            <a:ext cx="2938463" cy="602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060392" y="895350"/>
            <a:ext cx="2934505" cy="2852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rotWithShape="1">
          <a:blip r:embed="rId6">
            <a:duotone>
              <a:schemeClr val="accent2">
                <a:shade val="45000"/>
                <a:satMod val="135000"/>
              </a:schemeClr>
              <a:prstClr val="white"/>
            </a:duotone>
            <a:extLst>
              <a:ext uri="{28A0092B-C50C-407E-A947-70E740481C1C}">
                <a14:useLocalDpi xmlns:a14="http://schemas.microsoft.com/office/drawing/2010/main" val="0"/>
              </a:ext>
            </a:extLst>
          </a:blip>
          <a:srcRect l="22040" r="37606" b="50000"/>
          <a:stretch/>
        </p:blipFill>
        <p:spPr bwMode="auto">
          <a:xfrm>
            <a:off x="687572" y="2781831"/>
            <a:ext cx="1637414" cy="44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67000" y="3023190"/>
            <a:ext cx="2156638" cy="53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rotWithShape="1">
          <a:blip r:embed="rId6">
            <a:duotone>
              <a:schemeClr val="accent2">
                <a:shade val="45000"/>
                <a:satMod val="135000"/>
              </a:schemeClr>
              <a:prstClr val="white"/>
            </a:duotone>
            <a:extLst>
              <a:ext uri="{28A0092B-C50C-407E-A947-70E740481C1C}">
                <a14:useLocalDpi xmlns:a14="http://schemas.microsoft.com/office/drawing/2010/main" val="0"/>
              </a:ext>
            </a:extLst>
          </a:blip>
          <a:srcRect l="59773" t="57751" r="2493" b="-380"/>
          <a:stretch/>
        </p:blipFill>
        <p:spPr bwMode="auto">
          <a:xfrm>
            <a:off x="2691807" y="2529661"/>
            <a:ext cx="1531089" cy="3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Brace 5"/>
          <p:cNvSpPr/>
          <p:nvPr/>
        </p:nvSpPr>
        <p:spPr>
          <a:xfrm>
            <a:off x="2362200" y="2529661"/>
            <a:ext cx="304800" cy="880289"/>
          </a:xfrm>
          <a:prstGeom prst="leftBrace">
            <a:avLst>
              <a:gd name="adj1" fmla="val 29263"/>
              <a:gd name="adj2" fmla="val 47584"/>
            </a:avLst>
          </a:prstGeom>
        </p:spPr>
        <p:style>
          <a:lnRef idx="3">
            <a:schemeClr val="accent2"/>
          </a:lnRef>
          <a:fillRef idx="0">
            <a:schemeClr val="accent2"/>
          </a:fillRef>
          <a:effectRef idx="2">
            <a:schemeClr val="accent2"/>
          </a:effectRef>
          <a:fontRef idx="minor">
            <a:schemeClr val="tx1"/>
          </a:fontRef>
        </p:style>
        <p:txBody>
          <a:bodyPr rtlCol="1" anchor="ctr"/>
          <a:lstStyle/>
          <a:p>
            <a:pPr algn="ctr"/>
            <a:endParaRPr lang="fa-IR"/>
          </a:p>
        </p:txBody>
      </p:sp>
      <p:pic>
        <p:nvPicPr>
          <p:cNvPr id="3081" name="Picture 9"/>
          <p:cNvPicPr>
            <a:picLocks noChangeAspect="1" noChangeArrowheads="1"/>
          </p:cNvPicPr>
          <p:nvPr/>
        </p:nvPicPr>
        <p:blipFill>
          <a:blip r:embed="rId8">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04800" y="3902010"/>
            <a:ext cx="1827198" cy="1034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9">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62200" y="3943350"/>
            <a:ext cx="2193519" cy="99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56395" y="3984513"/>
            <a:ext cx="1270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36056" y="4822699"/>
            <a:ext cx="4308459" cy="263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90285" y="3867150"/>
            <a:ext cx="1419225" cy="806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543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500"/>
                                        <p:tgtEl>
                                          <p:spTgt spid="3078"/>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3079"/>
                                        </p:tgtEl>
                                        <p:attrNameLst>
                                          <p:attrName>style.visibility</p:attrName>
                                        </p:attrNameLst>
                                      </p:cBhvr>
                                      <p:to>
                                        <p:strVal val="visible"/>
                                      </p:to>
                                    </p:set>
                                    <p:animEffect transition="in" filter="fade">
                                      <p:cBhvr>
                                        <p:cTn id="13" dur="500"/>
                                        <p:tgtEl>
                                          <p:spTgt spid="307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81"/>
                                        </p:tgtEl>
                                        <p:attrNameLst>
                                          <p:attrName>style.visibility</p:attrName>
                                        </p:attrNameLst>
                                      </p:cBhvr>
                                      <p:to>
                                        <p:strVal val="visible"/>
                                      </p:to>
                                    </p:set>
                                    <p:animEffect transition="in" filter="fade">
                                      <p:cBhvr>
                                        <p:cTn id="21" dur="500"/>
                                        <p:tgtEl>
                                          <p:spTgt spid="3081"/>
                                        </p:tgtEl>
                                      </p:cBhvr>
                                    </p:animEffect>
                                  </p:childTnLst>
                                </p:cTn>
                              </p:par>
                              <p:par>
                                <p:cTn id="22" presetID="10" presetClass="entr" presetSubtype="0" fill="hold" nodeType="withEffect">
                                  <p:stCondLst>
                                    <p:cond delay="0"/>
                                  </p:stCondLst>
                                  <p:childTnLst>
                                    <p:set>
                                      <p:cBhvr>
                                        <p:cTn id="23" dur="1" fill="hold">
                                          <p:stCondLst>
                                            <p:cond delay="0"/>
                                          </p:stCondLst>
                                        </p:cTn>
                                        <p:tgtEl>
                                          <p:spTgt spid="3082"/>
                                        </p:tgtEl>
                                        <p:attrNameLst>
                                          <p:attrName>style.visibility</p:attrName>
                                        </p:attrNameLst>
                                      </p:cBhvr>
                                      <p:to>
                                        <p:strVal val="visible"/>
                                      </p:to>
                                    </p:set>
                                    <p:animEffect transition="in" filter="fade">
                                      <p:cBhvr>
                                        <p:cTn id="24" dur="500"/>
                                        <p:tgtEl>
                                          <p:spTgt spid="308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085"/>
                                        </p:tgtEl>
                                        <p:attrNameLst>
                                          <p:attrName>style.visibility</p:attrName>
                                        </p:attrNameLst>
                                      </p:cBhvr>
                                      <p:to>
                                        <p:strVal val="visible"/>
                                      </p:to>
                                    </p:set>
                                    <p:animEffect transition="in" filter="fade">
                                      <p:cBhvr>
                                        <p:cTn id="29" dur="1000"/>
                                        <p:tgtEl>
                                          <p:spTgt spid="3085"/>
                                        </p:tgtEl>
                                      </p:cBhvr>
                                    </p:animEffect>
                                    <p:anim calcmode="lin" valueType="num">
                                      <p:cBhvr>
                                        <p:cTn id="30" dur="1000" fill="hold"/>
                                        <p:tgtEl>
                                          <p:spTgt spid="3085"/>
                                        </p:tgtEl>
                                        <p:attrNameLst>
                                          <p:attrName>ppt_x</p:attrName>
                                        </p:attrNameLst>
                                      </p:cBhvr>
                                      <p:tavLst>
                                        <p:tav tm="0">
                                          <p:val>
                                            <p:strVal val="#ppt_x"/>
                                          </p:val>
                                        </p:tav>
                                        <p:tav tm="100000">
                                          <p:val>
                                            <p:strVal val="#ppt_x"/>
                                          </p:val>
                                        </p:tav>
                                      </p:tavLst>
                                    </p:anim>
                                    <p:anim calcmode="lin" valueType="num">
                                      <p:cBhvr>
                                        <p:cTn id="31" dur="1000" fill="hold"/>
                                        <p:tgtEl>
                                          <p:spTgt spid="308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083"/>
                                        </p:tgtEl>
                                        <p:attrNameLst>
                                          <p:attrName>style.visibility</p:attrName>
                                        </p:attrNameLst>
                                      </p:cBhvr>
                                      <p:to>
                                        <p:strVal val="visible"/>
                                      </p:to>
                                    </p:set>
                                    <p:animEffect transition="in" filter="fade">
                                      <p:cBhvr>
                                        <p:cTn id="34" dur="1000"/>
                                        <p:tgtEl>
                                          <p:spTgt spid="3083"/>
                                        </p:tgtEl>
                                      </p:cBhvr>
                                    </p:animEffect>
                                    <p:anim calcmode="lin" valueType="num">
                                      <p:cBhvr>
                                        <p:cTn id="35" dur="1000" fill="hold"/>
                                        <p:tgtEl>
                                          <p:spTgt spid="3083"/>
                                        </p:tgtEl>
                                        <p:attrNameLst>
                                          <p:attrName>ppt_x</p:attrName>
                                        </p:attrNameLst>
                                      </p:cBhvr>
                                      <p:tavLst>
                                        <p:tav tm="0">
                                          <p:val>
                                            <p:strVal val="#ppt_x"/>
                                          </p:val>
                                        </p:tav>
                                        <p:tav tm="100000">
                                          <p:val>
                                            <p:strVal val="#ppt_x"/>
                                          </p:val>
                                        </p:tav>
                                      </p:tavLst>
                                    </p:anim>
                                    <p:anim calcmode="lin" valueType="num">
                                      <p:cBhvr>
                                        <p:cTn id="36" dur="1000" fill="hold"/>
                                        <p:tgtEl>
                                          <p:spTgt spid="3083"/>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084"/>
                                        </p:tgtEl>
                                        <p:attrNameLst>
                                          <p:attrName>style.visibility</p:attrName>
                                        </p:attrNameLst>
                                      </p:cBhvr>
                                      <p:to>
                                        <p:strVal val="visible"/>
                                      </p:to>
                                    </p:set>
                                    <p:animEffect transition="in" filter="fade">
                                      <p:cBhvr>
                                        <p:cTn id="39" dur="1000"/>
                                        <p:tgtEl>
                                          <p:spTgt spid="3084"/>
                                        </p:tgtEl>
                                      </p:cBhvr>
                                    </p:animEffect>
                                    <p:anim calcmode="lin" valueType="num">
                                      <p:cBhvr>
                                        <p:cTn id="40" dur="1000" fill="hold"/>
                                        <p:tgtEl>
                                          <p:spTgt spid="3084"/>
                                        </p:tgtEl>
                                        <p:attrNameLst>
                                          <p:attrName>ppt_x</p:attrName>
                                        </p:attrNameLst>
                                      </p:cBhvr>
                                      <p:tavLst>
                                        <p:tav tm="0">
                                          <p:val>
                                            <p:strVal val="#ppt_x"/>
                                          </p:val>
                                        </p:tav>
                                        <p:tav tm="100000">
                                          <p:val>
                                            <p:strVal val="#ppt_x"/>
                                          </p:val>
                                        </p:tav>
                                      </p:tavLst>
                                    </p:anim>
                                    <p:anim calcmode="lin" valueType="num">
                                      <p:cBhvr>
                                        <p:cTn id="41" dur="1000" fill="hold"/>
                                        <p:tgtEl>
                                          <p:spTgt spid="30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609600" y="57150"/>
            <a:ext cx="8153400" cy="609600"/>
          </a:xfrm>
        </p:spPr>
        <p:txBody>
          <a:bodyPr>
            <a:noAutofit/>
          </a:bodyPr>
          <a:lstStyle/>
          <a:p>
            <a:r>
              <a:rPr lang="en-US" sz="2200" b="1" dirty="0"/>
              <a:t>Piles Response- Rocking Vibration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71551"/>
            <a:ext cx="1402747"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8623" y="1200150"/>
            <a:ext cx="3533193"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99" y="2336854"/>
            <a:ext cx="5127895" cy="13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8459" y="3562350"/>
            <a:ext cx="1202341" cy="537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5375114" y="1204913"/>
            <a:ext cx="3540286" cy="2967037"/>
          </a:xfrm>
          <a:prstGeom prst="rect">
            <a:avLst/>
          </a:prstGeom>
          <a:noFill/>
          <a:ln>
            <a:noFill/>
          </a:ln>
          <a:effectLst>
            <a:glow rad="635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296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additive="base">
                                        <p:cTn id="7" dur="500" fill="hold"/>
                                        <p:tgtEl>
                                          <p:spTgt spid="4103"/>
                                        </p:tgtEl>
                                        <p:attrNameLst>
                                          <p:attrName>ppt_x</p:attrName>
                                        </p:attrNameLst>
                                      </p:cBhvr>
                                      <p:tavLst>
                                        <p:tav tm="0">
                                          <p:val>
                                            <p:strVal val="#ppt_x"/>
                                          </p:val>
                                        </p:tav>
                                        <p:tav tm="100000">
                                          <p:val>
                                            <p:strVal val="#ppt_x"/>
                                          </p:val>
                                        </p:tav>
                                      </p:tavLst>
                                    </p:anim>
                                    <p:anim calcmode="lin" valueType="num">
                                      <p:cBhvr additive="base">
                                        <p:cTn id="8" dur="500" fill="hold"/>
                                        <p:tgtEl>
                                          <p:spTgt spid="410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01"/>
                                        </p:tgtEl>
                                        <p:attrNameLst>
                                          <p:attrName>style.visibility</p:attrName>
                                        </p:attrNameLst>
                                      </p:cBhvr>
                                      <p:to>
                                        <p:strVal val="visible"/>
                                      </p:to>
                                    </p:set>
                                    <p:anim calcmode="lin" valueType="num">
                                      <p:cBhvr additive="base">
                                        <p:cTn id="11" dur="500" fill="hold"/>
                                        <p:tgtEl>
                                          <p:spTgt spid="4101"/>
                                        </p:tgtEl>
                                        <p:attrNameLst>
                                          <p:attrName>ppt_x</p:attrName>
                                        </p:attrNameLst>
                                      </p:cBhvr>
                                      <p:tavLst>
                                        <p:tav tm="0">
                                          <p:val>
                                            <p:strVal val="#ppt_x"/>
                                          </p:val>
                                        </p:tav>
                                        <p:tav tm="100000">
                                          <p:val>
                                            <p:strVal val="#ppt_x"/>
                                          </p:val>
                                        </p:tav>
                                      </p:tavLst>
                                    </p:anim>
                                    <p:anim calcmode="lin" valueType="num">
                                      <p:cBhvr additive="base">
                                        <p:cTn id="12" dur="500" fill="hold"/>
                                        <p:tgtEl>
                                          <p:spTgt spid="410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102"/>
                                        </p:tgtEl>
                                        <p:attrNameLst>
                                          <p:attrName>style.visibility</p:attrName>
                                        </p:attrNameLst>
                                      </p:cBhvr>
                                      <p:to>
                                        <p:strVal val="visible"/>
                                      </p:to>
                                    </p:set>
                                    <p:anim calcmode="lin" valueType="num">
                                      <p:cBhvr additive="base">
                                        <p:cTn id="15" dur="500" fill="hold"/>
                                        <p:tgtEl>
                                          <p:spTgt spid="4102"/>
                                        </p:tgtEl>
                                        <p:attrNameLst>
                                          <p:attrName>ppt_x</p:attrName>
                                        </p:attrNameLst>
                                      </p:cBhvr>
                                      <p:tavLst>
                                        <p:tav tm="0">
                                          <p:val>
                                            <p:strVal val="#ppt_x"/>
                                          </p:val>
                                        </p:tav>
                                        <p:tav tm="100000">
                                          <p:val>
                                            <p:strVal val="#ppt_x"/>
                                          </p:val>
                                        </p:tav>
                                      </p:tavLst>
                                    </p:anim>
                                    <p:anim calcmode="lin" valueType="num">
                                      <p:cBhvr additive="base">
                                        <p:cTn id="16"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Autofit/>
          </a:bodyPr>
          <a:lstStyle/>
          <a:p>
            <a:r>
              <a:rPr lang="en-US" sz="2800" b="1" dirty="0" smtClean="0"/>
              <a:t>Pile Foundations</a:t>
            </a:r>
            <a:endParaRPr lang="en-US" sz="2800" b="1" dirty="0"/>
          </a:p>
        </p:txBody>
      </p:sp>
      <p:sp>
        <p:nvSpPr>
          <p:cNvPr id="4" name="Content Placeholder 3"/>
          <p:cNvSpPr>
            <a:spLocks noGrp="1"/>
          </p:cNvSpPr>
          <p:nvPr>
            <p:ph sz="quarter" idx="13"/>
          </p:nvPr>
        </p:nvSpPr>
        <p:spPr>
          <a:xfrm>
            <a:off x="609600" y="895350"/>
            <a:ext cx="8305800" cy="4114800"/>
          </a:xfrm>
        </p:spPr>
        <p:txBody>
          <a:bodyPr>
            <a:normAutofit/>
          </a:bodyPr>
          <a:lstStyle/>
          <a:p>
            <a:pPr algn="just"/>
            <a:r>
              <a:rPr lang="en-US" sz="2000" dirty="0" smtClean="0"/>
              <a:t>In general, use of piles will increase the </a:t>
            </a:r>
            <a:r>
              <a:rPr lang="en-US" sz="1800" i="1" dirty="0" smtClean="0">
                <a:solidFill>
                  <a:schemeClr val="accent2">
                    <a:lumMod val="60000"/>
                    <a:lumOff val="40000"/>
                  </a:schemeClr>
                </a:solidFill>
              </a:rPr>
              <a:t>natural frequency </a:t>
            </a:r>
            <a:r>
              <a:rPr lang="en-US" sz="2000" dirty="0" smtClean="0"/>
              <a:t>of the soil–pile system and may also increase the </a:t>
            </a:r>
            <a:r>
              <a:rPr lang="en-US" sz="1800" i="1" dirty="0" smtClean="0">
                <a:solidFill>
                  <a:schemeClr val="accent2">
                    <a:lumMod val="60000"/>
                    <a:lumOff val="40000"/>
                  </a:schemeClr>
                </a:solidFill>
              </a:rPr>
              <a:t>amplitude of vibration at resonance</a:t>
            </a:r>
            <a:r>
              <a:rPr lang="en-US" sz="2000" dirty="0" smtClean="0"/>
              <a:t>.</a:t>
            </a:r>
          </a:p>
          <a:p>
            <a:pPr algn="just"/>
            <a:r>
              <a:rPr lang="en-US" sz="2000" dirty="0" smtClean="0"/>
              <a:t>The soil–structure interaction of the deep foundations is not well understood and though rigorous theoretical solutions exist, they are mostly confined to researchers than designers. The practice in design offices is usually based on </a:t>
            </a:r>
            <a:r>
              <a:rPr lang="en-US" sz="1800" i="1" dirty="0" smtClean="0">
                <a:solidFill>
                  <a:schemeClr val="accent2">
                    <a:lumMod val="60000"/>
                    <a:lumOff val="40000"/>
                  </a:schemeClr>
                </a:solidFill>
              </a:rPr>
              <a:t>ignoring the stiffness of the soil and only the stiffness of the pile</a:t>
            </a:r>
            <a:r>
              <a:rPr lang="en-US" sz="2000" dirty="0" smtClean="0"/>
              <a:t> is taken into account.</a:t>
            </a:r>
          </a:p>
          <a:p>
            <a:pPr algn="just"/>
            <a:r>
              <a:rPr lang="en-US" sz="2000" dirty="0" smtClean="0"/>
              <a:t>In general, piles can be grouped into two broad categories: </a:t>
            </a:r>
            <a:r>
              <a:rPr lang="en-US" sz="1800" i="1" dirty="0" smtClean="0">
                <a:solidFill>
                  <a:schemeClr val="accent2">
                    <a:lumMod val="60000"/>
                    <a:lumOff val="40000"/>
                  </a:schemeClr>
                </a:solidFill>
              </a:rPr>
              <a:t>End-bearing piles:</a:t>
            </a:r>
            <a:r>
              <a:rPr lang="en-US" sz="2000" b="1" i="1" dirty="0" smtClean="0"/>
              <a:t> These piles penetrate through soft soil layers up to a hard </a:t>
            </a:r>
            <a:r>
              <a:rPr lang="en-US" sz="2000" dirty="0" smtClean="0"/>
              <a:t>stratum or rock. The hard stratum or rock can be considered as rigid. </a:t>
            </a:r>
            <a:r>
              <a:rPr lang="en-US" sz="1800" i="1" dirty="0" smtClean="0">
                <a:solidFill>
                  <a:schemeClr val="accent2">
                    <a:lumMod val="60000"/>
                    <a:lumOff val="40000"/>
                  </a:schemeClr>
                </a:solidFill>
              </a:rPr>
              <a:t>Friction piles or floating plies:</a:t>
            </a:r>
            <a:r>
              <a:rPr lang="en-US" sz="2000" b="1" i="1" dirty="0" smtClean="0"/>
              <a:t> The tips of these piles do not rest on hard </a:t>
            </a:r>
            <a:r>
              <a:rPr lang="en-US" sz="2000" dirty="0" smtClean="0"/>
              <a:t>stratum. The piles resist the applied load by means of frictional resistance developed at the soil-pile interface.</a:t>
            </a:r>
            <a:endParaRPr lang="fa-IR" sz="2000" dirty="0"/>
          </a:p>
        </p:txBody>
      </p:sp>
    </p:spTree>
    <p:extLst>
      <p:ext uri="{BB962C8B-B14F-4D97-AF65-F5344CB8AC3E}">
        <p14:creationId xmlns:p14="http://schemas.microsoft.com/office/powerpoint/2010/main" val="12433502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3"/>
          </p:nvPr>
        </p:nvSpPr>
        <p:spPr>
          <a:xfrm>
            <a:off x="609600" y="895350"/>
            <a:ext cx="3886200" cy="3725825"/>
          </a:xfrm>
        </p:spPr>
        <p:txBody>
          <a:bodyPr>
            <a:normAutofit/>
          </a:bodyPr>
          <a:lstStyle/>
          <a:p>
            <a:r>
              <a:rPr lang="en-US" sz="2000" dirty="0" smtClean="0"/>
              <a:t>For Group Piles;</a:t>
            </a:r>
            <a:endParaRPr lang="fa-IR" sz="2000" dirty="0"/>
          </a:p>
        </p:txBody>
      </p:sp>
      <p:sp>
        <p:nvSpPr>
          <p:cNvPr id="6" name="Title 3"/>
          <p:cNvSpPr>
            <a:spLocks noGrp="1"/>
          </p:cNvSpPr>
          <p:nvPr>
            <p:ph type="title"/>
          </p:nvPr>
        </p:nvSpPr>
        <p:spPr>
          <a:xfrm>
            <a:off x="609600" y="57150"/>
            <a:ext cx="8153400" cy="609600"/>
          </a:xfrm>
        </p:spPr>
        <p:txBody>
          <a:bodyPr>
            <a:noAutofit/>
          </a:bodyPr>
          <a:lstStyle/>
          <a:p>
            <a:r>
              <a:rPr lang="en-US" sz="2200" b="1" dirty="0"/>
              <a:t>Piles Response- Rocking Vibration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88206"/>
            <a:ext cx="3105150" cy="53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966500"/>
            <a:ext cx="3338513" cy="5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24600" y="878845"/>
            <a:ext cx="2667000" cy="4207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31347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sz="quarter" idx="13"/>
          </p:nvPr>
        </p:nvSpPr>
        <p:spPr>
          <a:xfrm>
            <a:off x="609600" y="895350"/>
            <a:ext cx="3886200" cy="3725825"/>
          </a:xfrm>
        </p:spPr>
        <p:txBody>
          <a:bodyPr vert="horz">
            <a:normAutofit/>
          </a:bodyPr>
          <a:lstStyle/>
          <a:p>
            <a:r>
              <a:rPr lang="en-US" sz="2000" dirty="0"/>
              <a:t>Effect of the pile cap;</a:t>
            </a:r>
            <a:endParaRPr lang="fa-IR" sz="2000" dirty="0"/>
          </a:p>
        </p:txBody>
      </p:sp>
      <p:sp>
        <p:nvSpPr>
          <p:cNvPr id="8" name="Title 3"/>
          <p:cNvSpPr>
            <a:spLocks noGrp="1"/>
          </p:cNvSpPr>
          <p:nvPr>
            <p:ph type="title"/>
          </p:nvPr>
        </p:nvSpPr>
        <p:spPr>
          <a:xfrm>
            <a:off x="609600" y="57150"/>
            <a:ext cx="8153400" cy="609600"/>
          </a:xfrm>
        </p:spPr>
        <p:txBody>
          <a:bodyPr>
            <a:noAutofit/>
          </a:bodyPr>
          <a:lstStyle/>
          <a:p>
            <a:r>
              <a:rPr lang="en-US" sz="2200" b="1" dirty="0"/>
              <a:t>Piles Response- Rocking Vibration</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96014"/>
            <a:ext cx="4691063" cy="833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813" y="2419350"/>
            <a:ext cx="4743450" cy="809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562350"/>
            <a:ext cx="2828925" cy="7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629400" y="3695700"/>
            <a:ext cx="2057400"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9166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609600" y="57150"/>
            <a:ext cx="8153400" cy="609600"/>
          </a:xfrm>
        </p:spPr>
        <p:txBody>
          <a:bodyPr>
            <a:noAutofit/>
          </a:bodyPr>
          <a:lstStyle/>
          <a:p>
            <a:r>
              <a:rPr lang="en-US" sz="2200" b="1" dirty="0"/>
              <a:t>Piles Response- Rocking Vibration</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95350"/>
            <a:ext cx="4775101" cy="4255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105400" y="2800350"/>
            <a:ext cx="3551717" cy="2144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7632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71550"/>
            <a:ext cx="5062538" cy="1427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3"/>
          <p:cNvSpPr>
            <a:spLocks noGrp="1"/>
          </p:cNvSpPr>
          <p:nvPr>
            <p:ph type="title"/>
          </p:nvPr>
        </p:nvSpPr>
        <p:spPr>
          <a:xfrm>
            <a:off x="609600" y="57150"/>
            <a:ext cx="8153400" cy="609600"/>
          </a:xfrm>
        </p:spPr>
        <p:txBody>
          <a:bodyPr>
            <a:noAutofit/>
          </a:bodyPr>
          <a:lstStyle/>
          <a:p>
            <a:r>
              <a:rPr lang="en-US" sz="2200" b="1" dirty="0"/>
              <a:t>Piles Response- Rocking Vibration</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993899"/>
            <a:ext cx="2152650" cy="6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792448"/>
            <a:ext cx="3400425" cy="10747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9" name="Rectangle 8"/>
          <p:cNvSpPr/>
          <p:nvPr/>
        </p:nvSpPr>
        <p:spPr>
          <a:xfrm>
            <a:off x="1066800" y="3314684"/>
            <a:ext cx="7467600" cy="16352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Exercise-1: Derive equation of motion for torsional vibration of a pile, group piles (with &amp; without cap effects) And calculate the its response.</a:t>
            </a:r>
          </a:p>
          <a:p>
            <a:pPr algn="just">
              <a:lnSpc>
                <a:spcPct val="150000"/>
              </a:lnSpc>
            </a:pPr>
            <a:endPar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8168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3602" y="889653"/>
            <a:ext cx="2884198"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734358"/>
            <a:ext cx="2514600" cy="136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3"/>
          <p:cNvSpPr>
            <a:spLocks noGrp="1"/>
          </p:cNvSpPr>
          <p:nvPr>
            <p:ph type="title"/>
          </p:nvPr>
        </p:nvSpPr>
        <p:spPr>
          <a:xfrm>
            <a:off x="609600" y="57150"/>
            <a:ext cx="8153400" cy="609600"/>
          </a:xfrm>
        </p:spPr>
        <p:txBody>
          <a:bodyPr>
            <a:noAutofit/>
          </a:bodyPr>
          <a:lstStyle/>
          <a:p>
            <a:r>
              <a:rPr lang="en-US" sz="2200" b="1" dirty="0"/>
              <a:t>Piles Response- </a:t>
            </a:r>
            <a:r>
              <a:rPr lang="en-US" sz="2200" b="1" dirty="0" smtClean="0"/>
              <a:t>Example 1</a:t>
            </a:r>
            <a:endParaRPr lang="en-US" sz="2200" b="1" dirty="0"/>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23950"/>
            <a:ext cx="5995988" cy="761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038450"/>
            <a:ext cx="3624263" cy="27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62670" y="4331128"/>
            <a:ext cx="3033713" cy="298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011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fade">
                                      <p:cBhvr>
                                        <p:cTn id="7" dur="500"/>
                                        <p:tgtEl>
                                          <p:spTgt spid="92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22"/>
                                        </p:tgtEl>
                                        <p:attrNameLst>
                                          <p:attrName>style.visibility</p:attrName>
                                        </p:attrNameLst>
                                      </p:cBhvr>
                                      <p:to>
                                        <p:strVal val="visible"/>
                                      </p:to>
                                    </p:set>
                                    <p:animEffect transition="in" filter="fade">
                                      <p:cBhvr>
                                        <p:cTn id="11"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609600" y="57150"/>
            <a:ext cx="8153400" cy="609600"/>
          </a:xfrm>
        </p:spPr>
        <p:txBody>
          <a:bodyPr>
            <a:noAutofit/>
          </a:bodyPr>
          <a:lstStyle/>
          <a:p>
            <a:r>
              <a:rPr lang="en-US" sz="2200" b="1" dirty="0"/>
              <a:t>Piles Response- </a:t>
            </a:r>
            <a:r>
              <a:rPr lang="en-US" sz="2200" b="1" dirty="0" smtClean="0"/>
              <a:t>Example 1</a:t>
            </a:r>
            <a:endParaRPr lang="en-US" sz="2200" b="1" dirty="0"/>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98856"/>
            <a:ext cx="4529138" cy="141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855813"/>
            <a:ext cx="2566988" cy="545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633" y="2599982"/>
            <a:ext cx="4572000" cy="886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23381"/>
            <a:ext cx="5022943" cy="1617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514600" y="4705350"/>
            <a:ext cx="2212929"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4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3849702"/>
            <a:ext cx="3417911" cy="969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634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fade">
                                      <p:cBhvr>
                                        <p:cTn id="7" dur="500"/>
                                        <p:tgtEl>
                                          <p:spTgt spid="102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6" presetClass="entr" presetSubtype="16" fill="hold" nodeType="afterEffect">
                                  <p:stCondLst>
                                    <p:cond delay="0"/>
                                  </p:stCondLst>
                                  <p:childTnLst>
                                    <p:set>
                                      <p:cBhvr>
                                        <p:cTn id="16" dur="1" fill="hold">
                                          <p:stCondLst>
                                            <p:cond delay="0"/>
                                          </p:stCondLst>
                                        </p:cTn>
                                        <p:tgtEl>
                                          <p:spTgt spid="10248"/>
                                        </p:tgtEl>
                                        <p:attrNameLst>
                                          <p:attrName>style.visibility</p:attrName>
                                        </p:attrNameLst>
                                      </p:cBhvr>
                                      <p:to>
                                        <p:strVal val="visible"/>
                                      </p:to>
                                    </p:set>
                                    <p:animEffect transition="in" filter="circle(in)">
                                      <p:cBhvr>
                                        <p:cTn id="17" dur="20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609600" y="57150"/>
            <a:ext cx="8153400" cy="609600"/>
          </a:xfrm>
        </p:spPr>
        <p:txBody>
          <a:bodyPr>
            <a:noAutofit/>
          </a:bodyPr>
          <a:lstStyle/>
          <a:p>
            <a:r>
              <a:rPr lang="en-US" sz="2200" b="1" dirty="0"/>
              <a:t>Piles Response- </a:t>
            </a:r>
            <a:r>
              <a:rPr lang="en-US" sz="2200" b="1" dirty="0" smtClean="0"/>
              <a:t>Example 1</a:t>
            </a:r>
            <a:endParaRPr lang="en-US" sz="2200" b="1"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47750"/>
            <a:ext cx="8353425" cy="246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3000" y="3714750"/>
            <a:ext cx="7610475" cy="1053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533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895350"/>
            <a:ext cx="8229600" cy="3725825"/>
          </a:xfrm>
        </p:spPr>
        <p:txBody>
          <a:bodyPr>
            <a:normAutofit/>
          </a:bodyPr>
          <a:lstStyle/>
          <a:p>
            <a:pPr algn="just"/>
            <a:r>
              <a:rPr lang="en-US" sz="1800" dirty="0"/>
              <a:t>Refer to </a:t>
            </a:r>
            <a:r>
              <a:rPr lang="en-US" sz="1800" dirty="0" smtClean="0"/>
              <a:t>previous example, </a:t>
            </a:r>
            <a:r>
              <a:rPr lang="en-US" sz="1800" dirty="0"/>
              <a:t>If the weight of the machine being supported is 70 </a:t>
            </a:r>
            <a:r>
              <a:rPr lang="en-US" sz="1800" dirty="0" err="1"/>
              <a:t>kN</a:t>
            </a:r>
            <a:r>
              <a:rPr lang="en-US" sz="1800" dirty="0" smtClean="0"/>
              <a:t>, determine </a:t>
            </a:r>
            <a:r>
              <a:rPr lang="en-US" sz="1800" dirty="0"/>
              <a:t>the damping ratio.</a:t>
            </a:r>
            <a:endParaRPr lang="fa-IR" sz="1800" dirty="0"/>
          </a:p>
        </p:txBody>
      </p:sp>
      <p:sp>
        <p:nvSpPr>
          <p:cNvPr id="5" name="Title 3"/>
          <p:cNvSpPr>
            <a:spLocks noGrp="1"/>
          </p:cNvSpPr>
          <p:nvPr>
            <p:ph type="title"/>
          </p:nvPr>
        </p:nvSpPr>
        <p:spPr>
          <a:xfrm>
            <a:off x="609600" y="57150"/>
            <a:ext cx="8153400" cy="609600"/>
          </a:xfrm>
        </p:spPr>
        <p:txBody>
          <a:bodyPr>
            <a:noAutofit/>
          </a:bodyPr>
          <a:lstStyle/>
          <a:p>
            <a:r>
              <a:rPr lang="en-US" sz="2200" b="1" dirty="0"/>
              <a:t>Piles Response- </a:t>
            </a:r>
            <a:r>
              <a:rPr lang="en-US" sz="2200" b="1" dirty="0" smtClean="0"/>
              <a:t>Example 2</a:t>
            </a:r>
            <a:endParaRPr lang="en-US" sz="2200" b="1"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33550"/>
            <a:ext cx="5314950"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1710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96433"/>
            <a:ext cx="292417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1"/>
          <p:cNvSpPr>
            <a:spLocks noGrp="1"/>
          </p:cNvSpPr>
          <p:nvPr>
            <p:ph sz="quarter" idx="13"/>
          </p:nvPr>
        </p:nvSpPr>
        <p:spPr>
          <a:xfrm>
            <a:off x="609600" y="895350"/>
            <a:ext cx="8229600" cy="3725825"/>
          </a:xfrm>
        </p:spPr>
        <p:txBody>
          <a:bodyPr>
            <a:normAutofit/>
          </a:bodyPr>
          <a:lstStyle/>
          <a:p>
            <a:pPr algn="just"/>
            <a:r>
              <a:rPr lang="en-US" sz="1800" dirty="0"/>
              <a:t>Refer to t</a:t>
            </a:r>
            <a:r>
              <a:rPr lang="en-US" sz="1800" dirty="0" smtClean="0"/>
              <a:t>he first example, </a:t>
            </a:r>
            <a:r>
              <a:rPr lang="en-US" sz="1800" dirty="0"/>
              <a:t>Determine </a:t>
            </a:r>
            <a:r>
              <a:rPr lang="en-US" sz="1800" i="1" dirty="0" err="1" smtClean="0"/>
              <a:t>kx</a:t>
            </a:r>
            <a:r>
              <a:rPr lang="en-US" sz="1800" dirty="0" smtClean="0"/>
              <a:t> </a:t>
            </a:r>
            <a:r>
              <a:rPr lang="en-US" sz="1800" dirty="0"/>
              <a:t>and </a:t>
            </a:r>
            <a:r>
              <a:rPr lang="en-US" sz="1800" i="1" dirty="0" smtClean="0"/>
              <a:t>cx</a:t>
            </a:r>
            <a:r>
              <a:rPr lang="en-US" sz="1800" dirty="0" smtClean="0"/>
              <a:t> </a:t>
            </a:r>
            <a:r>
              <a:rPr lang="en-US" sz="1800" dirty="0"/>
              <a:t>for the sliding mode of vibration</a:t>
            </a:r>
            <a:r>
              <a:rPr lang="en-US" sz="1800" dirty="0" smtClean="0"/>
              <a:t>.</a:t>
            </a:r>
            <a:endParaRPr lang="fa-IR" sz="1800" dirty="0"/>
          </a:p>
        </p:txBody>
      </p:sp>
      <p:sp>
        <p:nvSpPr>
          <p:cNvPr id="6" name="Title 3"/>
          <p:cNvSpPr>
            <a:spLocks noGrp="1"/>
          </p:cNvSpPr>
          <p:nvPr>
            <p:ph type="title"/>
          </p:nvPr>
        </p:nvSpPr>
        <p:spPr>
          <a:xfrm>
            <a:off x="609600" y="57150"/>
            <a:ext cx="8153400" cy="609600"/>
          </a:xfrm>
        </p:spPr>
        <p:txBody>
          <a:bodyPr>
            <a:noAutofit/>
          </a:bodyPr>
          <a:lstStyle/>
          <a:p>
            <a:r>
              <a:rPr lang="en-US" sz="2200" b="1" dirty="0"/>
              <a:t>Piles Response- </a:t>
            </a:r>
            <a:r>
              <a:rPr lang="en-US" sz="2200" b="1" dirty="0" smtClean="0"/>
              <a:t>Example 3</a:t>
            </a:r>
            <a:endParaRPr lang="en-US" sz="2200" b="1"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449" y="1358308"/>
            <a:ext cx="80962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703" y="2190750"/>
            <a:ext cx="5863855" cy="430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724150"/>
            <a:ext cx="289359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917466"/>
            <a:ext cx="5343525" cy="1226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4" name="Picture 8"/>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35456" y="2621471"/>
            <a:ext cx="1066800" cy="2002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099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fade">
                                      <p:cBhvr>
                                        <p:cTn id="7" dur="5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352550"/>
            <a:ext cx="3276600" cy="104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3"/>
          <p:cNvSpPr>
            <a:spLocks noGrp="1"/>
          </p:cNvSpPr>
          <p:nvPr>
            <p:ph type="title"/>
          </p:nvPr>
        </p:nvSpPr>
        <p:spPr>
          <a:xfrm>
            <a:off x="609600" y="57150"/>
            <a:ext cx="8153400" cy="609600"/>
          </a:xfrm>
        </p:spPr>
        <p:txBody>
          <a:bodyPr>
            <a:noAutofit/>
          </a:bodyPr>
          <a:lstStyle/>
          <a:p>
            <a:r>
              <a:rPr lang="en-US" sz="2200" b="1" dirty="0"/>
              <a:t>Piles Response- </a:t>
            </a:r>
            <a:r>
              <a:rPr lang="en-US" sz="2200" b="1" dirty="0" smtClean="0"/>
              <a:t>Example 3</a:t>
            </a:r>
            <a:endParaRPr lang="en-US" sz="2200" b="1" dirty="0"/>
          </a:p>
        </p:txBody>
      </p:sp>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81087"/>
            <a:ext cx="4488864" cy="1490663"/>
          </a:xfrm>
          <a:prstGeom prst="rect">
            <a:avLst/>
          </a:prstGeom>
          <a:noFill/>
          <a:ln>
            <a:noFill/>
          </a:ln>
          <a:effectLst>
            <a:glow rad="101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257" y="2952750"/>
            <a:ext cx="6257925" cy="877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57300" y="3943350"/>
            <a:ext cx="6629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02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ppt_x"/>
                                          </p:val>
                                        </p:tav>
                                        <p:tav tm="100000">
                                          <p:val>
                                            <p:strVal val="#ppt_x"/>
                                          </p:val>
                                        </p:tav>
                                      </p:tavLst>
                                    </p:anim>
                                    <p:anim calcmode="lin" valueType="num">
                                      <p:cBhvr additive="base">
                                        <p:cTn id="8"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5364"/>
                                        </p:tgtEl>
                                        <p:attrNameLst>
                                          <p:attrName>style.visibility</p:attrName>
                                        </p:attrNameLst>
                                      </p:cBhvr>
                                      <p:to>
                                        <p:strVal val="visible"/>
                                      </p:to>
                                    </p:set>
                                    <p:animEffect transition="in" filter="fade">
                                      <p:cBhvr>
                                        <p:cTn id="13" dur="1000"/>
                                        <p:tgtEl>
                                          <p:spTgt spid="15364"/>
                                        </p:tgtEl>
                                      </p:cBhvr>
                                    </p:animEffect>
                                    <p:anim calcmode="lin" valueType="num">
                                      <p:cBhvr>
                                        <p:cTn id="14" dur="1000" fill="hold"/>
                                        <p:tgtEl>
                                          <p:spTgt spid="15364"/>
                                        </p:tgtEl>
                                        <p:attrNameLst>
                                          <p:attrName>ppt_x</p:attrName>
                                        </p:attrNameLst>
                                      </p:cBhvr>
                                      <p:tavLst>
                                        <p:tav tm="0">
                                          <p:val>
                                            <p:strVal val="#ppt_x"/>
                                          </p:val>
                                        </p:tav>
                                        <p:tav tm="100000">
                                          <p:val>
                                            <p:strVal val="#ppt_x"/>
                                          </p:val>
                                        </p:tav>
                                      </p:tavLst>
                                    </p:anim>
                                    <p:anim calcmode="lin" valueType="num">
                                      <p:cBhvr>
                                        <p:cTn id="15" dur="1000" fill="hold"/>
                                        <p:tgtEl>
                                          <p:spTgt spid="153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895350"/>
            <a:ext cx="8077200" cy="3725825"/>
          </a:xfrm>
        </p:spPr>
        <p:txBody>
          <a:bodyPr>
            <a:normAutofit/>
          </a:bodyPr>
          <a:lstStyle/>
          <a:p>
            <a:r>
              <a:rPr lang="en-US" sz="1800" dirty="0" smtClean="0"/>
              <a:t>This problem can be approximately treated as a </a:t>
            </a:r>
            <a:r>
              <a:rPr lang="en-US" sz="1800" i="1" dirty="0" smtClean="0">
                <a:solidFill>
                  <a:schemeClr val="accent2">
                    <a:lumMod val="60000"/>
                    <a:lumOff val="40000"/>
                  </a:schemeClr>
                </a:solidFill>
              </a:rPr>
              <a:t>vertical rod fixed at the base </a:t>
            </a:r>
            <a:r>
              <a:rPr lang="en-US" sz="1800" dirty="0" smtClean="0"/>
              <a:t>and </a:t>
            </a:r>
            <a:r>
              <a:rPr lang="en-US" sz="1800" i="1" dirty="0" smtClean="0">
                <a:solidFill>
                  <a:schemeClr val="accent2">
                    <a:lumMod val="60000"/>
                    <a:lumOff val="40000"/>
                  </a:schemeClr>
                </a:solidFill>
              </a:rPr>
              <a:t>free on top</a:t>
            </a:r>
            <a:r>
              <a:rPr lang="en-US" sz="1800" dirty="0" smtClean="0"/>
              <a:t>. For determining the natural  frequency of the piles, three possible cases may arise.</a:t>
            </a:r>
            <a:endParaRPr lang="en-US" sz="1800" dirty="0"/>
          </a:p>
        </p:txBody>
      </p:sp>
      <p:sp>
        <p:nvSpPr>
          <p:cNvPr id="4" name="Title 3"/>
          <p:cNvSpPr>
            <a:spLocks noGrp="1"/>
          </p:cNvSpPr>
          <p:nvPr>
            <p:ph type="title"/>
          </p:nvPr>
        </p:nvSpPr>
        <p:spPr/>
        <p:txBody>
          <a:bodyPr>
            <a:normAutofit/>
          </a:bodyPr>
          <a:lstStyle/>
          <a:p>
            <a:r>
              <a:rPr lang="en-US" sz="2800" b="1" dirty="0" smtClean="0"/>
              <a:t>End-Bearing Piles Subjected to Vertical Vibration</a:t>
            </a:r>
          </a:p>
        </p:txBody>
      </p:sp>
      <p:pic>
        <p:nvPicPr>
          <p:cNvPr id="1026" name="Picture 2"/>
          <p:cNvPicPr>
            <a:picLocks noChangeAspect="1" noChangeArrowheads="1"/>
          </p:cNvPicPr>
          <p:nvPr/>
        </p:nvPicPr>
        <p:blipFill>
          <a:blip r:embed="rId2">
            <a:lum bright="-10000" contrast="30000"/>
          </a:blip>
          <a:srcRect l="11928" r="20016"/>
          <a:stretch>
            <a:fillRect/>
          </a:stretch>
        </p:blipFill>
        <p:spPr bwMode="auto">
          <a:xfrm>
            <a:off x="6868791" y="1674159"/>
            <a:ext cx="2308879" cy="3335991"/>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2265123"/>
            <a:ext cx="6143625" cy="2154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up)">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3"/>
          </p:nvPr>
        </p:nvSpPr>
        <p:spPr>
          <a:xfrm>
            <a:off x="609600" y="895351"/>
            <a:ext cx="8229600" cy="990600"/>
          </a:xfrm>
        </p:spPr>
        <p:txBody>
          <a:bodyPr>
            <a:normAutofit/>
          </a:bodyPr>
          <a:lstStyle/>
          <a:p>
            <a:r>
              <a:rPr lang="en-US" sz="1800" dirty="0"/>
              <a:t>Refer to t</a:t>
            </a:r>
            <a:r>
              <a:rPr lang="en-US" sz="1800" dirty="0" smtClean="0"/>
              <a:t>he first example, </a:t>
            </a:r>
            <a:r>
              <a:rPr lang="en-US" sz="1800" dirty="0"/>
              <a:t>Determine </a:t>
            </a:r>
            <a:r>
              <a:rPr lang="en-US" sz="1800" i="1" dirty="0" err="1" smtClean="0"/>
              <a:t>k</a:t>
            </a:r>
            <a:r>
              <a:rPr lang="en-US" sz="1400" dirty="0" err="1" smtClean="0"/>
              <a:t>θ</a:t>
            </a:r>
            <a:r>
              <a:rPr lang="en-US" sz="1800" dirty="0" smtClean="0"/>
              <a:t> </a:t>
            </a:r>
            <a:r>
              <a:rPr lang="en-US" sz="1800" dirty="0"/>
              <a:t>and </a:t>
            </a:r>
            <a:r>
              <a:rPr lang="en-US" sz="1800" i="1" dirty="0" err="1" smtClean="0"/>
              <a:t>c</a:t>
            </a:r>
            <a:r>
              <a:rPr lang="en-US" sz="1400" dirty="0" err="1" smtClean="0"/>
              <a:t>θ</a:t>
            </a:r>
            <a:r>
              <a:rPr lang="en-US" sz="1800" dirty="0" smtClean="0"/>
              <a:t> </a:t>
            </a:r>
            <a:r>
              <a:rPr lang="en-US" sz="1800" dirty="0"/>
              <a:t>for the rocking mode </a:t>
            </a:r>
            <a:r>
              <a:rPr lang="en-US" sz="1800" dirty="0" smtClean="0"/>
              <a:t>of vibration</a:t>
            </a:r>
            <a:r>
              <a:rPr lang="en-US" sz="1800" dirty="0"/>
              <a:t>. Assume Poisson’s ratio of soil to be </a:t>
            </a:r>
            <a:r>
              <a:rPr lang="en-US" sz="1800" dirty="0" smtClean="0"/>
              <a:t>0.25.</a:t>
            </a:r>
            <a:endParaRPr lang="fa-IR" sz="1800" dirty="0"/>
          </a:p>
        </p:txBody>
      </p:sp>
      <p:sp>
        <p:nvSpPr>
          <p:cNvPr id="6" name="Title 3"/>
          <p:cNvSpPr>
            <a:spLocks noGrp="1"/>
          </p:cNvSpPr>
          <p:nvPr>
            <p:ph type="title"/>
          </p:nvPr>
        </p:nvSpPr>
        <p:spPr>
          <a:xfrm>
            <a:off x="609600" y="57150"/>
            <a:ext cx="8153400" cy="609600"/>
          </a:xfrm>
        </p:spPr>
        <p:txBody>
          <a:bodyPr>
            <a:noAutofit/>
          </a:bodyPr>
          <a:lstStyle/>
          <a:p>
            <a:r>
              <a:rPr lang="en-US" sz="2200" b="1" dirty="0"/>
              <a:t>Piles Response- </a:t>
            </a:r>
            <a:r>
              <a:rPr lang="en-US" sz="2200" b="1" dirty="0" smtClean="0"/>
              <a:t>Example 4</a:t>
            </a:r>
            <a:endParaRPr lang="en-US" sz="2200" b="1"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657350"/>
            <a:ext cx="3200400" cy="912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495550"/>
            <a:ext cx="1790700" cy="555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257550"/>
            <a:ext cx="5457825" cy="1313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6"/>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8000" y="3257550"/>
            <a:ext cx="1181157"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21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additive="base">
                                        <p:cTn id="7" dur="500" fill="hold"/>
                                        <p:tgtEl>
                                          <p:spTgt spid="16390"/>
                                        </p:tgtEl>
                                        <p:attrNameLst>
                                          <p:attrName>ppt_x</p:attrName>
                                        </p:attrNameLst>
                                      </p:cBhvr>
                                      <p:tavLst>
                                        <p:tav tm="0">
                                          <p:val>
                                            <p:strVal val="#ppt_x"/>
                                          </p:val>
                                        </p:tav>
                                        <p:tav tm="100000">
                                          <p:val>
                                            <p:strVal val="#ppt_x"/>
                                          </p:val>
                                        </p:tav>
                                      </p:tavLst>
                                    </p:anim>
                                    <p:anim calcmode="lin" valueType="num">
                                      <p:cBhvr additive="base">
                                        <p:cTn id="8" dur="500" fill="hold"/>
                                        <p:tgtEl>
                                          <p:spTgt spid="163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23950"/>
            <a:ext cx="5572125" cy="185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3"/>
          <p:cNvSpPr>
            <a:spLocks noGrp="1"/>
          </p:cNvSpPr>
          <p:nvPr>
            <p:ph type="title"/>
          </p:nvPr>
        </p:nvSpPr>
        <p:spPr>
          <a:xfrm>
            <a:off x="609600" y="57150"/>
            <a:ext cx="8153400" cy="609600"/>
          </a:xfrm>
        </p:spPr>
        <p:txBody>
          <a:bodyPr>
            <a:noAutofit/>
          </a:bodyPr>
          <a:lstStyle/>
          <a:p>
            <a:r>
              <a:rPr lang="en-US" sz="2200" b="1" dirty="0"/>
              <a:t>Piles Response- </a:t>
            </a:r>
            <a:r>
              <a:rPr lang="en-US" sz="2200" b="1" dirty="0" smtClean="0"/>
              <a:t>Example 4</a:t>
            </a:r>
            <a:endParaRPr lang="en-US" sz="2200" b="1" dirty="0"/>
          </a:p>
        </p:txBody>
      </p:sp>
      <p:pic>
        <p:nvPicPr>
          <p:cNvPr id="17411" name="Picture 3"/>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72200" y="1733550"/>
            <a:ext cx="2895600" cy="1283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257550"/>
            <a:ext cx="2119313" cy="1607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4051" y="3904136"/>
            <a:ext cx="6109949" cy="31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021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barn(inVertical)">
                                      <p:cBhvr>
                                        <p:cTn id="7" dur="500"/>
                                        <p:tgtEl>
                                          <p:spTgt spid="174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anim calcmode="lin" valueType="num">
                                      <p:cBhvr additive="base">
                                        <p:cTn id="12" dur="500" fill="hold"/>
                                        <p:tgtEl>
                                          <p:spTgt spid="17412"/>
                                        </p:tgtEl>
                                        <p:attrNameLst>
                                          <p:attrName>ppt_x</p:attrName>
                                        </p:attrNameLst>
                                      </p:cBhvr>
                                      <p:tavLst>
                                        <p:tav tm="0">
                                          <p:val>
                                            <p:strVal val="#ppt_x"/>
                                          </p:val>
                                        </p:tav>
                                        <p:tav tm="100000">
                                          <p:val>
                                            <p:strVal val="#ppt_x"/>
                                          </p:val>
                                        </p:tav>
                                      </p:tavLst>
                                    </p:anim>
                                    <p:anim calcmode="lin" valueType="num">
                                      <p:cBhvr additive="base">
                                        <p:cTn id="13" dur="500" fill="hold"/>
                                        <p:tgtEl>
                                          <p:spTgt spid="17412"/>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7413"/>
                                        </p:tgtEl>
                                        <p:attrNameLst>
                                          <p:attrName>style.visibility</p:attrName>
                                        </p:attrNameLst>
                                      </p:cBhvr>
                                      <p:to>
                                        <p:strVal val="visible"/>
                                      </p:to>
                                    </p:set>
                                    <p:animEffect transition="in" filter="fade">
                                      <p:cBhvr>
                                        <p:cTn id="16" dur="1000"/>
                                        <p:tgtEl>
                                          <p:spTgt spid="17413"/>
                                        </p:tgtEl>
                                      </p:cBhvr>
                                    </p:animEffect>
                                    <p:anim calcmode="lin" valueType="num">
                                      <p:cBhvr>
                                        <p:cTn id="17" dur="1000" fill="hold"/>
                                        <p:tgtEl>
                                          <p:spTgt spid="17413"/>
                                        </p:tgtEl>
                                        <p:attrNameLst>
                                          <p:attrName>ppt_x</p:attrName>
                                        </p:attrNameLst>
                                      </p:cBhvr>
                                      <p:tavLst>
                                        <p:tav tm="0">
                                          <p:val>
                                            <p:strVal val="#ppt_x"/>
                                          </p:val>
                                        </p:tav>
                                        <p:tav tm="100000">
                                          <p:val>
                                            <p:strVal val="#ppt_x"/>
                                          </p:val>
                                        </p:tav>
                                      </p:tavLst>
                                    </p:anim>
                                    <p:anim calcmode="lin" valueType="num">
                                      <p:cBhvr>
                                        <p:cTn id="18" dur="1000" fill="hold"/>
                                        <p:tgtEl>
                                          <p:spTgt spid="174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609600" y="57150"/>
            <a:ext cx="8153400" cy="609600"/>
          </a:xfrm>
        </p:spPr>
        <p:txBody>
          <a:bodyPr>
            <a:noAutofit/>
          </a:bodyPr>
          <a:lstStyle/>
          <a:p>
            <a:r>
              <a:rPr lang="en-US" sz="2200" b="1" dirty="0"/>
              <a:t>Piles Response- </a:t>
            </a:r>
            <a:r>
              <a:rPr lang="en-US" sz="2200" b="1" dirty="0" smtClean="0"/>
              <a:t>Example 4</a:t>
            </a:r>
            <a:endParaRPr lang="en-US" sz="2200" b="1"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71550"/>
            <a:ext cx="2085975" cy="118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91000" y="971550"/>
            <a:ext cx="1914525" cy="50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86112" y="1562694"/>
            <a:ext cx="5838825" cy="253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378813"/>
            <a:ext cx="4048125" cy="64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62" y="3263375"/>
            <a:ext cx="3843338" cy="613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062" y="4324350"/>
            <a:ext cx="1766585"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2732931"/>
            <a:ext cx="31146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1" name="Picture 9"/>
          <p:cNvPicPr>
            <a:picLocks noChangeAspect="1" noChangeArrowheads="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92744" y="4158139"/>
            <a:ext cx="5919788" cy="861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882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500"/>
                                        <p:tgtEl>
                                          <p:spTgt spid="18436"/>
                                        </p:tgtEl>
                                      </p:cBhvr>
                                    </p:animEffect>
                                  </p:childTnLst>
                                </p:cTn>
                              </p:par>
                              <p:par>
                                <p:cTn id="8" presetID="10" presetClass="entr" presetSubtype="0" fill="hold" nodeType="withEffect">
                                  <p:stCondLst>
                                    <p:cond delay="0"/>
                                  </p:stCondLst>
                                  <p:childTnLst>
                                    <p:set>
                                      <p:cBhvr>
                                        <p:cTn id="9" dur="1" fill="hold">
                                          <p:stCondLst>
                                            <p:cond delay="0"/>
                                          </p:stCondLst>
                                        </p:cTn>
                                        <p:tgtEl>
                                          <p:spTgt spid="18435"/>
                                        </p:tgtEl>
                                        <p:attrNameLst>
                                          <p:attrName>style.visibility</p:attrName>
                                        </p:attrNameLst>
                                      </p:cBhvr>
                                      <p:to>
                                        <p:strVal val="visible"/>
                                      </p:to>
                                    </p:set>
                                    <p:animEffect transition="in" filter="fade">
                                      <p:cBhvr>
                                        <p:cTn id="10" dur="500"/>
                                        <p:tgtEl>
                                          <p:spTgt spid="1843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8437"/>
                                        </p:tgtEl>
                                        <p:attrNameLst>
                                          <p:attrName>style.visibility</p:attrName>
                                        </p:attrNameLst>
                                      </p:cBhvr>
                                      <p:to>
                                        <p:strVal val="visible"/>
                                      </p:to>
                                    </p:set>
                                    <p:animEffect transition="in" filter="wheel(1)">
                                      <p:cBhvr>
                                        <p:cTn id="15" dur="2000"/>
                                        <p:tgtEl>
                                          <p:spTgt spid="18437"/>
                                        </p:tgtEl>
                                      </p:cBhvr>
                                    </p:animEffect>
                                  </p:childTnLst>
                                </p:cTn>
                              </p:par>
                              <p:par>
                                <p:cTn id="16" presetID="21" presetClass="entr" presetSubtype="1" fill="hold" nodeType="withEffect">
                                  <p:stCondLst>
                                    <p:cond delay="0"/>
                                  </p:stCondLst>
                                  <p:childTnLst>
                                    <p:set>
                                      <p:cBhvr>
                                        <p:cTn id="17" dur="1" fill="hold">
                                          <p:stCondLst>
                                            <p:cond delay="0"/>
                                          </p:stCondLst>
                                        </p:cTn>
                                        <p:tgtEl>
                                          <p:spTgt spid="18438"/>
                                        </p:tgtEl>
                                        <p:attrNameLst>
                                          <p:attrName>style.visibility</p:attrName>
                                        </p:attrNameLst>
                                      </p:cBhvr>
                                      <p:to>
                                        <p:strVal val="visible"/>
                                      </p:to>
                                    </p:set>
                                    <p:animEffect transition="in" filter="wheel(1)">
                                      <p:cBhvr>
                                        <p:cTn id="18" dur="2000"/>
                                        <p:tgtEl>
                                          <p:spTgt spid="18438"/>
                                        </p:tgtEl>
                                      </p:cBhvr>
                                    </p:animEffect>
                                  </p:childTnLst>
                                </p:cTn>
                              </p:par>
                              <p:par>
                                <p:cTn id="19" presetID="21" presetClass="entr" presetSubtype="1" fill="hold" nodeType="withEffect">
                                  <p:stCondLst>
                                    <p:cond delay="0"/>
                                  </p:stCondLst>
                                  <p:childTnLst>
                                    <p:set>
                                      <p:cBhvr>
                                        <p:cTn id="20" dur="1" fill="hold">
                                          <p:stCondLst>
                                            <p:cond delay="0"/>
                                          </p:stCondLst>
                                        </p:cTn>
                                        <p:tgtEl>
                                          <p:spTgt spid="18439"/>
                                        </p:tgtEl>
                                        <p:attrNameLst>
                                          <p:attrName>style.visibility</p:attrName>
                                        </p:attrNameLst>
                                      </p:cBhvr>
                                      <p:to>
                                        <p:strVal val="visible"/>
                                      </p:to>
                                    </p:set>
                                    <p:animEffect transition="in" filter="wheel(1)">
                                      <p:cBhvr>
                                        <p:cTn id="21" dur="2000"/>
                                        <p:tgtEl>
                                          <p:spTgt spid="18439"/>
                                        </p:tgtEl>
                                      </p:cBhvr>
                                    </p:animEffect>
                                  </p:childTnLst>
                                </p:cTn>
                              </p:par>
                              <p:par>
                                <p:cTn id="22" presetID="21" presetClass="entr" presetSubtype="1" fill="hold" nodeType="withEffect">
                                  <p:stCondLst>
                                    <p:cond delay="0"/>
                                  </p:stCondLst>
                                  <p:childTnLst>
                                    <p:set>
                                      <p:cBhvr>
                                        <p:cTn id="23" dur="1" fill="hold">
                                          <p:stCondLst>
                                            <p:cond delay="0"/>
                                          </p:stCondLst>
                                        </p:cTn>
                                        <p:tgtEl>
                                          <p:spTgt spid="18440"/>
                                        </p:tgtEl>
                                        <p:attrNameLst>
                                          <p:attrName>style.visibility</p:attrName>
                                        </p:attrNameLst>
                                      </p:cBhvr>
                                      <p:to>
                                        <p:strVal val="visible"/>
                                      </p:to>
                                    </p:set>
                                    <p:animEffect transition="in" filter="wheel(1)">
                                      <p:cBhvr>
                                        <p:cTn id="24" dur="2000"/>
                                        <p:tgtEl>
                                          <p:spTgt spid="1844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8441"/>
                                        </p:tgtEl>
                                        <p:attrNameLst>
                                          <p:attrName>style.visibility</p:attrName>
                                        </p:attrNameLst>
                                      </p:cBhvr>
                                      <p:to>
                                        <p:strVal val="visible"/>
                                      </p:to>
                                    </p:set>
                                    <p:anim calcmode="lin" valueType="num">
                                      <p:cBhvr additive="base">
                                        <p:cTn id="29" dur="500" fill="hold"/>
                                        <p:tgtEl>
                                          <p:spTgt spid="18441"/>
                                        </p:tgtEl>
                                        <p:attrNameLst>
                                          <p:attrName>ppt_x</p:attrName>
                                        </p:attrNameLst>
                                      </p:cBhvr>
                                      <p:tavLst>
                                        <p:tav tm="0">
                                          <p:val>
                                            <p:strVal val="#ppt_x"/>
                                          </p:val>
                                        </p:tav>
                                        <p:tav tm="100000">
                                          <p:val>
                                            <p:strVal val="#ppt_x"/>
                                          </p:val>
                                        </p:tav>
                                      </p:tavLst>
                                    </p:anim>
                                    <p:anim calcmode="lin" valueType="num">
                                      <p:cBhvr additive="base">
                                        <p:cTn id="30" dur="500" fill="hold"/>
                                        <p:tgtEl>
                                          <p:spTgt spid="184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895350"/>
            <a:ext cx="8382000" cy="3725825"/>
          </a:xfrm>
        </p:spPr>
        <p:txBody>
          <a:bodyPr>
            <a:normAutofit fontScale="77500" lnSpcReduction="20000"/>
          </a:bodyPr>
          <a:lstStyle/>
          <a:p>
            <a:pPr algn="just"/>
            <a:r>
              <a:rPr lang="en-US" sz="2400" dirty="0" smtClean="0"/>
              <a:t>Evaluate the below parameters on the spring and damping ratio of the soil-pile-interaction, dynamic response and dominant frequency of vertical, sliding, rocking vibration:</a:t>
            </a:r>
          </a:p>
          <a:p>
            <a:pPr marL="0" indent="0" algn="just">
              <a:buNone/>
            </a:pPr>
            <a:endParaRPr lang="en-US" sz="2400" dirty="0" smtClean="0"/>
          </a:p>
          <a:p>
            <a:pPr marL="722313" indent="-319088" algn="just">
              <a:buFont typeface="Wingdings" pitchFamily="2" charset="2"/>
              <a:buChar char="v"/>
            </a:pPr>
            <a:r>
              <a:rPr lang="en-US" sz="2400" dirty="0" smtClean="0"/>
              <a:t>Pile length, </a:t>
            </a:r>
          </a:p>
          <a:p>
            <a:pPr marL="722313" indent="-319088" algn="just">
              <a:buFont typeface="Wingdings" pitchFamily="2" charset="2"/>
              <a:buChar char="v"/>
            </a:pPr>
            <a:r>
              <a:rPr lang="en-US" sz="2400" dirty="0" smtClean="0"/>
              <a:t>pile diameter,  </a:t>
            </a:r>
          </a:p>
          <a:p>
            <a:pPr marL="722313" indent="-319088" algn="just">
              <a:buFont typeface="Wingdings" pitchFamily="2" charset="2"/>
              <a:buChar char="v"/>
            </a:pPr>
            <a:r>
              <a:rPr lang="en-US" sz="2400" dirty="0" smtClean="0"/>
              <a:t>cap diameter (L</a:t>
            </a:r>
            <a:r>
              <a:rPr lang="en-US" sz="1600" dirty="0" smtClean="0"/>
              <a:t>X</a:t>
            </a:r>
            <a:r>
              <a:rPr lang="en-US" sz="2400" dirty="0" smtClean="0"/>
              <a:t>B), </a:t>
            </a:r>
          </a:p>
          <a:p>
            <a:pPr marL="722313" indent="-319088" algn="just">
              <a:buFont typeface="Wingdings" pitchFamily="2" charset="2"/>
              <a:buChar char="v"/>
            </a:pPr>
            <a:r>
              <a:rPr lang="en-US" sz="2400" dirty="0" smtClean="0"/>
              <a:t>soil condition, </a:t>
            </a:r>
          </a:p>
          <a:p>
            <a:pPr marL="722313" indent="-319088" algn="just">
              <a:buFont typeface="Wingdings" pitchFamily="2" charset="2"/>
              <a:buChar char="v"/>
            </a:pPr>
            <a:r>
              <a:rPr lang="en-US" sz="2400" dirty="0" smtClean="0"/>
              <a:t>weight of cap (or foundation), </a:t>
            </a:r>
          </a:p>
          <a:p>
            <a:pPr marL="722313" indent="-319088" algn="just">
              <a:buFont typeface="Wingdings" pitchFamily="2" charset="2"/>
              <a:buChar char="v"/>
            </a:pPr>
            <a:r>
              <a:rPr lang="en-US" sz="2400" dirty="0" smtClean="0"/>
              <a:t>distance between piles in group, </a:t>
            </a:r>
          </a:p>
          <a:p>
            <a:pPr marL="722313" indent="-319088" algn="just">
              <a:buFont typeface="Wingdings" pitchFamily="2" charset="2"/>
              <a:buChar char="v"/>
            </a:pPr>
            <a:r>
              <a:rPr lang="en-US" sz="2400" dirty="0" smtClean="0"/>
              <a:t>pile configuration in a group, </a:t>
            </a:r>
          </a:p>
          <a:p>
            <a:pPr marL="722313" indent="-319088" algn="just">
              <a:buFont typeface="Wingdings" pitchFamily="2" charset="2"/>
              <a:buChar char="v"/>
            </a:pPr>
            <a:r>
              <a:rPr lang="en-US" sz="2400" dirty="0" smtClean="0"/>
              <a:t>Number of piles in a group.</a:t>
            </a:r>
          </a:p>
          <a:p>
            <a:pPr marL="722313" indent="-319088" algn="just">
              <a:buFont typeface="Wingdings" pitchFamily="2" charset="2"/>
              <a:buChar char="v"/>
            </a:pPr>
            <a:endParaRPr lang="en-US" sz="2400" dirty="0" smtClean="0"/>
          </a:p>
        </p:txBody>
      </p:sp>
      <p:sp>
        <p:nvSpPr>
          <p:cNvPr id="4" name="Title 3"/>
          <p:cNvSpPr>
            <a:spLocks noGrp="1"/>
          </p:cNvSpPr>
          <p:nvPr>
            <p:ph type="title"/>
          </p:nvPr>
        </p:nvSpPr>
        <p:spPr/>
        <p:txBody>
          <a:bodyPr>
            <a:normAutofit fontScale="90000"/>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Exercise-2</a:t>
            </a:r>
            <a:endParaRPr lang="fa-IR" dirty="0"/>
          </a:p>
        </p:txBody>
      </p:sp>
    </p:spTree>
    <p:extLst>
      <p:ext uri="{BB962C8B-B14F-4D97-AF65-F5344CB8AC3E}">
        <p14:creationId xmlns:p14="http://schemas.microsoft.com/office/powerpoint/2010/main" val="1638123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anchor="b">
            <a:normAutofit/>
          </a:bodyPr>
          <a:lstStyle/>
          <a:p>
            <a:r>
              <a:rPr lang="en-US" sz="2800" b="1" dirty="0"/>
              <a:t>End-Bearing Piles Subjected to Vertical Vibration</a:t>
            </a:r>
            <a:endParaRPr lang="fa-IR" sz="28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00150"/>
            <a:ext cx="573444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lum bright="-10000" contrast="30000"/>
          </a:blip>
          <a:srcRect l="11928" r="20016"/>
          <a:stretch>
            <a:fillRect/>
          </a:stretch>
        </p:blipFill>
        <p:spPr bwMode="auto">
          <a:xfrm>
            <a:off x="6781800" y="1674159"/>
            <a:ext cx="2308879" cy="3335991"/>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5426" y="971550"/>
            <a:ext cx="5438774" cy="3983141"/>
          </a:xfrm>
          <a:prstGeom prst="rect">
            <a:avLst/>
          </a:prstGeom>
          <a:ln w="38100" cap="sq">
            <a:solidFill>
              <a:srgbClr val="000000"/>
            </a:solidFill>
            <a:prstDash val="solid"/>
            <a:miter lim="800000"/>
          </a:ln>
          <a:effectLst>
            <a:glow rad="101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410200" y="3023066"/>
            <a:ext cx="93345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620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fade">
                                      <p:cBhvr>
                                        <p:cTn id="13"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609600" y="57150"/>
            <a:ext cx="8153400" cy="609600"/>
          </a:xfrm>
        </p:spPr>
        <p:txBody>
          <a:bodyPr vert="horz" anchor="b">
            <a:normAutofit/>
          </a:bodyPr>
          <a:lstStyle/>
          <a:p>
            <a:r>
              <a:rPr lang="en-US" sz="2800" b="1" dirty="0"/>
              <a:t>End-Bearing Piles Subjected to Vertical Vibration</a:t>
            </a:r>
            <a:endParaRPr lang="fa-IR" sz="2800" b="1" dirty="0"/>
          </a:p>
        </p:txBody>
      </p:sp>
      <p:pic>
        <p:nvPicPr>
          <p:cNvPr id="6" name="Picture 2"/>
          <p:cNvPicPr>
            <a:picLocks noChangeAspect="1" noChangeArrowheads="1"/>
          </p:cNvPicPr>
          <p:nvPr/>
        </p:nvPicPr>
        <p:blipFill>
          <a:blip r:embed="rId2">
            <a:lum bright="-10000" contrast="30000"/>
          </a:blip>
          <a:srcRect l="11928" r="20016"/>
          <a:stretch>
            <a:fillRect/>
          </a:stretch>
        </p:blipFill>
        <p:spPr bwMode="auto">
          <a:xfrm>
            <a:off x="6781800" y="1674159"/>
            <a:ext cx="2308879" cy="3335991"/>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20980"/>
            <a:ext cx="5676900" cy="3470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a:duotone>
              <a:prstClr val="black"/>
              <a:srgbClr val="D9C3A5">
                <a:tint val="50000"/>
                <a:satMod val="180000"/>
              </a:srgbClr>
            </a:duotone>
            <a:extLst>
              <a:ext uri="{28A0092B-C50C-407E-A947-70E740481C1C}">
                <a14:useLocalDpi xmlns:a14="http://schemas.microsoft.com/office/drawing/2010/main" val="0"/>
              </a:ext>
            </a:extLst>
          </a:blip>
          <a:srcRect l="4120" r="10831" b="84549"/>
          <a:stretch/>
        </p:blipFill>
        <p:spPr bwMode="auto">
          <a:xfrm>
            <a:off x="2209800" y="2396870"/>
            <a:ext cx="2729023" cy="993510"/>
          </a:xfrm>
          <a:prstGeom prst="rect">
            <a:avLst/>
          </a:prstGeom>
          <a:noFill/>
          <a:ln>
            <a:noFill/>
          </a:ln>
          <a:effectLst>
            <a:glow rad="101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4">
            <a:duotone>
              <a:prstClr val="black"/>
              <a:srgbClr val="D9C3A5">
                <a:tint val="50000"/>
                <a:satMod val="180000"/>
              </a:srgbClr>
            </a:duotone>
            <a:extLst>
              <a:ext uri="{28A0092B-C50C-407E-A947-70E740481C1C}">
                <a14:useLocalDpi xmlns:a14="http://schemas.microsoft.com/office/drawing/2010/main" val="0"/>
              </a:ext>
            </a:extLst>
          </a:blip>
          <a:srcRect t="15415"/>
          <a:stretch/>
        </p:blipFill>
        <p:spPr bwMode="auto">
          <a:xfrm>
            <a:off x="6096000" y="1213850"/>
            <a:ext cx="2297439" cy="3894092"/>
          </a:xfrm>
          <a:prstGeom prst="rect">
            <a:avLst/>
          </a:prstGeom>
          <a:noFill/>
          <a:ln>
            <a:noFill/>
          </a:ln>
          <a:effectLst>
            <a:glow rad="101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338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1000"/>
                                        <p:tgtEl>
                                          <p:spTgt spid="3076"/>
                                        </p:tgtEl>
                                      </p:cBhvr>
                                    </p:animEffect>
                                    <p:anim calcmode="lin" valueType="num">
                                      <p:cBhvr>
                                        <p:cTn id="13" dur="1000" fill="hold"/>
                                        <p:tgtEl>
                                          <p:spTgt spid="3076"/>
                                        </p:tgtEl>
                                        <p:attrNameLst>
                                          <p:attrName>ppt_x</p:attrName>
                                        </p:attrNameLst>
                                      </p:cBhvr>
                                      <p:tavLst>
                                        <p:tav tm="0">
                                          <p:val>
                                            <p:strVal val="#ppt_x"/>
                                          </p:val>
                                        </p:tav>
                                        <p:tav tm="100000">
                                          <p:val>
                                            <p:strVal val="#ppt_x"/>
                                          </p:val>
                                        </p:tav>
                                      </p:tavLst>
                                    </p:anim>
                                    <p:anim calcmode="lin" valueType="num">
                                      <p:cBhvr>
                                        <p:cTn id="14"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609600" y="57150"/>
            <a:ext cx="8153400" cy="609600"/>
          </a:xfrm>
        </p:spPr>
        <p:txBody>
          <a:bodyPr>
            <a:normAutofit/>
          </a:bodyPr>
          <a:lstStyle/>
          <a:p>
            <a:r>
              <a:rPr lang="en-US" sz="2800" b="1" dirty="0"/>
              <a:t>Friction Piles </a:t>
            </a:r>
            <a:r>
              <a:rPr lang="en-US" sz="2800" b="1" dirty="0" smtClean="0"/>
              <a:t>Subjected to Vertical Vibration</a:t>
            </a:r>
          </a:p>
        </p:txBody>
      </p:sp>
      <p:pic>
        <p:nvPicPr>
          <p:cNvPr id="4099"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14843"/>
          <a:stretch/>
        </p:blipFill>
        <p:spPr bwMode="auto">
          <a:xfrm>
            <a:off x="228600" y="1565012"/>
            <a:ext cx="2590800" cy="3023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4038600" y="1680610"/>
            <a:ext cx="1672391" cy="2351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a:xfrm>
            <a:off x="3048000" y="2952750"/>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Content Placeholder 2"/>
          <p:cNvSpPr>
            <a:spLocks noGrp="1"/>
          </p:cNvSpPr>
          <p:nvPr>
            <p:ph sz="quarter" idx="14"/>
          </p:nvPr>
        </p:nvSpPr>
        <p:spPr>
          <a:xfrm>
            <a:off x="5746899" y="895350"/>
            <a:ext cx="3320901" cy="3962400"/>
          </a:xfrm>
        </p:spPr>
        <p:txBody>
          <a:bodyPr>
            <a:noAutofit/>
          </a:bodyPr>
          <a:lstStyle/>
          <a:p>
            <a:r>
              <a:rPr lang="en-US" sz="1400" dirty="0"/>
              <a:t>In developing the </a:t>
            </a:r>
            <a:r>
              <a:rPr lang="en-US" sz="1400" dirty="0" smtClean="0"/>
              <a:t>theory </a:t>
            </a:r>
            <a:r>
              <a:rPr lang="en-US" sz="1400" dirty="0"/>
              <a:t>for obtaining </a:t>
            </a:r>
            <a:r>
              <a:rPr lang="en-US" sz="1400" dirty="0" smtClean="0"/>
              <a:t>the stiffness </a:t>
            </a:r>
            <a:r>
              <a:rPr lang="en-US" sz="1400" dirty="0"/>
              <a:t>(</a:t>
            </a:r>
            <a:r>
              <a:rPr lang="en-US" sz="1400" i="1" dirty="0" err="1"/>
              <a:t>kz</a:t>
            </a:r>
            <a:r>
              <a:rPr lang="en-US" sz="1400" dirty="0"/>
              <a:t>) and the damping (</a:t>
            </a:r>
            <a:r>
              <a:rPr lang="en-US" sz="1400" i="1" dirty="0" err="1"/>
              <a:t>cz</a:t>
            </a:r>
            <a:r>
              <a:rPr lang="en-US" sz="1400" dirty="0"/>
              <a:t>) parameters</a:t>
            </a:r>
            <a:r>
              <a:rPr lang="en-US" sz="1400" dirty="0" smtClean="0"/>
              <a:t>, </a:t>
            </a:r>
            <a:r>
              <a:rPr lang="en-US" sz="1400" dirty="0"/>
              <a:t>the following assumptions were made:</a:t>
            </a:r>
          </a:p>
          <a:p>
            <a:pPr algn="just">
              <a:lnSpc>
                <a:spcPct val="150000"/>
              </a:lnSpc>
            </a:pPr>
            <a:r>
              <a:rPr lang="en-US" sz="1400" dirty="0" smtClean="0"/>
              <a:t>The </a:t>
            </a:r>
            <a:r>
              <a:rPr lang="en-US" sz="1400" dirty="0"/>
              <a:t>pile is vertical, elastic, and circular in cross section.</a:t>
            </a:r>
          </a:p>
          <a:p>
            <a:pPr algn="just">
              <a:lnSpc>
                <a:spcPct val="150000"/>
              </a:lnSpc>
            </a:pPr>
            <a:r>
              <a:rPr lang="en-US" sz="1400" dirty="0" smtClean="0"/>
              <a:t>The </a:t>
            </a:r>
            <a:r>
              <a:rPr lang="en-US" sz="1400" dirty="0"/>
              <a:t>pile is floating.</a:t>
            </a:r>
          </a:p>
          <a:p>
            <a:pPr algn="just">
              <a:lnSpc>
                <a:spcPct val="150000"/>
              </a:lnSpc>
            </a:pPr>
            <a:r>
              <a:rPr lang="en-US" sz="1400" dirty="0" smtClean="0"/>
              <a:t>The </a:t>
            </a:r>
            <a:r>
              <a:rPr lang="en-US" sz="1400" dirty="0"/>
              <a:t>pile is perfectly connected to the soil.</a:t>
            </a:r>
          </a:p>
          <a:p>
            <a:pPr algn="just">
              <a:lnSpc>
                <a:spcPct val="150000"/>
              </a:lnSpc>
            </a:pPr>
            <a:r>
              <a:rPr lang="en-US" sz="1400" dirty="0" smtClean="0"/>
              <a:t>The </a:t>
            </a:r>
            <a:r>
              <a:rPr lang="en-US" sz="1400" dirty="0"/>
              <a:t>soil above the pile tip behaves as infinitesimal, thin, </a:t>
            </a:r>
            <a:r>
              <a:rPr lang="en-US" sz="1400" dirty="0" smtClean="0"/>
              <a:t>independent linearly </a:t>
            </a:r>
            <a:r>
              <a:rPr lang="en-US" sz="1400" dirty="0"/>
              <a:t>elastic layers</a:t>
            </a:r>
            <a:r>
              <a:rPr lang="en-US" sz="1400" dirty="0" smtClean="0"/>
              <a:t>. </a:t>
            </a:r>
            <a:endParaRPr lang="fa-IR" sz="1400" dirty="0"/>
          </a:p>
        </p:txBody>
      </p:sp>
      <p:sp>
        <p:nvSpPr>
          <p:cNvPr id="10" name="Rectangle 9"/>
          <p:cNvSpPr/>
          <p:nvPr/>
        </p:nvSpPr>
        <p:spPr>
          <a:xfrm>
            <a:off x="6096000" y="3790950"/>
            <a:ext cx="2971800" cy="1066800"/>
          </a:xfrm>
          <a:prstGeom prst="rect">
            <a:avLst/>
          </a:prstGeom>
          <a:noFill/>
        </p:spPr>
        <p:style>
          <a:lnRef idx="2">
            <a:schemeClr val="accent4"/>
          </a:lnRef>
          <a:fillRef idx="1">
            <a:schemeClr val="lt1"/>
          </a:fillRef>
          <a:effectRef idx="0">
            <a:schemeClr val="accent4"/>
          </a:effectRef>
          <a:fontRef idx="minor">
            <a:schemeClr val="dk1"/>
          </a:fontRef>
        </p:style>
        <p:txBody>
          <a:bodyPr rtlCol="1" anchor="ctr"/>
          <a:lstStyle/>
          <a:p>
            <a:pPr algn="ctr"/>
            <a:endParaRPr lang="fa-I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1" name="Explosion 2 10"/>
          <p:cNvSpPr/>
          <p:nvPr/>
        </p:nvSpPr>
        <p:spPr>
          <a:xfrm>
            <a:off x="3048000" y="4038938"/>
            <a:ext cx="2819400" cy="90176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dirty="0" smtClean="0">
                <a:solidFill>
                  <a:schemeClr val="tx1"/>
                </a:solidFill>
                <a:effectLst>
                  <a:outerShdw blurRad="38100" dist="38100" dir="2700000" algn="tl">
                    <a:srgbClr val="000000">
                      <a:alpha val="43137"/>
                    </a:srgbClr>
                  </a:outerShdw>
                </a:effectLst>
              </a:rPr>
              <a:t>Assumption </a:t>
            </a:r>
            <a:r>
              <a:rPr lang="en-US" sz="1200" dirty="0">
                <a:solidFill>
                  <a:schemeClr val="tx1"/>
                </a:solidFill>
                <a:effectLst>
                  <a:outerShdw blurRad="38100" dist="38100" dir="2700000" algn="tl">
                    <a:srgbClr val="000000">
                      <a:alpha val="43137"/>
                    </a:srgbClr>
                  </a:outerShdw>
                </a:effectLst>
              </a:rPr>
              <a:t>of </a:t>
            </a:r>
            <a:r>
              <a:rPr lang="en-US" sz="1200" dirty="0" smtClean="0">
                <a:solidFill>
                  <a:schemeClr val="tx1"/>
                </a:solidFill>
                <a:effectLst>
                  <a:outerShdw blurRad="38100" dist="38100" dir="2700000" algn="tl">
                    <a:srgbClr val="000000">
                      <a:alpha val="43137"/>
                    </a:srgbClr>
                  </a:outerShdw>
                </a:effectLst>
              </a:rPr>
              <a:t>plane </a:t>
            </a:r>
            <a:r>
              <a:rPr lang="en-US" sz="1200" dirty="0">
                <a:solidFill>
                  <a:schemeClr val="tx1"/>
                </a:solidFill>
                <a:effectLst>
                  <a:outerShdw blurRad="38100" dist="38100" dir="2700000" algn="tl">
                    <a:srgbClr val="000000">
                      <a:alpha val="43137"/>
                    </a:srgbClr>
                  </a:outerShdw>
                </a:effectLst>
              </a:rPr>
              <a:t>strain condition</a:t>
            </a:r>
            <a:endParaRPr lang="fa-IR" sz="12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549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fade">
                                      <p:cBhvr>
                                        <p:cTn id="11" dur="500"/>
                                        <p:tgtEl>
                                          <p:spTgt spid="410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895350"/>
            <a:ext cx="8229600" cy="3725825"/>
          </a:xfrm>
        </p:spPr>
        <p:txBody>
          <a:bodyPr>
            <a:normAutofit/>
          </a:bodyPr>
          <a:lstStyle/>
          <a:p>
            <a:pPr algn="just"/>
            <a:r>
              <a:rPr lang="en-US" sz="2000" dirty="0" smtClean="0"/>
              <a:t>The </a:t>
            </a:r>
            <a:r>
              <a:rPr lang="en-US" sz="2000" dirty="0"/>
              <a:t>dynamic stiffness and damping of the pile can then </a:t>
            </a:r>
            <a:r>
              <a:rPr lang="en-US" sz="2000" dirty="0" smtClean="0"/>
              <a:t>be described </a:t>
            </a:r>
            <a:r>
              <a:rPr lang="en-US" sz="2000" dirty="0"/>
              <a:t>in terms of complex stiffness</a:t>
            </a:r>
            <a:endParaRPr lang="fa-IR" sz="2000" dirty="0"/>
          </a:p>
        </p:txBody>
      </p:sp>
      <p:sp>
        <p:nvSpPr>
          <p:cNvPr id="6" name="Title 3"/>
          <p:cNvSpPr>
            <a:spLocks noGrp="1"/>
          </p:cNvSpPr>
          <p:nvPr>
            <p:ph type="title"/>
          </p:nvPr>
        </p:nvSpPr>
        <p:spPr>
          <a:xfrm>
            <a:off x="609600" y="57150"/>
            <a:ext cx="8153400" cy="609600"/>
          </a:xfrm>
        </p:spPr>
        <p:txBody>
          <a:bodyPr>
            <a:normAutofit/>
          </a:bodyPr>
          <a:lstStyle/>
          <a:p>
            <a:r>
              <a:rPr lang="en-US" sz="2800" b="1" dirty="0"/>
              <a:t>Friction Piles </a:t>
            </a:r>
            <a:r>
              <a:rPr lang="en-US" sz="2800" b="1" dirty="0" smtClean="0"/>
              <a:t>Subjected to Vertical Vibration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190750"/>
            <a:ext cx="2948827"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657350"/>
            <a:ext cx="14287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114550"/>
            <a:ext cx="221932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576513"/>
            <a:ext cx="14954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3005138"/>
            <a:ext cx="177165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3005138"/>
            <a:ext cx="13525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9812" y="3867150"/>
            <a:ext cx="1800225"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254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126"/>
                                        </p:tgtEl>
                                        <p:attrNameLst>
                                          <p:attrName>style.visibility</p:attrName>
                                        </p:attrNameLst>
                                      </p:cBhvr>
                                      <p:to>
                                        <p:strVal val="visible"/>
                                      </p:to>
                                    </p:set>
                                    <p:animEffect transition="in" filter="fade">
                                      <p:cBhvr>
                                        <p:cTn id="11" dur="1000"/>
                                        <p:tgtEl>
                                          <p:spTgt spid="5126"/>
                                        </p:tgtEl>
                                      </p:cBhvr>
                                    </p:animEffect>
                                    <p:anim calcmode="lin" valueType="num">
                                      <p:cBhvr>
                                        <p:cTn id="12" dur="1000" fill="hold"/>
                                        <p:tgtEl>
                                          <p:spTgt spid="5126"/>
                                        </p:tgtEl>
                                        <p:attrNameLst>
                                          <p:attrName>ppt_x</p:attrName>
                                        </p:attrNameLst>
                                      </p:cBhvr>
                                      <p:tavLst>
                                        <p:tav tm="0">
                                          <p:val>
                                            <p:strVal val="#ppt_x"/>
                                          </p:val>
                                        </p:tav>
                                        <p:tav tm="100000">
                                          <p:val>
                                            <p:strVal val="#ppt_x"/>
                                          </p:val>
                                        </p:tav>
                                      </p:tavLst>
                                    </p:anim>
                                    <p:anim calcmode="lin" valueType="num">
                                      <p:cBhvr>
                                        <p:cTn id="13" dur="1000" fill="hold"/>
                                        <p:tgtEl>
                                          <p:spTgt spid="51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125"/>
                                        </p:tgtEl>
                                        <p:attrNameLst>
                                          <p:attrName>style.visibility</p:attrName>
                                        </p:attrNameLst>
                                      </p:cBhvr>
                                      <p:to>
                                        <p:strVal val="visible"/>
                                      </p:to>
                                    </p:set>
                                    <p:animEffect transition="in" filter="fade">
                                      <p:cBhvr>
                                        <p:cTn id="17" dur="1000"/>
                                        <p:tgtEl>
                                          <p:spTgt spid="5125"/>
                                        </p:tgtEl>
                                      </p:cBhvr>
                                    </p:animEffect>
                                    <p:anim calcmode="lin" valueType="num">
                                      <p:cBhvr>
                                        <p:cTn id="18" dur="1000" fill="hold"/>
                                        <p:tgtEl>
                                          <p:spTgt spid="5125"/>
                                        </p:tgtEl>
                                        <p:attrNameLst>
                                          <p:attrName>ppt_x</p:attrName>
                                        </p:attrNameLst>
                                      </p:cBhvr>
                                      <p:tavLst>
                                        <p:tav tm="0">
                                          <p:val>
                                            <p:strVal val="#ppt_x"/>
                                          </p:val>
                                        </p:tav>
                                        <p:tav tm="100000">
                                          <p:val>
                                            <p:strVal val="#ppt_x"/>
                                          </p:val>
                                        </p:tav>
                                      </p:tavLst>
                                    </p:anim>
                                    <p:anim calcmode="lin" valueType="num">
                                      <p:cBhvr>
                                        <p:cTn id="19" dur="1000" fill="hold"/>
                                        <p:tgtEl>
                                          <p:spTgt spid="5125"/>
                                        </p:tgtEl>
                                        <p:attrNameLst>
                                          <p:attrName>ppt_y</p:attrName>
                                        </p:attrNameLst>
                                      </p:cBhvr>
                                      <p:tavLst>
                                        <p:tav tm="0">
                                          <p:val>
                                            <p:strVal val="#ppt_y+.1"/>
                                          </p:val>
                                        </p:tav>
                                        <p:tav tm="100000">
                                          <p:val>
                                            <p:strVal val="#ppt_y"/>
                                          </p:val>
                                        </p:tav>
                                      </p:tavLst>
                                    </p:anim>
                                  </p:childTnLst>
                                </p:cTn>
                              </p:par>
                              <p:par>
                                <p:cTn id="20" presetID="22" presetClass="entr" presetSubtype="4" fill="hold" nodeType="withEffect">
                                  <p:stCondLst>
                                    <p:cond delay="0"/>
                                  </p:stCondLst>
                                  <p:childTnLst>
                                    <p:set>
                                      <p:cBhvr>
                                        <p:cTn id="21" dur="1" fill="hold">
                                          <p:stCondLst>
                                            <p:cond delay="0"/>
                                          </p:stCondLst>
                                        </p:cTn>
                                        <p:tgtEl>
                                          <p:spTgt spid="5127"/>
                                        </p:tgtEl>
                                        <p:attrNameLst>
                                          <p:attrName>style.visibility</p:attrName>
                                        </p:attrNameLst>
                                      </p:cBhvr>
                                      <p:to>
                                        <p:strVal val="visible"/>
                                      </p:to>
                                    </p:set>
                                    <p:animEffect transition="in" filter="wipe(down)">
                                      <p:cBhvr>
                                        <p:cTn id="22" dur="500"/>
                                        <p:tgtEl>
                                          <p:spTgt spid="512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128"/>
                                        </p:tgtEl>
                                        <p:attrNameLst>
                                          <p:attrName>style.visibility</p:attrName>
                                        </p:attrNameLst>
                                      </p:cBhvr>
                                      <p:to>
                                        <p:strVal val="visible"/>
                                      </p:to>
                                    </p:set>
                                    <p:animEffect transition="in" filter="barn(inVertical)">
                                      <p:cBhvr>
                                        <p:cTn id="27"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895350"/>
            <a:ext cx="8305800" cy="3725825"/>
          </a:xfrm>
        </p:spPr>
        <p:txBody>
          <a:bodyPr>
            <a:normAutofit/>
          </a:bodyPr>
          <a:lstStyle/>
          <a:p>
            <a:r>
              <a:rPr lang="en-US" sz="2000" dirty="0"/>
              <a:t>The relationships for </a:t>
            </a:r>
            <a:r>
              <a:rPr lang="en-US" sz="2000" i="1" dirty="0" err="1"/>
              <a:t>kz</a:t>
            </a:r>
            <a:r>
              <a:rPr lang="en-US" sz="2000" i="1" dirty="0"/>
              <a:t> </a:t>
            </a:r>
            <a:r>
              <a:rPr lang="en-US" sz="2000" dirty="0"/>
              <a:t>and </a:t>
            </a:r>
            <a:r>
              <a:rPr lang="en-US" sz="2000" i="1" dirty="0" err="1"/>
              <a:t>cz</a:t>
            </a:r>
            <a:r>
              <a:rPr lang="en-US" sz="2000" i="1" dirty="0"/>
              <a:t> </a:t>
            </a:r>
            <a:r>
              <a:rPr lang="en-US" sz="2000" dirty="0"/>
              <a:t>have been given by Novak and </a:t>
            </a:r>
            <a:r>
              <a:rPr lang="en-US" sz="2000" dirty="0" smtClean="0"/>
              <a:t>El- </a:t>
            </a:r>
            <a:r>
              <a:rPr lang="en-US" sz="2000" dirty="0" err="1" smtClean="0"/>
              <a:t>Sharnouby</a:t>
            </a:r>
            <a:r>
              <a:rPr lang="en-US" sz="2000" dirty="0" smtClean="0"/>
              <a:t> </a:t>
            </a:r>
            <a:r>
              <a:rPr lang="en-US" sz="2000" dirty="0"/>
              <a:t>(1983) as</a:t>
            </a:r>
            <a:endParaRPr lang="fa-IR" sz="2000" dirty="0"/>
          </a:p>
        </p:txBody>
      </p:sp>
      <p:sp>
        <p:nvSpPr>
          <p:cNvPr id="5" name="Title 3"/>
          <p:cNvSpPr>
            <a:spLocks noGrp="1"/>
          </p:cNvSpPr>
          <p:nvPr>
            <p:ph type="title"/>
          </p:nvPr>
        </p:nvSpPr>
        <p:spPr>
          <a:xfrm>
            <a:off x="609600" y="57150"/>
            <a:ext cx="8153400" cy="609600"/>
          </a:xfrm>
        </p:spPr>
        <p:txBody>
          <a:bodyPr>
            <a:normAutofit/>
          </a:bodyPr>
          <a:lstStyle/>
          <a:p>
            <a:r>
              <a:rPr lang="en-US" sz="2800" b="1" dirty="0"/>
              <a:t>Friction Piles </a:t>
            </a:r>
            <a:r>
              <a:rPr lang="en-US" sz="2800" b="1" dirty="0" smtClean="0"/>
              <a:t>Subjected to Vertical Vibration</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688" y="1819275"/>
            <a:ext cx="16668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688" y="2651937"/>
            <a:ext cx="18669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457575"/>
            <a:ext cx="480060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013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42083"/>
            <a:ext cx="3733800" cy="373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3"/>
          <p:cNvSpPr>
            <a:spLocks noGrp="1"/>
          </p:cNvSpPr>
          <p:nvPr>
            <p:ph type="title"/>
          </p:nvPr>
        </p:nvSpPr>
        <p:spPr>
          <a:xfrm>
            <a:off x="609600" y="57150"/>
            <a:ext cx="8153400" cy="609600"/>
          </a:xfrm>
        </p:spPr>
        <p:txBody>
          <a:bodyPr>
            <a:normAutofit/>
          </a:bodyPr>
          <a:lstStyle/>
          <a:p>
            <a:r>
              <a:rPr lang="en-US" sz="2800" b="1" dirty="0"/>
              <a:t>Friction Piles </a:t>
            </a:r>
            <a:r>
              <a:rPr lang="en-US" sz="2800" b="1" dirty="0" smtClean="0"/>
              <a:t>Subjected to Vertical Vibration</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1154" y="971550"/>
            <a:ext cx="3879135" cy="374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530262" y="4596884"/>
            <a:ext cx="2613216" cy="369332"/>
          </a:xfrm>
          <a:prstGeom prst="rect">
            <a:avLst/>
          </a:prstGeom>
        </p:spPr>
        <p:txBody>
          <a:bodyPr wrap="none">
            <a:spAutoFit/>
          </a:bodyPr>
          <a:lstStyle/>
          <a:p>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for end-bearing piles</a:t>
            </a:r>
            <a:endPar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2547792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Pres">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92F831A-BD16-4DAF-8CAE-F21564186F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WidescreenPres</Template>
  <TotalTime>0</TotalTime>
  <Words>755</Words>
  <Application>Microsoft Office PowerPoint</Application>
  <PresentationFormat>On-screen Show (16:9)</PresentationFormat>
  <Paragraphs>73</Paragraphs>
  <Slides>33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Tw Cen MT</vt:lpstr>
      <vt:lpstr>Wingdings</vt:lpstr>
      <vt:lpstr>Wingdings 2</vt:lpstr>
      <vt:lpstr>WidescreenPres</vt:lpstr>
      <vt:lpstr>Soil Dynamics</vt:lpstr>
      <vt:lpstr>Pile Foundations</vt:lpstr>
      <vt:lpstr>End-Bearing Piles Subjected to Vertical Vibration</vt:lpstr>
      <vt:lpstr>End-Bearing Piles Subjected to Vertical Vibration</vt:lpstr>
      <vt:lpstr>End-Bearing Piles Subjected to Vertical Vibration</vt:lpstr>
      <vt:lpstr>Friction Piles Subjected to Vertical Vibration</vt:lpstr>
      <vt:lpstr>Friction Piles Subjected to Vertical Vibration</vt:lpstr>
      <vt:lpstr>Friction Piles Subjected to Vertical Vibration</vt:lpstr>
      <vt:lpstr>Friction Piles Subjected to Vertical Vibration</vt:lpstr>
      <vt:lpstr>Friction Piles Subjected to Vertical Vibration</vt:lpstr>
      <vt:lpstr>Friction Piles Subjected to Vertical Vibration- Group Piles</vt:lpstr>
      <vt:lpstr>Friction Piles Subjected to Vertical Vibration- Group Piles with Cap</vt:lpstr>
      <vt:lpstr>Piles Response- Vertical Vibration</vt:lpstr>
      <vt:lpstr>Piles Response- Vertical Vibration</vt:lpstr>
      <vt:lpstr>Piles Response- Vertical Vibration</vt:lpstr>
      <vt:lpstr>Piles Response- Sliding Vibration</vt:lpstr>
      <vt:lpstr>Piles Response- Sliding Vibration</vt:lpstr>
      <vt:lpstr>Piles Response- Sliding Vibration</vt:lpstr>
      <vt:lpstr>Piles Response- Rocking Vibration</vt:lpstr>
      <vt:lpstr>Piles Response- Rocking Vibration</vt:lpstr>
      <vt:lpstr>Piles Response- Rocking Vibration</vt:lpstr>
      <vt:lpstr>Piles Response- Rocking Vibration</vt:lpstr>
      <vt:lpstr>Piles Response- Rocking Vibration</vt:lpstr>
      <vt:lpstr>Piles Response- Example 1</vt:lpstr>
      <vt:lpstr>Piles Response- Example 1</vt:lpstr>
      <vt:lpstr>Piles Response- Example 1</vt:lpstr>
      <vt:lpstr>Piles Response- Example 2</vt:lpstr>
      <vt:lpstr>Piles Response- Example 3</vt:lpstr>
      <vt:lpstr>Piles Response- Example 3</vt:lpstr>
      <vt:lpstr>Piles Response- Example 4</vt:lpstr>
      <vt:lpstr>Piles Response- Example 4</vt:lpstr>
      <vt:lpstr>Piles Response- Example 4</vt:lpstr>
      <vt:lpstr>Exercise-2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2013-01-30T06:52:58Z</dcterms:created>
  <dcterms:modified xsi:type="dcterms:W3CDTF">2020-04-28T14:06:04Z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TC101769309990</vt:lpwstr>
  </property>
</Properties>
</file>