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6448" autoAdjust="0"/>
  </p:normalViewPr>
  <p:slideViewPr>
    <p:cSldViewPr>
      <p:cViewPr varScale="1">
        <p:scale>
          <a:sx n="87" d="100"/>
          <a:sy n="87" d="100"/>
        </p:scale>
        <p:origin x="80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A55C-DF69-464F-95B7-353CACD9313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220D6-AEBB-4B15-A9B1-5AB1C464B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7150"/>
            <a:ext cx="9144000" cy="12763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3943350"/>
            <a:ext cx="2249424" cy="11315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3943350"/>
            <a:ext cx="6784848" cy="11247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3943350"/>
            <a:ext cx="6515100" cy="1108528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5/18/2020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18859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5/18/2020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5/18/2020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04775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895351"/>
            <a:ext cx="3886200" cy="3725824"/>
          </a:xfrm>
        </p:spPr>
        <p:txBody>
          <a:bodyPr/>
          <a:lstStyle/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5/18/2020</a:t>
            </a:fld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28650"/>
            <a:ext cx="533400" cy="183357"/>
          </a:xfrm>
        </p:spPr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635746"/>
            <a:ext cx="9163050" cy="19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/>
          <a:lstStyle/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5/18/2020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5/18/2020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5/18/2020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 smtClean="0"/>
              <a:pPr/>
              <a:t>5/18/2020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kumimoji="0" lang="en-US" smtClean="0"/>
              <a:pPr/>
              <a:t>5/18/2020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5/18/2020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362200" y="1828800"/>
            <a:ext cx="6781800" cy="2038350"/>
          </a:xfrm>
        </p:spPr>
        <p:txBody>
          <a:bodyPr/>
          <a:lstStyle/>
          <a:p>
            <a:r>
              <a:rPr lang="en-US" dirty="0"/>
              <a:t>Soil Dynamics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By: M. </a:t>
            </a:r>
            <a:r>
              <a:rPr lang="en-US" sz="1800" dirty="0" err="1" smtClean="0"/>
              <a:t>Iman</a:t>
            </a:r>
            <a:r>
              <a:rPr lang="en-US" sz="1800" dirty="0" smtClean="0"/>
              <a:t> Khodakarami </a:t>
            </a:r>
            <a:r>
              <a:rPr lang="en-US" sz="1800" dirty="0" smtClean="0"/>
              <a:t>(</a:t>
            </a:r>
            <a:r>
              <a:rPr lang="en-US" sz="1800" dirty="0" smtClean="0"/>
              <a:t>Associate</a:t>
            </a:r>
            <a:r>
              <a:rPr lang="en-US" sz="1800" dirty="0" smtClean="0"/>
              <a:t> </a:t>
            </a:r>
            <a:r>
              <a:rPr lang="en-US" sz="1800" dirty="0" smtClean="0"/>
              <a:t>Prof. of Earthquake Eng.)</a:t>
            </a:r>
          </a:p>
          <a:p>
            <a:r>
              <a:rPr lang="en-US" sz="1800" dirty="0" smtClean="0"/>
              <a:t>Email: Khodakarami</a:t>
            </a:r>
            <a:r>
              <a:rPr lang="en-US" sz="1600" dirty="0" smtClean="0"/>
              <a:t>@</a:t>
            </a:r>
            <a:r>
              <a:rPr lang="en-US" sz="1800" dirty="0" smtClean="0"/>
              <a:t>semnan.ac.ir ; I.Khodakarami</a:t>
            </a:r>
            <a:r>
              <a:rPr lang="en-US" sz="1600" dirty="0" smtClean="0"/>
              <a:t>@</a:t>
            </a:r>
            <a:r>
              <a:rPr lang="en-US" sz="1800" dirty="0" smtClean="0"/>
              <a:t>gmail.com</a:t>
            </a:r>
          </a:p>
          <a:p>
            <a:r>
              <a:rPr lang="en-US" sz="1800" dirty="0" smtClean="0"/>
              <a:t>Phone: (+98) 23- </a:t>
            </a:r>
            <a:r>
              <a:rPr lang="en-US" sz="1800" dirty="0" smtClean="0"/>
              <a:t>31535243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957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Civil Eng. Faculty,</a:t>
            </a:r>
          </a:p>
          <a:p>
            <a:pPr algn="ctr"/>
            <a:r>
              <a:rPr lang="en-US" sz="1600" dirty="0" err="1" smtClean="0"/>
              <a:t>Semnan</a:t>
            </a:r>
            <a:r>
              <a:rPr lang="en-US" sz="1600" dirty="0" smtClean="0"/>
              <a:t> University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Effect of Slope of the Backfill </a:t>
            </a:r>
            <a:r>
              <a:rPr lang="en-US" sz="2000" i="1" dirty="0" smtClean="0"/>
              <a:t>I;</a:t>
            </a:r>
            <a:endParaRPr lang="fa-IR" sz="2000" i="1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000" b="1" dirty="0"/>
              <a:t>Effect of Various Parameters </a:t>
            </a:r>
            <a:r>
              <a:rPr lang="en-US" sz="2000" b="1" dirty="0" smtClean="0"/>
              <a:t>on</a:t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000" b="1" dirty="0"/>
              <a:t>the Value </a:t>
            </a:r>
            <a:r>
              <a:rPr lang="en-US" sz="2000" b="1" dirty="0" smtClean="0"/>
              <a:t>of the </a:t>
            </a:r>
            <a:r>
              <a:rPr lang="en-US" sz="2000" b="1" dirty="0"/>
              <a:t>Active Earth Pressure Coefficient</a:t>
            </a:r>
            <a:endParaRPr lang="fa-I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51614"/>
            <a:ext cx="3863866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9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4419600" cy="3725825"/>
          </a:xfrm>
        </p:spPr>
        <p:txBody>
          <a:bodyPr>
            <a:normAutofit/>
          </a:bodyPr>
          <a:lstStyle/>
          <a:p>
            <a:r>
              <a:rPr lang="en-US" sz="1800" dirty="0"/>
              <a:t>Rotation about the Bottom of the </a:t>
            </a:r>
            <a:r>
              <a:rPr lang="en-US" sz="1800" dirty="0" smtClean="0"/>
              <a:t>Wall;</a:t>
            </a:r>
            <a:endParaRPr lang="fa-IR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Point of Application of the Resultant </a:t>
            </a:r>
            <a:r>
              <a:rPr lang="en-US" sz="2400" b="1" dirty="0" smtClean="0"/>
              <a:t>Active Force</a:t>
            </a:r>
            <a:endParaRPr lang="fa-IR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21612"/>
            <a:ext cx="3986204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00150"/>
            <a:ext cx="4258062" cy="26657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1" y="1400683"/>
            <a:ext cx="4076069" cy="109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4112635" cy="178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248400" y="264795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5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vert="horz">
            <a:normAutofit/>
          </a:bodyPr>
          <a:lstStyle/>
          <a:p>
            <a:r>
              <a:rPr lang="en-US" sz="1800" dirty="0"/>
              <a:t>Translation of the </a:t>
            </a:r>
            <a:r>
              <a:rPr lang="en-US" sz="1800" dirty="0" smtClean="0"/>
              <a:t>Wall;</a:t>
            </a:r>
            <a:endParaRPr lang="fa-IR" sz="18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/>
              <a:t>Point of Application of the Resultant </a:t>
            </a:r>
            <a:r>
              <a:rPr lang="en-US" sz="2400" b="1" dirty="0" smtClean="0"/>
              <a:t>Active Force</a:t>
            </a:r>
            <a:endParaRPr lang="fa-IR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1"/>
          <a:stretch/>
        </p:blipFill>
        <p:spPr bwMode="auto">
          <a:xfrm>
            <a:off x="4648200" y="1657350"/>
            <a:ext cx="435403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3924300" cy="214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Rotation about the Top of the </a:t>
            </a:r>
            <a:r>
              <a:rPr lang="en-US" sz="1800" dirty="0" smtClean="0"/>
              <a:t>Wall;</a:t>
            </a:r>
            <a:endParaRPr lang="fa-IR" sz="18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/>
              <a:t>Point of Application of the Resultant </a:t>
            </a:r>
            <a:r>
              <a:rPr lang="en-US" sz="2400" b="1" dirty="0" smtClean="0"/>
              <a:t>Active Force</a:t>
            </a:r>
            <a:endParaRPr lang="fa-IR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75"/>
          <a:stretch/>
        </p:blipFill>
        <p:spPr bwMode="auto">
          <a:xfrm>
            <a:off x="5131254" y="1598706"/>
            <a:ext cx="386034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3590"/>
            <a:ext cx="4314825" cy="175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037" y="895350"/>
            <a:ext cx="3890963" cy="268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7696200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stability, summing the forces in the vertical direction,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Summing the forces in the horizontal direction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i="1" dirty="0" smtClean="0"/>
              <a:t>N is the vertical component of the reaction at the base of the wall and </a:t>
            </a:r>
            <a:r>
              <a:rPr lang="en-US" sz="2000" i="1" dirty="0" err="1" smtClean="0"/>
              <a:t>Ww</a:t>
            </a:r>
            <a:r>
              <a:rPr lang="en-US" sz="2000" i="1" dirty="0" smtClean="0"/>
              <a:t> </a:t>
            </a:r>
            <a:r>
              <a:rPr lang="en-US" sz="2000" dirty="0" smtClean="0"/>
              <a:t>is the weight of the wall and </a:t>
            </a:r>
            <a:r>
              <a:rPr lang="en-US" sz="2000" i="1" dirty="0" smtClean="0"/>
              <a:t>S is the horizontal component of the reaction at the base of the wall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Design of Gravity Retaining Walls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81150"/>
            <a:ext cx="2943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105150"/>
            <a:ext cx="2581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3886200" cy="60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sliding condition;</a:t>
            </a:r>
            <a:endParaRPr lang="en-US" sz="20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Design of Gravity Retaining Walls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047750"/>
            <a:ext cx="1162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57350"/>
            <a:ext cx="5238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2343150"/>
            <a:ext cx="3705225" cy="7334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1143000" y="1657350"/>
            <a:ext cx="381000" cy="3048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0400" y="1657350"/>
            <a:ext cx="381000" cy="3048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4861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181350"/>
            <a:ext cx="4419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6172200" y="3714750"/>
            <a:ext cx="1447800" cy="3048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0" y="3943350"/>
            <a:ext cx="1285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4410075"/>
            <a:ext cx="2924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391025"/>
            <a:ext cx="3390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133350"/>
            <a:ext cx="4414239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303310"/>
            <a:ext cx="4343400" cy="470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077200" cy="37258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the static condition (i.e., </a:t>
            </a:r>
            <a:r>
              <a:rPr lang="en-US" sz="2400" i="1" dirty="0" err="1" smtClean="0"/>
              <a:t>k</a:t>
            </a:r>
            <a:r>
              <a:rPr lang="en-US" sz="1600" i="1" dirty="0" err="1" smtClean="0"/>
              <a:t>h</a:t>
            </a:r>
            <a:r>
              <a:rPr lang="en-US" sz="2400" i="1" dirty="0" smtClean="0"/>
              <a:t> = </a:t>
            </a:r>
            <a:r>
              <a:rPr lang="en-US" sz="2400" i="1" dirty="0" err="1" smtClean="0"/>
              <a:t>k</a:t>
            </a:r>
            <a:r>
              <a:rPr lang="en-US" sz="1600" i="1" dirty="0" err="1" smtClean="0"/>
              <a:t>u</a:t>
            </a:r>
            <a:r>
              <a:rPr lang="en-US" sz="2400" i="1" dirty="0" smtClean="0"/>
              <a:t> = 0 ), 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pPr algn="just">
              <a:buNone/>
            </a:pPr>
            <a:r>
              <a:rPr lang="en-US" sz="2000" i="1" dirty="0" smtClean="0"/>
              <a:t>F</a:t>
            </a:r>
            <a:r>
              <a:rPr lang="en-US" sz="1400" i="1" dirty="0" smtClean="0"/>
              <a:t>W</a:t>
            </a:r>
            <a:r>
              <a:rPr lang="en-US" sz="2000" i="1" dirty="0" smtClean="0"/>
              <a:t> is a factor of safety applied to the weight of the wall to take into account </a:t>
            </a:r>
            <a:r>
              <a:rPr lang="en-US" sz="2000" dirty="0" smtClean="0"/>
              <a:t>the effect of soil pressure and wall inertia.</a:t>
            </a:r>
            <a:endParaRPr lang="en-US" sz="20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Design of Gravity Retaining Walls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04950"/>
            <a:ext cx="1533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4950"/>
            <a:ext cx="3333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19350"/>
            <a:ext cx="15621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343150"/>
            <a:ext cx="5981700" cy="75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8191" y="776287"/>
            <a:ext cx="4235809" cy="4367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229600" cy="3725825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These considerations show that, </a:t>
            </a:r>
            <a:r>
              <a:rPr lang="en-US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no lateral movement</a:t>
            </a:r>
            <a:r>
              <a:rPr lang="en-US" sz="2000" dirty="0" smtClean="0"/>
              <a:t>, the weight of the wall has to be </a:t>
            </a:r>
            <a:r>
              <a:rPr lang="en-US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increased by a considerable amount over the static condition</a:t>
            </a:r>
            <a:r>
              <a:rPr lang="en-US" sz="2000" dirty="0" smtClean="0"/>
              <a:t>, which may prove to be very expensive. Thus, for actual design with reasonable cost, one has to </a:t>
            </a:r>
            <a:r>
              <a:rPr lang="en-US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assume some lateral displacement </a:t>
            </a:r>
            <a:r>
              <a:rPr lang="en-US" sz="2000" dirty="0" smtClean="0"/>
              <a:t>of the wall will take place during an earthquake; the procedure for determination of the wall weight (</a:t>
            </a:r>
            <a:r>
              <a:rPr lang="en-US" sz="2000" i="1" dirty="0" err="1" smtClean="0"/>
              <a:t>W</a:t>
            </a:r>
            <a:r>
              <a:rPr lang="en-US" sz="1600" i="1" dirty="0" err="1" smtClean="0"/>
              <a:t>w</a:t>
            </a:r>
            <a:r>
              <a:rPr lang="en-US" sz="2000" i="1" dirty="0" smtClean="0"/>
              <a:t>) is </a:t>
            </a:r>
            <a:r>
              <a:rPr lang="en-US" sz="2000" dirty="0" smtClean="0"/>
              <a:t>then as follows:</a:t>
            </a:r>
            <a:endParaRPr lang="en-US" sz="20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Design of Gravity Retaining Walls</a:t>
            </a: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2905938"/>
            <a:ext cx="5819775" cy="218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Design of Gravity Retaining Walls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81150"/>
            <a:ext cx="74104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b="1" dirty="0" err="1" smtClean="0"/>
              <a:t>Mononobe</a:t>
            </a:r>
            <a:r>
              <a:rPr lang="en-US" sz="2200" b="1" dirty="0" smtClean="0"/>
              <a:t> –Okabe Active Earth Pressure Theory for c -</a:t>
            </a:r>
            <a:r>
              <a:rPr lang="en-US" sz="2200" b="1" dirty="0" smtClean="0">
                <a:latin typeface="Symbol" pitchFamily="18" charset="2"/>
              </a:rPr>
              <a:t> f</a:t>
            </a:r>
            <a:r>
              <a:rPr lang="en-US" sz="2200" b="1" dirty="0" smtClean="0"/>
              <a:t> Backfill</a:t>
            </a:r>
            <a:endParaRPr lang="en-US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r="7937"/>
          <a:stretch>
            <a:fillRect/>
          </a:stretch>
        </p:blipFill>
        <p:spPr bwMode="auto">
          <a:xfrm>
            <a:off x="4724400" y="2370169"/>
            <a:ext cx="4419600" cy="27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7848600" cy="37258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depth of tensile crack that may develop in a </a:t>
            </a:r>
            <a:r>
              <a:rPr lang="en-US" sz="2000" i="1" dirty="0" smtClean="0"/>
              <a:t>c -</a:t>
            </a:r>
            <a:r>
              <a:rPr lang="en-US" sz="2200" dirty="0">
                <a:solidFill>
                  <a:schemeClr val="tx2"/>
                </a:solidFill>
                <a:latin typeface="Symbol" pitchFamily="18" charset="2"/>
                <a:ea typeface="+mj-ea"/>
                <a:cs typeface="+mj-cs"/>
              </a:rPr>
              <a:t>f</a:t>
            </a:r>
            <a:r>
              <a:rPr lang="en-US" sz="2000" i="1" dirty="0" smtClean="0"/>
              <a:t> soil is given as;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dirty="0" smtClean="0"/>
              <a:t>The forces acting on the soil wedge (per unit length of the wall) are as follows: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352550"/>
            <a:ext cx="3619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028950"/>
            <a:ext cx="4762500" cy="155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Retaining Walls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305800" cy="411480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Seed and Whitman (1970) have </a:t>
            </a:r>
            <a:r>
              <a:rPr lang="en-US" sz="1800" dirty="0" smtClean="0"/>
              <a:t>suggested that </a:t>
            </a:r>
            <a:r>
              <a:rPr lang="en-US" sz="1800" dirty="0"/>
              <a:t>some of these failures may have been due to several reasons, such </a:t>
            </a:r>
            <a:r>
              <a:rPr lang="en-US" sz="1800" dirty="0" smtClean="0"/>
              <a:t>as</a:t>
            </a:r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Increase </a:t>
            </a:r>
            <a:r>
              <a:rPr lang="en-US" sz="1800" dirty="0"/>
              <a:t>of lateral earth pressure behind the wall,</a:t>
            </a:r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Reduction </a:t>
            </a:r>
            <a:r>
              <a:rPr lang="en-US" sz="1800" dirty="0"/>
              <a:t>of water pressure at the front of the </a:t>
            </a:r>
            <a:r>
              <a:rPr lang="en-US" sz="1800" dirty="0" smtClean="0"/>
              <a:t>wall</a:t>
            </a:r>
            <a:r>
              <a:rPr lang="en-US" sz="1800" dirty="0"/>
              <a:t>,</a:t>
            </a:r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Liquefaction </a:t>
            </a:r>
            <a:r>
              <a:rPr lang="en-US" sz="1800" dirty="0"/>
              <a:t>of the backfill </a:t>
            </a:r>
            <a:r>
              <a:rPr lang="en-US" sz="1800" dirty="0" smtClean="0"/>
              <a:t>material.</a:t>
            </a:r>
          </a:p>
          <a:p>
            <a:pPr marL="1073150" indent="-265113" algn="just">
              <a:buFont typeface="Wingdings" pitchFamily="2" charset="2"/>
              <a:buChar char="Ø"/>
            </a:pPr>
            <a:endParaRPr lang="en-US" sz="1800" dirty="0"/>
          </a:p>
          <a:p>
            <a:pPr algn="just"/>
            <a:r>
              <a:rPr lang="en-US" sz="1800" dirty="0" err="1"/>
              <a:t>Nazarian</a:t>
            </a:r>
            <a:r>
              <a:rPr lang="en-US" sz="1800" dirty="0"/>
              <a:t> and </a:t>
            </a:r>
            <a:r>
              <a:rPr lang="en-US" sz="1800" dirty="0" err="1"/>
              <a:t>Hadjan</a:t>
            </a:r>
            <a:r>
              <a:rPr lang="en-US" sz="1800" dirty="0"/>
              <a:t> (1979) have </a:t>
            </a:r>
            <a:r>
              <a:rPr lang="en-US" sz="1800" dirty="0" smtClean="0"/>
              <a:t>suggested; the theories for studying dynamic lateral earth pressure can </a:t>
            </a:r>
            <a:r>
              <a:rPr lang="en-US" sz="1800" dirty="0"/>
              <a:t>be divided into three broad categories, such as</a:t>
            </a:r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Fully </a:t>
            </a:r>
            <a:r>
              <a:rPr lang="en-US" sz="1800" dirty="0"/>
              <a:t>plastic (static or </a:t>
            </a:r>
            <a:r>
              <a:rPr lang="en-US" sz="1800" dirty="0" smtClean="0"/>
              <a:t>pseudo-static</a:t>
            </a:r>
            <a:r>
              <a:rPr lang="en-US" sz="1800" dirty="0"/>
              <a:t>) solution,</a:t>
            </a:r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Solutions </a:t>
            </a:r>
            <a:r>
              <a:rPr lang="en-US" sz="1800" dirty="0"/>
              <a:t>based on elastic wave theory, </a:t>
            </a:r>
            <a:endParaRPr lang="en-US" sz="1800" dirty="0" smtClean="0"/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Solutions </a:t>
            </a:r>
            <a:r>
              <a:rPr lang="en-US" sz="1800" dirty="0"/>
              <a:t>based on </a:t>
            </a:r>
            <a:r>
              <a:rPr lang="en-US" sz="1800" dirty="0" err="1" smtClean="0"/>
              <a:t>elasto</a:t>
            </a:r>
            <a:r>
              <a:rPr lang="en-US" sz="1800" dirty="0" smtClean="0"/>
              <a:t>-plastic </a:t>
            </a:r>
            <a:r>
              <a:rPr lang="en-US" sz="1800" dirty="0"/>
              <a:t>and nonlinear theory.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33"/>
            <a:ext cx="4162702" cy="4961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153400" cy="3725825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It is important to realize that the following two assumptions have been made:</a:t>
            </a:r>
          </a:p>
          <a:p>
            <a:pPr marL="1143000" indent="-319088" algn="just">
              <a:buFont typeface="Wingdings" pitchFamily="2" charset="2"/>
              <a:buChar char="Ø"/>
            </a:pPr>
            <a:r>
              <a:rPr lang="en-US" sz="2000" dirty="0" smtClean="0"/>
              <a:t>The vertical inertia force ( </a:t>
            </a:r>
            <a:r>
              <a:rPr lang="en-US" sz="2000" i="1" dirty="0" err="1" smtClean="0"/>
              <a:t>ku.W</a:t>
            </a:r>
            <a:r>
              <a:rPr lang="en-US" sz="2000" i="1" dirty="0" smtClean="0"/>
              <a:t> ) has been taken to be zero.</a:t>
            </a:r>
          </a:p>
          <a:p>
            <a:pPr marL="1143000" indent="-319088" algn="just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i="1" dirty="0" smtClean="0"/>
              <a:t>unit adhesion along the soil-wall interface (BC) has been taken to be </a:t>
            </a:r>
            <a:r>
              <a:rPr lang="en-US" sz="2000" dirty="0" smtClean="0"/>
              <a:t>equal to the cohesion ( </a:t>
            </a:r>
            <a:r>
              <a:rPr lang="en-US" sz="2000" i="1" dirty="0" smtClean="0"/>
              <a:t>c ) of the soil.</a:t>
            </a:r>
            <a:endParaRPr lang="en-US" sz="20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200" b="1" dirty="0" err="1" smtClean="0"/>
              <a:t>Mononobe</a:t>
            </a:r>
            <a:r>
              <a:rPr lang="en-US" sz="2200" b="1" dirty="0" smtClean="0"/>
              <a:t> –Okabe Active Earth Pressure Theory for c -</a:t>
            </a:r>
            <a:r>
              <a:rPr lang="en-US" sz="2200" b="1" dirty="0" smtClean="0">
                <a:latin typeface="Symbol" pitchFamily="18" charset="2"/>
              </a:rPr>
              <a:t> f</a:t>
            </a:r>
            <a:r>
              <a:rPr lang="en-US" sz="2200" b="1" dirty="0" smtClean="0"/>
              <a:t> Backfill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00350"/>
            <a:ext cx="3429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86150"/>
            <a:ext cx="6019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562350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077200" cy="37258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the static condition, </a:t>
            </a:r>
            <a:r>
              <a:rPr lang="en-US" sz="2000" i="1" dirty="0" err="1" smtClean="0"/>
              <a:t>k</a:t>
            </a:r>
            <a:r>
              <a:rPr lang="en-US" sz="1200" i="1" dirty="0" err="1" smtClean="0"/>
              <a:t>h</a:t>
            </a:r>
            <a:r>
              <a:rPr lang="en-US" sz="2000" i="1" dirty="0" smtClean="0"/>
              <a:t> = 0 . Thus,</a:t>
            </a:r>
            <a:endParaRPr lang="en-US" sz="20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200" b="1" dirty="0" err="1" smtClean="0"/>
              <a:t>Mononobe</a:t>
            </a:r>
            <a:r>
              <a:rPr lang="en-US" sz="2200" b="1" dirty="0" smtClean="0"/>
              <a:t> –Okabe Active Earth Pressure Theory for c -</a:t>
            </a:r>
            <a:r>
              <a:rPr lang="en-US" sz="2200" b="1" dirty="0" smtClean="0">
                <a:latin typeface="Symbol" pitchFamily="18" charset="2"/>
              </a:rPr>
              <a:t>f</a:t>
            </a:r>
            <a:r>
              <a:rPr lang="en-US" sz="2200" b="1" dirty="0" smtClean="0"/>
              <a:t> Backfill</a:t>
            </a:r>
            <a:endParaRPr lang="en-US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85950"/>
            <a:ext cx="3409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05150"/>
            <a:ext cx="533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0977" y="1504950"/>
            <a:ext cx="3690623" cy="32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204" y="1772756"/>
            <a:ext cx="5029200" cy="29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554" y="1885950"/>
            <a:ext cx="4903846" cy="26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4007" y="133350"/>
            <a:ext cx="293039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Dynamic Passive Force on Retaining Wall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392" y="2405062"/>
            <a:ext cx="4876608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71550"/>
            <a:ext cx="2209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57350"/>
            <a:ext cx="5715000" cy="127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733550"/>
            <a:ext cx="2181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6345" y="1047750"/>
            <a:ext cx="295465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1834" y="1047750"/>
            <a:ext cx="3005852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Example</a:t>
            </a:r>
            <a:endParaRPr lang="fa-I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9356"/>
            <a:ext cx="6905625" cy="157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76550"/>
            <a:ext cx="1447800" cy="55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80538"/>
            <a:ext cx="3741774" cy="32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3" y="3714751"/>
            <a:ext cx="5348177" cy="6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469822"/>
            <a:ext cx="3657600" cy="47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583157"/>
            <a:ext cx="2076450" cy="27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800601" y="4502028"/>
            <a:ext cx="914399" cy="441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F.S.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610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3" y="819150"/>
            <a:ext cx="2547938" cy="6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</a:t>
            </a:r>
            <a:endParaRPr lang="fa-IR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2" y="1581150"/>
            <a:ext cx="4848225" cy="80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538436"/>
            <a:ext cx="2719388" cy="4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09825"/>
            <a:ext cx="28575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2" y="3486150"/>
            <a:ext cx="5583090" cy="9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7" y="4629150"/>
            <a:ext cx="3948113" cy="44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2" y="4629150"/>
            <a:ext cx="2355278" cy="41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4953001" y="4629150"/>
            <a:ext cx="914399" cy="441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F.S.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902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</a:t>
            </a:r>
            <a:endParaRPr lang="fa-I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7750"/>
            <a:ext cx="4181475" cy="75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83247"/>
            <a:ext cx="2262188" cy="4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3150"/>
            <a:ext cx="3505200" cy="73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9950"/>
            <a:ext cx="6115050" cy="115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4530666"/>
            <a:ext cx="4210051" cy="49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39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Coulomb’s </a:t>
            </a:r>
            <a:r>
              <a:rPr lang="en-US" sz="2400" b="1" dirty="0"/>
              <a:t>active earth pressure</a:t>
            </a:r>
            <a:endParaRPr lang="fa-I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32" y="1543050"/>
            <a:ext cx="454036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8511"/>
            <a:ext cx="1128713" cy="49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5115"/>
            <a:ext cx="3700463" cy="9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5" y="3243935"/>
            <a:ext cx="4151418" cy="174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06" y="895350"/>
            <a:ext cx="5586413" cy="219744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6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962400" cy="3657599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In the actual design of retaining walls, the value of the wall friction </a:t>
            </a:r>
            <a:r>
              <a:rPr lang="en-US" sz="2000" dirty="0" smtClean="0">
                <a:latin typeface="ESSTIXThirteen" pitchFamily="2" charset="0"/>
              </a:rPr>
              <a:t>δ</a:t>
            </a:r>
            <a:r>
              <a:rPr lang="en-US" sz="2000" dirty="0" smtClean="0"/>
              <a:t> is assumed </a:t>
            </a:r>
            <a:r>
              <a:rPr lang="en-US" sz="2000" dirty="0"/>
              <a:t>to be between </a:t>
            </a:r>
            <a:r>
              <a:rPr lang="en-US" sz="2000" dirty="0" smtClean="0"/>
              <a:t>φ/2 </a:t>
            </a:r>
            <a:r>
              <a:rPr lang="en-US" sz="2000" dirty="0"/>
              <a:t>and </a:t>
            </a:r>
            <a:r>
              <a:rPr lang="en-US" sz="2000" dirty="0" smtClean="0"/>
              <a:t>2/3φ. This </a:t>
            </a:r>
            <a:r>
              <a:rPr lang="en-US" sz="2000" dirty="0"/>
              <a:t>is a </a:t>
            </a:r>
            <a:r>
              <a:rPr lang="en-US" sz="2000" dirty="0" smtClean="0"/>
              <a:t>very useful </a:t>
            </a:r>
            <a:r>
              <a:rPr lang="en-US" sz="2000" dirty="0"/>
              <a:t>table for design </a:t>
            </a:r>
            <a:r>
              <a:rPr lang="en-US" sz="2000" dirty="0" smtClean="0"/>
              <a:t>considerations.</a:t>
            </a:r>
            <a:endParaRPr lang="fa-IR" sz="2000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Coulomb’s </a:t>
            </a:r>
            <a:r>
              <a:rPr lang="en-US" sz="2400" b="1" dirty="0"/>
              <a:t>active earth pressure</a:t>
            </a:r>
            <a:endParaRPr lang="fa-I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95350"/>
            <a:ext cx="292323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229600" cy="3725825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 smtClean="0"/>
              <a:t>Coulomb’s </a:t>
            </a:r>
            <a:r>
              <a:rPr lang="en-US" sz="2000" dirty="0"/>
              <a:t>active earth pressure equation can be modified to take </a:t>
            </a:r>
            <a:r>
              <a:rPr lang="en-US" sz="2000" dirty="0" smtClean="0"/>
              <a:t>into account </a:t>
            </a:r>
            <a:r>
              <a:rPr lang="en-US" sz="2000" dirty="0"/>
              <a:t>the </a:t>
            </a:r>
            <a:r>
              <a:rPr lang="en-US" sz="2000" i="1" dirty="0">
                <a:solidFill>
                  <a:schemeClr val="accent2"/>
                </a:solidFill>
              </a:rPr>
              <a:t>vertical and horizontal coefficients of acceleration</a:t>
            </a:r>
            <a:r>
              <a:rPr lang="en-US" sz="2000" dirty="0"/>
              <a:t> induced by </a:t>
            </a:r>
            <a:r>
              <a:rPr lang="en-US" sz="2000" dirty="0" smtClean="0"/>
              <a:t>an earthquake</a:t>
            </a:r>
            <a:r>
              <a:rPr lang="en-US" sz="2000" dirty="0"/>
              <a:t>. This is generally referred to as the </a:t>
            </a:r>
            <a:r>
              <a:rPr lang="en-US" sz="2000" i="1" dirty="0" err="1">
                <a:solidFill>
                  <a:schemeClr val="accent2"/>
                </a:solidFill>
              </a:rPr>
              <a:t>Mononobe</a:t>
            </a:r>
            <a:r>
              <a:rPr lang="en-US" sz="2000" i="1" dirty="0">
                <a:solidFill>
                  <a:schemeClr val="accent2"/>
                </a:solidFill>
              </a:rPr>
              <a:t>-Okabe</a:t>
            </a:r>
            <a:r>
              <a:rPr lang="en-US" sz="2000" i="1" dirty="0"/>
              <a:t> </a:t>
            </a:r>
            <a:r>
              <a:rPr lang="en-US" sz="2000" i="1" dirty="0" err="1" smtClean="0"/>
              <a:t>nalysis</a:t>
            </a:r>
            <a:r>
              <a:rPr lang="en-US" sz="2000" i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Mononobe</a:t>
            </a:r>
            <a:r>
              <a:rPr lang="en-US" sz="2000" dirty="0"/>
              <a:t>, 1929; Okabe, 1926</a:t>
            </a:r>
            <a:r>
              <a:rPr lang="en-US" sz="2000" dirty="0" smtClean="0"/>
              <a:t>):</a:t>
            </a:r>
            <a:endParaRPr lang="en-US" sz="2000" dirty="0"/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The </a:t>
            </a:r>
            <a:r>
              <a:rPr lang="en-US" sz="1800" dirty="0"/>
              <a:t>failure in soil takes place along a plane such as </a:t>
            </a:r>
            <a:r>
              <a:rPr lang="en-US" sz="1800" dirty="0" smtClean="0"/>
              <a:t>BC,</a:t>
            </a:r>
            <a:endParaRPr lang="en-US" sz="1800" dirty="0"/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The </a:t>
            </a:r>
            <a:r>
              <a:rPr lang="en-US" sz="1800" dirty="0"/>
              <a:t>movement of the wall is sufficient to produce minimum active </a:t>
            </a:r>
            <a:r>
              <a:rPr lang="en-US" sz="1800" dirty="0" smtClean="0"/>
              <a:t>pressure,</a:t>
            </a:r>
            <a:endParaRPr lang="en-US" sz="1800" dirty="0"/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The </a:t>
            </a:r>
            <a:r>
              <a:rPr lang="en-US" sz="1800" dirty="0"/>
              <a:t>shear strength of the dry </a:t>
            </a:r>
            <a:r>
              <a:rPr lang="en-US" sz="1800" dirty="0" smtClean="0"/>
              <a:t>cohesion-less </a:t>
            </a:r>
            <a:r>
              <a:rPr lang="en-US" sz="1800" dirty="0"/>
              <a:t>soil can be given by the </a:t>
            </a:r>
            <a:r>
              <a:rPr lang="en-US" sz="1800" dirty="0" smtClean="0"/>
              <a:t>equation;</a:t>
            </a:r>
          </a:p>
          <a:p>
            <a:pPr marL="1073150" indent="-265113" algn="just">
              <a:buFont typeface="Wingdings" pitchFamily="2" charset="2"/>
              <a:buChar char="Ø"/>
            </a:pPr>
            <a:endParaRPr lang="en-US" sz="1800" dirty="0" smtClean="0"/>
          </a:p>
          <a:p>
            <a:pPr marL="1073150" indent="-265113" algn="just">
              <a:buFont typeface="Wingdings" pitchFamily="2" charset="2"/>
              <a:buChar char="Ø"/>
            </a:pPr>
            <a:endParaRPr lang="en-US" sz="1800" dirty="0"/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/>
              <a:t>At failure, full shear strength along the failure plane </a:t>
            </a:r>
            <a:r>
              <a:rPr lang="en-US" sz="1800" dirty="0" err="1" smtClean="0"/>
              <a:t>BC,is</a:t>
            </a:r>
            <a:r>
              <a:rPr lang="en-US" sz="1800" dirty="0" smtClean="0"/>
              <a:t> mobilized</a:t>
            </a:r>
            <a:r>
              <a:rPr lang="en-US" sz="1800" dirty="0"/>
              <a:t>.</a:t>
            </a:r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The </a:t>
            </a:r>
            <a:r>
              <a:rPr lang="en-US" sz="1800" dirty="0"/>
              <a:t>soil behind the retaining wall behaves as a rigid body.</a:t>
            </a:r>
            <a:endParaRPr lang="fa-IR" sz="18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 err="1"/>
              <a:t>Mononobe</a:t>
            </a:r>
            <a:r>
              <a:rPr lang="en-US" sz="2400" b="1" dirty="0"/>
              <a:t>-Okabe Active Earth </a:t>
            </a:r>
            <a:r>
              <a:rPr lang="en-US" sz="2400" b="1" dirty="0" smtClean="0"/>
              <a:t>Pressure Theory</a:t>
            </a:r>
            <a:endParaRPr lang="fa-IR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68082"/>
            <a:ext cx="5676900" cy="49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6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39"/>
          <a:stretch/>
        </p:blipFill>
        <p:spPr bwMode="auto">
          <a:xfrm>
            <a:off x="5091224" y="2419350"/>
            <a:ext cx="4043916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153400" cy="3725825"/>
          </a:xfrm>
        </p:spPr>
        <p:txBody>
          <a:bodyPr>
            <a:normAutofit/>
          </a:bodyPr>
          <a:lstStyle/>
          <a:p>
            <a:r>
              <a:rPr lang="en-US" sz="2000" dirty="0"/>
              <a:t>The forces on the failure wedge per unit length of the wall </a:t>
            </a:r>
            <a:r>
              <a:rPr lang="en-US" sz="2000" dirty="0" smtClean="0"/>
              <a:t>are;</a:t>
            </a:r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/>
              <a:t>weight of wedge W,</a:t>
            </a:r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active </a:t>
            </a:r>
            <a:r>
              <a:rPr lang="en-US" sz="1800" dirty="0"/>
              <a:t>force P</a:t>
            </a:r>
            <a:r>
              <a:rPr lang="en-US" sz="1200" dirty="0"/>
              <a:t>AE</a:t>
            </a:r>
            <a:r>
              <a:rPr lang="en-US" sz="1800" dirty="0"/>
              <a:t>,</a:t>
            </a:r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smtClean="0"/>
              <a:t>resultant </a:t>
            </a:r>
            <a:r>
              <a:rPr lang="en-US" sz="1800" dirty="0"/>
              <a:t>of shear and normal forces along the failure plane F, </a:t>
            </a:r>
            <a:endParaRPr lang="en-US" sz="1800" dirty="0" smtClean="0"/>
          </a:p>
          <a:p>
            <a:pPr marL="1073150" indent="-265113" algn="just">
              <a:buFont typeface="Wingdings" pitchFamily="2" charset="2"/>
              <a:buChar char="Ø"/>
            </a:pPr>
            <a:r>
              <a:rPr lang="en-US" sz="1800" dirty="0" err="1" smtClean="0"/>
              <a:t>K</a:t>
            </a:r>
            <a:r>
              <a:rPr lang="en-US" sz="1400" dirty="0" err="1" smtClean="0"/>
              <a:t>h.</a:t>
            </a:r>
            <a:r>
              <a:rPr lang="en-US" sz="1800" dirty="0" err="1" smtClean="0"/>
              <a:t>W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err="1" smtClean="0"/>
              <a:t>K</a:t>
            </a:r>
            <a:r>
              <a:rPr lang="en-US" sz="1400" dirty="0" err="1" smtClean="0"/>
              <a:t>u.</a:t>
            </a:r>
            <a:r>
              <a:rPr lang="en-US" sz="1800" dirty="0" err="1" smtClean="0"/>
              <a:t>W</a:t>
            </a:r>
            <a:r>
              <a:rPr lang="en-US" sz="1800" dirty="0" smtClean="0"/>
              <a:t>, </a:t>
            </a:r>
            <a:r>
              <a:rPr lang="en-US" sz="1800" dirty="0"/>
              <a:t>the inertia forces in the horizontal and vertical </a:t>
            </a:r>
            <a:r>
              <a:rPr lang="en-US" sz="1800" dirty="0" smtClean="0"/>
              <a:t>directions</a:t>
            </a:r>
            <a:r>
              <a:rPr lang="en-US" sz="1800" dirty="0"/>
              <a:t>.</a:t>
            </a:r>
            <a:endParaRPr lang="fa-IR" sz="18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 err="1"/>
              <a:t>Mononobe</a:t>
            </a:r>
            <a:r>
              <a:rPr lang="en-US" sz="2400" b="1" dirty="0"/>
              <a:t>-Okabe Active Earth </a:t>
            </a:r>
            <a:r>
              <a:rPr lang="en-US" sz="2400" b="1" dirty="0" smtClean="0"/>
              <a:t>Pressure Theory</a:t>
            </a:r>
            <a:endParaRPr lang="fa-I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31642"/>
            <a:ext cx="2819400" cy="91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229600" cy="3725825"/>
          </a:xfrm>
        </p:spPr>
        <p:txBody>
          <a:bodyPr>
            <a:normAutofit/>
          </a:bodyPr>
          <a:lstStyle/>
          <a:p>
            <a:r>
              <a:rPr lang="en-US" sz="2000" dirty="0"/>
              <a:t>The active force determined by the wedge analysis described here may </a:t>
            </a:r>
            <a:r>
              <a:rPr lang="en-US" sz="2000" dirty="0" smtClean="0"/>
              <a:t>be expressed as;</a:t>
            </a:r>
            <a:endParaRPr lang="fa-IR" sz="20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400" b="1" dirty="0" err="1"/>
              <a:t>Mononobe</a:t>
            </a:r>
            <a:r>
              <a:rPr lang="en-US" sz="2400" b="1" dirty="0"/>
              <a:t>-Okabe Active Earth </a:t>
            </a:r>
            <a:r>
              <a:rPr lang="en-US" sz="2400" b="1" dirty="0" smtClean="0"/>
              <a:t>Pressure Theory</a:t>
            </a:r>
            <a:endParaRPr lang="fa-I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81150"/>
            <a:ext cx="1981200" cy="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9350"/>
            <a:ext cx="4857750" cy="168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31" y="971550"/>
            <a:ext cx="3220669" cy="40713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1126"/>
            <a:ext cx="3258964" cy="483237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2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6477000" cy="372582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Effect </a:t>
            </a:r>
            <a:r>
              <a:rPr lang="en-US" sz="1800" dirty="0"/>
              <a:t>of Wall Friction </a:t>
            </a:r>
            <a:r>
              <a:rPr lang="en-US" sz="1800" dirty="0" smtClean="0"/>
              <a:t>Angle </a:t>
            </a:r>
            <a:r>
              <a:rPr lang="en-US" sz="1800" dirty="0" smtClean="0">
                <a:latin typeface="ESSTIXEight" pitchFamily="2" charset="0"/>
              </a:rPr>
              <a:t>δ</a:t>
            </a:r>
            <a:r>
              <a:rPr lang="en-US" sz="1800" dirty="0"/>
              <a:t> ;</a:t>
            </a:r>
            <a:endParaRPr lang="fa-IR" sz="1800" dirty="0">
              <a:latin typeface="ESSTIXEight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Effect of Various Parameters </a:t>
            </a:r>
            <a:r>
              <a:rPr lang="en-US" sz="2000" b="1" dirty="0" smtClean="0"/>
              <a:t>on</a:t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000" b="1" dirty="0"/>
              <a:t>the Value </a:t>
            </a:r>
            <a:r>
              <a:rPr lang="en-US" sz="2000" b="1" dirty="0" smtClean="0"/>
              <a:t>of the </a:t>
            </a:r>
            <a:r>
              <a:rPr lang="en-US" sz="2000" b="1" dirty="0"/>
              <a:t>Active Earth Pressure Coefficient</a:t>
            </a:r>
            <a:endParaRPr lang="fa-I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43050"/>
            <a:ext cx="417519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2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7543800" cy="3725825"/>
          </a:xfrm>
        </p:spPr>
        <p:txBody>
          <a:bodyPr/>
          <a:lstStyle/>
          <a:p>
            <a:r>
              <a:rPr lang="en-US" sz="1800" dirty="0" smtClean="0"/>
              <a:t>Effect </a:t>
            </a:r>
            <a:r>
              <a:rPr lang="en-US" sz="1800" dirty="0"/>
              <a:t>of Soil Friction Angle φ;</a:t>
            </a:r>
            <a:endParaRPr lang="fa-IR" sz="18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Autofit/>
          </a:bodyPr>
          <a:lstStyle/>
          <a:p>
            <a:r>
              <a:rPr lang="en-US" sz="2000" b="1" dirty="0"/>
              <a:t>Effect of Various Parameters </a:t>
            </a:r>
            <a:r>
              <a:rPr lang="en-US" sz="2000" b="1" dirty="0" smtClean="0"/>
              <a:t>on</a:t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000" b="1" dirty="0"/>
              <a:t>the Value </a:t>
            </a:r>
            <a:r>
              <a:rPr lang="en-US" sz="2000" b="1" dirty="0" smtClean="0"/>
              <a:t>of the </a:t>
            </a:r>
            <a:r>
              <a:rPr lang="en-US" sz="2000" b="1" dirty="0"/>
              <a:t>Active Earth Pressure Coefficient</a:t>
            </a:r>
            <a:endParaRPr lang="fa-I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95350"/>
            <a:ext cx="3464862" cy="421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WidescreenPres</Template>
  <TotalTime>0</TotalTime>
  <Words>804</Words>
  <Application>Microsoft Office PowerPoint</Application>
  <PresentationFormat>On-screen Show (16:9)</PresentationFormat>
  <Paragraphs>91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ESSTIXEight</vt:lpstr>
      <vt:lpstr>ESSTIXThirteen</vt:lpstr>
      <vt:lpstr>Symbol</vt:lpstr>
      <vt:lpstr>Tw Cen MT</vt:lpstr>
      <vt:lpstr>Wingdings</vt:lpstr>
      <vt:lpstr>Wingdings 2</vt:lpstr>
      <vt:lpstr>WidescreenPres</vt:lpstr>
      <vt:lpstr>Soil Dynamics</vt:lpstr>
      <vt:lpstr>Retaining Walls</vt:lpstr>
      <vt:lpstr>Coulomb’s active earth pressure</vt:lpstr>
      <vt:lpstr>Coulomb’s active earth pressure</vt:lpstr>
      <vt:lpstr>Mononobe-Okabe Active Earth Pressure Theory</vt:lpstr>
      <vt:lpstr>Mononobe-Okabe Active Earth Pressure Theory</vt:lpstr>
      <vt:lpstr>Mononobe-Okabe Active Earth Pressure Theory</vt:lpstr>
      <vt:lpstr>Effect of Various Parameters on  the Value of the Active Earth Pressure Coefficient</vt:lpstr>
      <vt:lpstr>Effect of Various Parameters on  the Value of the Active Earth Pressure Coefficient</vt:lpstr>
      <vt:lpstr>Effect of Various Parameters on  the Value of the Active Earth Pressure Coefficient</vt:lpstr>
      <vt:lpstr>Point of Application of the Resultant Active Force</vt:lpstr>
      <vt:lpstr>Point of Application of the Resultant Active Force</vt:lpstr>
      <vt:lpstr>Point of Application of the Resultant Active Force</vt:lpstr>
      <vt:lpstr>Design of Gravity Retaining Walls</vt:lpstr>
      <vt:lpstr>Design of Gravity Retaining Walls</vt:lpstr>
      <vt:lpstr>Design of Gravity Retaining Walls</vt:lpstr>
      <vt:lpstr>Design of Gravity Retaining Walls</vt:lpstr>
      <vt:lpstr>Design of Gravity Retaining Walls</vt:lpstr>
      <vt:lpstr>Mononobe –Okabe Active Earth Pressure Theory for c - f Backfill</vt:lpstr>
      <vt:lpstr>Mononobe –Okabe Active Earth Pressure Theory for c - f Backfill</vt:lpstr>
      <vt:lpstr>Mononobe –Okabe Active Earth Pressure Theory for c -f Backfill</vt:lpstr>
      <vt:lpstr>Dynamic Passive Force on Retaining Wall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2013-01-30T06:52:58Z</dcterms:created>
  <dcterms:modified xsi:type="dcterms:W3CDTF">2020-05-18T12:47:47Z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