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handoutMasterIdLst>
    <p:handoutMasterId r:id="rId39"/>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96448" autoAdjust="0"/>
  </p:normalViewPr>
  <p:slideViewPr>
    <p:cSldViewPr>
      <p:cViewPr varScale="1">
        <p:scale>
          <a:sx n="87" d="100"/>
          <a:sy n="87" d="100"/>
        </p:scale>
        <p:origin x="804"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BCA55C-DF69-464F-95B7-353CACD93136}" type="datetimeFigureOut">
              <a:rPr lang="en-US" smtClean="0"/>
              <a:pPr/>
              <a:t>5/26/2020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220D6-AEBB-4B15-A9B1-5AB1C464B4F7}" type="slidenum">
              <a:rPr lang="en-US" smtClean="0"/>
              <a:pPr/>
              <a:t>‹#›</a:t>
            </a:fld>
            <a:endParaRPr lang="en-US"/>
          </a:p>
        </p:txBody>
      </p:sp>
    </p:spTree>
    <p:extLst>
      <p:ext uri="{BB962C8B-B14F-4D97-AF65-F5344CB8AC3E}">
        <p14:creationId xmlns:p14="http://schemas.microsoft.com/office/powerpoint/2010/main" val="121827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5/26/2020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3867150"/>
            <a:ext cx="9144000" cy="12763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9144" y="3943350"/>
            <a:ext cx="2249424" cy="113157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1" name="Rectangle 10"/>
          <p:cNvSpPr/>
          <p:nvPr/>
        </p:nvSpPr>
        <p:spPr>
          <a:xfrm>
            <a:off x="2359152" y="3943350"/>
            <a:ext cx="6784848" cy="11247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Subtitle 8"/>
          <p:cNvSpPr>
            <a:spLocks noGrp="1"/>
          </p:cNvSpPr>
          <p:nvPr>
            <p:ph type="subTitle" idx="1"/>
          </p:nvPr>
        </p:nvSpPr>
        <p:spPr>
          <a:xfrm>
            <a:off x="2362200" y="3943350"/>
            <a:ext cx="6515100" cy="1108528"/>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dirty="0" smtClean="0"/>
              <a:t>Click to edit Master subtitle style</a:t>
            </a:r>
            <a:endParaRPr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047E157E-8DCB-4F70-A0AF-5EB586A91DD4}" type="datetime1">
              <a:rPr kumimoji="0" lang="en-US" smtClean="0">
                <a:solidFill>
                  <a:srgbClr val="FFFFFF"/>
                </a:solidFill>
              </a:rPr>
              <a:pPr algn="ctr"/>
              <a:t>5/26/2020</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1885950"/>
            <a:ext cx="6477000" cy="203835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1" hangingPunct="1"/>
            <a:r>
              <a:rPr lang="en-US" dirty="0" smtClean="0"/>
              <a:t>Click to edit Master title style</a:t>
            </a:r>
            <a:endParaRPr dirty="0"/>
          </a:p>
        </p:txBody>
      </p:sp>
      <p:sp>
        <p:nvSpPr>
          <p:cNvPr id="3" name="Rectangle 2"/>
          <p:cNvSpPr>
            <a:spLocks noGrp="1"/>
          </p:cNvSpPr>
          <p:nvPr>
            <p:ph type="dt" sz="half" idx="10"/>
          </p:nvPr>
        </p:nvSpPr>
        <p:spPr/>
        <p:txBody>
          <a:bodyPr/>
          <a:lstStyle/>
          <a:p>
            <a:fld id="{E4606EA6-EFEA-4C30-9264-4F9291A5780D}" type="datetime1">
              <a:rPr kumimoji="0" lang="en-US" smtClean="0"/>
              <a:pPr/>
              <a:t>5/26/2020</a:t>
            </a:fld>
            <a:endParaRPr kumimoji="0" lang="en-US"/>
          </a:p>
        </p:txBody>
      </p:sp>
      <p:sp>
        <p:nvSpPr>
          <p:cNvPr id="4" name="Rectangle 3"/>
          <p:cNvSpPr>
            <a:spLocks noGrp="1"/>
          </p:cNvSpPr>
          <p:nvPr>
            <p:ph type="ftr" sz="quarter" idx="11"/>
          </p:nvPr>
        </p:nvSpPr>
        <p:spPr/>
        <p:txBody>
          <a:bodyPr/>
          <a:lstStyle/>
          <a:p>
            <a:endParaRPr kumimoji="0" lang="en-US"/>
          </a:p>
        </p:txBody>
      </p:sp>
      <p:sp>
        <p:nvSpPr>
          <p:cNvPr id="5" name="Rectangle 4"/>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dirty="0"/>
          </a:p>
        </p:txBody>
      </p:sp>
      <p:sp>
        <p:nvSpPr>
          <p:cNvPr id="7" name="Rectangle 6"/>
          <p:cNvSpPr>
            <a:spLocks noGrp="1"/>
          </p:cNvSpPr>
          <p:nvPr>
            <p:ph sz="quarter" idx="13"/>
          </p:nvPr>
        </p:nvSpPr>
        <p:spPr>
          <a:xfrm>
            <a:off x="609600" y="1352550"/>
            <a:ext cx="8153400" cy="32766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6FCF9F07-3BC7-4570-B054-79111B0A380C}" type="datetime1">
              <a:rPr kumimoji="0" lang="en-US" smtClean="0"/>
              <a:pPr/>
              <a:t>5/26/2020</a:t>
            </a:fld>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p:cNvSpPr/>
          <p:nvPr userDrawn="1"/>
        </p:nvSpPr>
        <p:spPr>
          <a:xfrm>
            <a:off x="0" y="1047750"/>
            <a:ext cx="914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609600" y="895350"/>
            <a:ext cx="3886200" cy="3725825"/>
          </a:xfrm>
        </p:spPr>
        <p:txBody>
          <a:bodyPr/>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11" name="Content Placeholder 10"/>
          <p:cNvSpPr>
            <a:spLocks noGrp="1"/>
          </p:cNvSpPr>
          <p:nvPr>
            <p:ph sz="quarter" idx="14"/>
          </p:nvPr>
        </p:nvSpPr>
        <p:spPr>
          <a:xfrm>
            <a:off x="4844901" y="895351"/>
            <a:ext cx="3886200" cy="3725824"/>
          </a:xfrm>
        </p:spPr>
        <p:txBody>
          <a:bodyPr/>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8" name="Date Placeholder 7"/>
          <p:cNvSpPr>
            <a:spLocks noGrp="1"/>
          </p:cNvSpPr>
          <p:nvPr>
            <p:ph type="dt" sz="half" idx="15"/>
          </p:nvPr>
        </p:nvSpPr>
        <p:spPr/>
        <p:txBody>
          <a:bodyPr rtlCol="0"/>
          <a:lstStyle/>
          <a:p>
            <a:fld id="{E4606EA6-EFEA-4C30-9264-4F9291A5780D}" type="datetime1">
              <a:rPr kumimoji="0" lang="en-US" smtClean="0"/>
              <a:pPr/>
              <a:t>5/26/2020</a:t>
            </a:fld>
            <a:endParaRPr kumimoji="0" lang="en-US"/>
          </a:p>
        </p:txBody>
      </p:sp>
      <p:sp>
        <p:nvSpPr>
          <p:cNvPr id="10" name="Slide Number Placeholder 9"/>
          <p:cNvSpPr>
            <a:spLocks noGrp="1"/>
          </p:cNvSpPr>
          <p:nvPr>
            <p:ph type="sldNum" sz="quarter" idx="16"/>
          </p:nvPr>
        </p:nvSpPr>
        <p:spPr>
          <a:xfrm>
            <a:off x="0" y="628650"/>
            <a:ext cx="533400" cy="183357"/>
          </a:xfrm>
        </p:spPr>
        <p:txBody>
          <a:bodyPr rtlCol="0"/>
          <a:lstStyle/>
          <a:p>
            <a:pPr algn="ctr"/>
            <a:fld id="{8F82E0A0-C266-4798-8C8F-B9F91E9DA37E}" type="slidenum">
              <a:rPr kumimoji="0" lang="en-US" sz="1400" b="1" smtClean="0">
                <a:solidFill>
                  <a:srgbClr val="FFFFFF"/>
                </a:solidFill>
              </a:rPr>
              <a:pPr algn="ctr"/>
              <a:t>‹#›</a:t>
            </a:fld>
            <a:endParaRPr kumimoji="0" lang="en-US" dirty="0"/>
          </a:p>
        </p:txBody>
      </p:sp>
      <p:sp>
        <p:nvSpPr>
          <p:cNvPr id="12" name="Footer Placeholder 11"/>
          <p:cNvSpPr>
            <a:spLocks noGrp="1"/>
          </p:cNvSpPr>
          <p:nvPr>
            <p:ph type="ftr" sz="quarter" idx="17"/>
          </p:nvPr>
        </p:nvSpPr>
        <p:spPr/>
        <p:txBody>
          <a:bodyPr rtlCol="0"/>
          <a:lstStyle/>
          <a:p>
            <a:endParaRPr kumimoji="0" lang="en-US"/>
          </a:p>
        </p:txBody>
      </p:sp>
      <p:pic>
        <p:nvPicPr>
          <p:cNvPr id="1026" name="Picture 2"/>
          <p:cNvPicPr>
            <a:picLocks noChangeAspect="1" noChangeArrowheads="1"/>
          </p:cNvPicPr>
          <p:nvPr userDrawn="1"/>
        </p:nvPicPr>
        <p:blipFill>
          <a:blip r:embed="rId2" cstate="print"/>
          <a:srcRect/>
          <a:stretch>
            <a:fillRect/>
          </a:stretch>
        </p:blipFill>
        <p:spPr bwMode="auto">
          <a:xfrm>
            <a:off x="-19050" y="635746"/>
            <a:ext cx="9163050" cy="192929"/>
          </a:xfrm>
          <a:prstGeom prst="rect">
            <a:avLst/>
          </a:prstGeom>
          <a:noFill/>
          <a:ln w="9525">
            <a:noFill/>
            <a:miter lim="800000"/>
            <a:headEnd/>
            <a:tailEnd/>
          </a:ln>
        </p:spPr>
      </p:pic>
      <p:sp>
        <p:nvSpPr>
          <p:cNvPr id="2" name="Title 1"/>
          <p:cNvSpPr>
            <a:spLocks noGrp="1"/>
          </p:cNvSpPr>
          <p:nvPr>
            <p:ph type="title"/>
          </p:nvPr>
        </p:nvSpPr>
        <p:spPr>
          <a:xfrm>
            <a:off x="609600" y="57150"/>
            <a:ext cx="8153400" cy="609600"/>
          </a:xfrm>
        </p:spPr>
        <p:txBody>
          <a:bodyPr/>
          <a:lstStyle/>
          <a:p>
            <a:pPr eaLnBrk="1" latinLnBrk="1" hangingPunct="1"/>
            <a:r>
              <a:rPr lang="en-US" dirty="0" smtClean="0"/>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p>
            <a:fld id="{E4606EA6-EFEA-4C30-9264-4F9291A5780D}" type="datetime1">
              <a:rPr kumimoji="0" lang="en-US" smtClean="0"/>
              <a:pPr/>
              <a:t>5/26/2020</a:t>
            </a:fld>
            <a:endParaRPr kumimoji="0"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p>
            <a:fld id="{6DFADB5D-B7A0-47E3-AD2D-B1A6F8614213}" type="datetime1">
              <a:rPr kumimoji="0" lang="en-US" smtClean="0"/>
              <a:pPr/>
              <a:t>5/26/2020</a:t>
            </a:fld>
            <a:endParaRPr kumimoji="0"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kumimoji="0" lang="en-US" smtClean="0"/>
              <a:pPr/>
              <a:t>5/26/2020</a:t>
            </a:fld>
            <a:endParaRPr kumimoji="0"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p>
            <a:fld id="{F49A8198-4617-485E-9585-4840B69DBBA6}" type="datetime1">
              <a:rPr kumimoji="0" lang="en-US" smtClean="0"/>
              <a:pPr/>
              <a:t>5/26/2020</a:t>
            </a:fld>
            <a:endParaRPr kumimoji="0"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kumimoji="0" lang="en-US" smtClean="0"/>
              <a:pPr/>
              <a:t>5/26/2020</a:t>
            </a:fld>
            <a:endParaRPr kumimoji="0" lang="en-U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E4606EA6-EFEA-4C30-9264-4F9291A5780D}" type="datetime1">
              <a:rPr kumimoji="0" lang="en-US" smtClean="0"/>
              <a:pPr/>
              <a:t>5/26/2020</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pPr eaLnBrk="1" latinLnBrk="1"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ideo" Target="../media/media1.mov"/><Relationship Id="rId7" Type="http://schemas.openxmlformats.org/officeDocument/2006/relationships/notesSlide" Target="../notesSlides/notesSlide2.xml"/><Relationship Id="rId2" Type="http://schemas.microsoft.com/office/2007/relationships/media" Target="../media/media1.mov"/><Relationship Id="rId1" Type="http://schemas.openxmlformats.org/officeDocument/2006/relationships/video" Target="file:///D:\IPC\Personal\Semnan%20university\Earthquake%20engineering\liquefaction.mpg" TargetMode="External"/><Relationship Id="rId6" Type="http://schemas.openxmlformats.org/officeDocument/2006/relationships/slideLayout" Target="../slideLayouts/slideLayout4.xml"/><Relationship Id="rId11" Type="http://schemas.openxmlformats.org/officeDocument/2006/relationships/image" Target="../media/image6.png"/><Relationship Id="rId5" Type="http://schemas.openxmlformats.org/officeDocument/2006/relationships/video" Target="../media/media2.mp4"/><Relationship Id="rId10" Type="http://schemas.openxmlformats.org/officeDocument/2006/relationships/image" Target="../media/image5.png"/><Relationship Id="rId4" Type="http://schemas.microsoft.com/office/2007/relationships/media" Target="../media/media2.mp4"/><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2362200" y="1828800"/>
            <a:ext cx="6781800" cy="2038350"/>
          </a:xfrm>
        </p:spPr>
        <p:txBody>
          <a:bodyPr/>
          <a:lstStyle/>
          <a:p>
            <a:r>
              <a:rPr lang="en-US" dirty="0"/>
              <a:t>Soil Dynamics</a:t>
            </a:r>
          </a:p>
        </p:txBody>
      </p:sp>
      <p:sp>
        <p:nvSpPr>
          <p:cNvPr id="5" name="Rectangle 4"/>
          <p:cNvSpPr>
            <a:spLocks noGrp="1"/>
          </p:cNvSpPr>
          <p:nvPr>
            <p:ph type="subTitle" idx="1"/>
          </p:nvPr>
        </p:nvSpPr>
        <p:spPr/>
        <p:txBody>
          <a:bodyPr>
            <a:noAutofit/>
          </a:bodyPr>
          <a:lstStyle/>
          <a:p>
            <a:r>
              <a:rPr lang="en-US" sz="1800" dirty="0" smtClean="0"/>
              <a:t>By: M. </a:t>
            </a:r>
            <a:r>
              <a:rPr lang="en-US" sz="1800" dirty="0" err="1" smtClean="0"/>
              <a:t>Iman</a:t>
            </a:r>
            <a:r>
              <a:rPr lang="en-US" sz="1800" dirty="0" smtClean="0"/>
              <a:t> Khodakarami </a:t>
            </a:r>
            <a:r>
              <a:rPr lang="en-US" sz="1800" dirty="0" smtClean="0"/>
              <a:t>(Associate </a:t>
            </a:r>
            <a:r>
              <a:rPr lang="en-US" sz="1800" dirty="0" smtClean="0"/>
              <a:t>Prof. of Earthquake Eng.)</a:t>
            </a:r>
          </a:p>
          <a:p>
            <a:r>
              <a:rPr lang="en-US" sz="1800" dirty="0" smtClean="0"/>
              <a:t>Email: Khodakarami</a:t>
            </a:r>
            <a:r>
              <a:rPr lang="en-US" sz="1600" dirty="0" smtClean="0"/>
              <a:t>@</a:t>
            </a:r>
            <a:r>
              <a:rPr lang="en-US" sz="1800" dirty="0" smtClean="0"/>
              <a:t>semnan.ac.ir ; I.Khodakarami</a:t>
            </a:r>
            <a:r>
              <a:rPr lang="en-US" sz="1600" dirty="0" smtClean="0"/>
              <a:t>@</a:t>
            </a:r>
            <a:r>
              <a:rPr lang="en-US" sz="1800" dirty="0" smtClean="0"/>
              <a:t>gmail.com</a:t>
            </a:r>
          </a:p>
          <a:p>
            <a:r>
              <a:rPr lang="en-US" sz="1800" dirty="0" smtClean="0"/>
              <a:t>Phone: (+98) </a:t>
            </a:r>
            <a:r>
              <a:rPr lang="en-US" sz="1800" smtClean="0"/>
              <a:t>23- </a:t>
            </a:r>
            <a:r>
              <a:rPr lang="en-US" sz="1800" smtClean="0"/>
              <a:t>31535243</a:t>
            </a:r>
            <a:endParaRPr lang="en-US" sz="1800" dirty="0"/>
          </a:p>
        </p:txBody>
      </p:sp>
      <p:sp>
        <p:nvSpPr>
          <p:cNvPr id="6" name="TextBox 5"/>
          <p:cNvSpPr txBox="1"/>
          <p:nvPr/>
        </p:nvSpPr>
        <p:spPr>
          <a:xfrm>
            <a:off x="0" y="4095750"/>
            <a:ext cx="2286000" cy="584775"/>
          </a:xfrm>
          <a:prstGeom prst="rect">
            <a:avLst/>
          </a:prstGeom>
          <a:noFill/>
        </p:spPr>
        <p:txBody>
          <a:bodyPr wrap="square" rtlCol="0">
            <a:spAutoFit/>
          </a:bodyPr>
          <a:lstStyle/>
          <a:p>
            <a:pPr algn="ctr"/>
            <a:r>
              <a:rPr lang="en-US" sz="1600" dirty="0" smtClean="0"/>
              <a:t>Civil Eng. Faculty,</a:t>
            </a:r>
          </a:p>
          <a:p>
            <a:pPr algn="ctr"/>
            <a:r>
              <a:rPr lang="en-US" sz="1600" dirty="0" err="1" smtClean="0"/>
              <a:t>Semnan</a:t>
            </a:r>
            <a:r>
              <a:rPr lang="en-US" sz="1600" dirty="0" smtClean="0"/>
              <a:t> University</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6200" y="819150"/>
            <a:ext cx="5910263" cy="222141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000375" y="3028950"/>
            <a:ext cx="6143625" cy="2090898"/>
          </a:xfrm>
          <a:prstGeom prst="rect">
            <a:avLst/>
          </a:prstGeom>
          <a:noFill/>
          <a:ln w="9525">
            <a:noFill/>
            <a:miter lim="800000"/>
            <a:headEnd/>
            <a:tailEnd/>
          </a:ln>
          <a:effectLst/>
        </p:spPr>
      </p:pic>
      <p:sp>
        <p:nvSpPr>
          <p:cNvPr id="7" name="Title 3"/>
          <p:cNvSpPr>
            <a:spLocks noGrp="1"/>
          </p:cNvSpPr>
          <p:nvPr>
            <p:ph type="title"/>
          </p:nvPr>
        </p:nvSpPr>
        <p:spPr>
          <a:xfrm>
            <a:off x="609600" y="57150"/>
            <a:ext cx="8153400" cy="609600"/>
          </a:xfrm>
        </p:spPr>
        <p:txBody>
          <a:bodyPr vert="horz" anchor="b">
            <a:noAutofit/>
          </a:bodyPr>
          <a:lstStyle/>
          <a:p>
            <a:r>
              <a:rPr lang="en-US" sz="2800" b="1" dirty="0" smtClean="0"/>
              <a:t>Typical Results from Cyclic </a:t>
            </a:r>
            <a:r>
              <a:rPr lang="en-US" sz="2800" b="1" dirty="0" err="1" smtClean="0"/>
              <a:t>Triaxial</a:t>
            </a:r>
            <a:r>
              <a:rPr lang="en-US" sz="2800" b="1" dirty="0" smtClean="0"/>
              <a:t> Test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600200" y="1123950"/>
            <a:ext cx="6143625" cy="3113892"/>
          </a:xfrm>
          <a:prstGeom prst="rect">
            <a:avLst/>
          </a:prstGeom>
          <a:noFill/>
          <a:ln w="9525">
            <a:noFill/>
            <a:miter lim="800000"/>
            <a:headEnd/>
            <a:tailEnd/>
          </a:ln>
          <a:effectLst/>
        </p:spPr>
      </p:pic>
      <p:sp>
        <p:nvSpPr>
          <p:cNvPr id="6" name="Title 3"/>
          <p:cNvSpPr>
            <a:spLocks noGrp="1"/>
          </p:cNvSpPr>
          <p:nvPr>
            <p:ph type="title"/>
          </p:nvPr>
        </p:nvSpPr>
        <p:spPr>
          <a:xfrm>
            <a:off x="609600" y="57150"/>
            <a:ext cx="8153400" cy="609600"/>
          </a:xfrm>
        </p:spPr>
        <p:txBody>
          <a:bodyPr vert="horz" anchor="b">
            <a:noAutofit/>
          </a:bodyPr>
          <a:lstStyle/>
          <a:p>
            <a:r>
              <a:rPr lang="en-US" sz="2800" b="1" dirty="0" smtClean="0"/>
              <a:t>Typical Results from Cyclic </a:t>
            </a:r>
            <a:r>
              <a:rPr lang="en-US" sz="2800" b="1" dirty="0" err="1" smtClean="0"/>
              <a:t>Triaxial</a:t>
            </a:r>
            <a:r>
              <a:rPr lang="en-US" sz="2800" b="1" dirty="0" smtClean="0"/>
              <a:t> Test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609725" y="836953"/>
            <a:ext cx="5629275" cy="4249397"/>
          </a:xfrm>
          <a:prstGeom prst="rect">
            <a:avLst/>
          </a:prstGeom>
          <a:noFill/>
          <a:ln w="9525">
            <a:noFill/>
            <a:miter lim="800000"/>
            <a:headEnd/>
            <a:tailEnd/>
          </a:ln>
          <a:effectLst/>
        </p:spPr>
      </p:pic>
      <p:sp>
        <p:nvSpPr>
          <p:cNvPr id="6" name="Title 3"/>
          <p:cNvSpPr>
            <a:spLocks noGrp="1"/>
          </p:cNvSpPr>
          <p:nvPr>
            <p:ph type="title"/>
          </p:nvPr>
        </p:nvSpPr>
        <p:spPr>
          <a:xfrm>
            <a:off x="609600" y="57150"/>
            <a:ext cx="8153400" cy="609600"/>
          </a:xfrm>
        </p:spPr>
        <p:txBody>
          <a:bodyPr vert="horz" anchor="b">
            <a:noAutofit/>
          </a:bodyPr>
          <a:lstStyle/>
          <a:p>
            <a:r>
              <a:rPr lang="en-US" sz="2800" b="1" dirty="0" smtClean="0"/>
              <a:t>Typical Results from Cyclic </a:t>
            </a:r>
            <a:r>
              <a:rPr lang="en-US" sz="2800" b="1" dirty="0" err="1" smtClean="0"/>
              <a:t>Triaxial</a:t>
            </a:r>
            <a:r>
              <a:rPr lang="en-US" sz="2800" b="1" dirty="0" smtClean="0"/>
              <a:t> Test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571625" y="914400"/>
            <a:ext cx="6048375" cy="4095750"/>
          </a:xfrm>
          <a:prstGeom prst="rect">
            <a:avLst/>
          </a:prstGeom>
          <a:noFill/>
          <a:ln w="9525">
            <a:noFill/>
            <a:miter lim="800000"/>
            <a:headEnd/>
            <a:tailEnd/>
          </a:ln>
          <a:effectLst/>
        </p:spPr>
      </p:pic>
      <p:sp>
        <p:nvSpPr>
          <p:cNvPr id="6" name="Title 3"/>
          <p:cNvSpPr>
            <a:spLocks noGrp="1"/>
          </p:cNvSpPr>
          <p:nvPr>
            <p:ph type="title"/>
          </p:nvPr>
        </p:nvSpPr>
        <p:spPr>
          <a:xfrm>
            <a:off x="609600" y="57150"/>
            <a:ext cx="8153400" cy="609600"/>
          </a:xfrm>
        </p:spPr>
        <p:txBody>
          <a:bodyPr vert="horz" anchor="b">
            <a:noAutofit/>
          </a:bodyPr>
          <a:lstStyle/>
          <a:p>
            <a:r>
              <a:rPr lang="en-US" sz="2800" b="1" dirty="0" smtClean="0"/>
              <a:t>Typical Results from Cyclic </a:t>
            </a:r>
            <a:r>
              <a:rPr lang="en-US" sz="2800" b="1" dirty="0" err="1" smtClean="0"/>
              <a:t>Triaxial</a:t>
            </a:r>
            <a:r>
              <a:rPr lang="en-US" sz="2800" b="1" dirty="0" smtClean="0"/>
              <a:t> Test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5100637" y="3589474"/>
            <a:ext cx="4043363" cy="1439289"/>
          </a:xfrm>
          <a:prstGeom prst="rect">
            <a:avLst/>
          </a:prstGeom>
          <a:noFill/>
          <a:ln w="9525">
            <a:noFill/>
            <a:miter lim="800000"/>
            <a:headEnd/>
            <a:tailEnd/>
          </a:ln>
          <a:effectLst/>
        </p:spPr>
      </p:pic>
      <p:pic>
        <p:nvPicPr>
          <p:cNvPr id="13314" name="Picture 2"/>
          <p:cNvPicPr>
            <a:picLocks noChangeAspect="1" noChangeArrowheads="1"/>
          </p:cNvPicPr>
          <p:nvPr/>
        </p:nvPicPr>
        <p:blipFill>
          <a:blip r:embed="rId3"/>
          <a:srcRect/>
          <a:stretch>
            <a:fillRect/>
          </a:stretch>
        </p:blipFill>
        <p:spPr bwMode="auto">
          <a:xfrm>
            <a:off x="152400" y="819150"/>
            <a:ext cx="4952693" cy="3452298"/>
          </a:xfrm>
          <a:prstGeom prst="rect">
            <a:avLst/>
          </a:prstGeom>
          <a:noFill/>
          <a:ln w="9525">
            <a:noFill/>
            <a:miter lim="800000"/>
            <a:headEnd/>
            <a:tailEnd/>
          </a:ln>
          <a:effectLst/>
        </p:spPr>
      </p:pic>
      <p:sp>
        <p:nvSpPr>
          <p:cNvPr id="6" name="Title 3"/>
          <p:cNvSpPr>
            <a:spLocks noGrp="1"/>
          </p:cNvSpPr>
          <p:nvPr>
            <p:ph type="title"/>
          </p:nvPr>
        </p:nvSpPr>
        <p:spPr>
          <a:xfrm>
            <a:off x="609600" y="57150"/>
            <a:ext cx="8153400" cy="609600"/>
          </a:xfrm>
        </p:spPr>
        <p:txBody>
          <a:bodyPr vert="horz" anchor="b">
            <a:noAutofit/>
          </a:bodyPr>
          <a:lstStyle/>
          <a:p>
            <a:r>
              <a:rPr lang="en-US" sz="2800" b="1" dirty="0" smtClean="0"/>
              <a:t>Typical Results from Cyclic </a:t>
            </a:r>
            <a:r>
              <a:rPr lang="en-US" sz="2800" b="1" dirty="0" err="1" smtClean="0"/>
              <a:t>Triaxial</a:t>
            </a:r>
            <a:r>
              <a:rPr lang="en-US" sz="2800" b="1" dirty="0" smtClean="0"/>
              <a:t> Test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Initial Relative Density;</a:t>
            </a:r>
            <a:endParaRPr lang="en-US" sz="2000" dirty="0"/>
          </a:p>
        </p:txBody>
      </p:sp>
      <p:sp>
        <p:nvSpPr>
          <p:cNvPr id="4" name="Title 3"/>
          <p:cNvSpPr>
            <a:spLocks noGrp="1"/>
          </p:cNvSpPr>
          <p:nvPr>
            <p:ph type="title"/>
          </p:nvPr>
        </p:nvSpPr>
        <p:spPr/>
        <p:txBody>
          <a:bodyPr>
            <a:noAutofit/>
          </a:bodyPr>
          <a:lstStyle/>
          <a:p>
            <a:r>
              <a:rPr lang="en-US" sz="2400" b="1" dirty="0" smtClean="0"/>
              <a:t>Influence of Various Parameters on Soil Liquefaction Potential</a:t>
            </a:r>
            <a:endParaRPr lang="en-US" sz="2400" b="1" dirty="0"/>
          </a:p>
        </p:txBody>
      </p:sp>
      <p:pic>
        <p:nvPicPr>
          <p:cNvPr id="14338" name="Picture 2"/>
          <p:cNvPicPr>
            <a:picLocks noChangeAspect="1" noChangeArrowheads="1"/>
          </p:cNvPicPr>
          <p:nvPr/>
        </p:nvPicPr>
        <p:blipFill>
          <a:blip r:embed="rId2"/>
          <a:srcRect/>
          <a:stretch>
            <a:fillRect/>
          </a:stretch>
        </p:blipFill>
        <p:spPr bwMode="auto">
          <a:xfrm>
            <a:off x="3886200" y="851726"/>
            <a:ext cx="3781424" cy="43108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Confining Pressure;</a:t>
            </a:r>
            <a:endParaRPr lang="en-US" sz="2000" dirty="0"/>
          </a:p>
        </p:txBody>
      </p:sp>
      <p:sp>
        <p:nvSpPr>
          <p:cNvPr id="5" name="Title 3"/>
          <p:cNvSpPr>
            <a:spLocks noGrp="1"/>
          </p:cNvSpPr>
          <p:nvPr>
            <p:ph type="title"/>
          </p:nvPr>
        </p:nvSpPr>
        <p:spPr>
          <a:xfrm>
            <a:off x="609600" y="57150"/>
            <a:ext cx="8153400" cy="609600"/>
          </a:xfrm>
        </p:spPr>
        <p:txBody>
          <a:bodyPr>
            <a:noAutofit/>
          </a:bodyPr>
          <a:lstStyle/>
          <a:p>
            <a:r>
              <a:rPr lang="en-US" sz="2400" b="1" dirty="0" smtClean="0"/>
              <a:t>Influence of Various Parameters on Soil Liquefaction Potential</a:t>
            </a:r>
            <a:endParaRPr lang="en-US" sz="2400" b="1" dirty="0"/>
          </a:p>
        </p:txBody>
      </p:sp>
      <p:pic>
        <p:nvPicPr>
          <p:cNvPr id="15362" name="Picture 2"/>
          <p:cNvPicPr>
            <a:picLocks noChangeAspect="1" noChangeArrowheads="1"/>
          </p:cNvPicPr>
          <p:nvPr/>
        </p:nvPicPr>
        <p:blipFill>
          <a:blip r:embed="rId2"/>
          <a:srcRect/>
          <a:stretch>
            <a:fillRect/>
          </a:stretch>
        </p:blipFill>
        <p:spPr bwMode="auto">
          <a:xfrm>
            <a:off x="971550" y="1261081"/>
            <a:ext cx="3676650" cy="3749069"/>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4800600" y="1276350"/>
            <a:ext cx="3810000" cy="3815747"/>
          </a:xfrm>
          <a:prstGeom prst="rect">
            <a:avLst/>
          </a:prstGeom>
          <a:noFill/>
          <a:ln w="9525">
            <a:noFill/>
            <a:miter lim="800000"/>
            <a:headEnd/>
            <a:tailEnd/>
          </a:ln>
          <a:effectLst/>
        </p:spPr>
      </p:pic>
      <p:sp>
        <p:nvSpPr>
          <p:cNvPr id="8" name="Rectangle 7"/>
          <p:cNvSpPr/>
          <p:nvPr/>
        </p:nvSpPr>
        <p:spPr>
          <a:xfrm rot="16200000">
            <a:off x="-561572" y="2689756"/>
            <a:ext cx="249921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Initial liquefaction</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rot="5400000">
            <a:off x="7296087" y="2819463"/>
            <a:ext cx="278589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failure condition</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Peak Pulsating Stress;</a:t>
            </a:r>
            <a:endParaRPr lang="en-US" sz="2000" dirty="0"/>
          </a:p>
        </p:txBody>
      </p:sp>
      <p:sp>
        <p:nvSpPr>
          <p:cNvPr id="5" name="Title 3"/>
          <p:cNvSpPr>
            <a:spLocks noGrp="1"/>
          </p:cNvSpPr>
          <p:nvPr>
            <p:ph type="title"/>
          </p:nvPr>
        </p:nvSpPr>
        <p:spPr>
          <a:xfrm>
            <a:off x="609600" y="57150"/>
            <a:ext cx="8153400" cy="609600"/>
          </a:xfrm>
        </p:spPr>
        <p:txBody>
          <a:bodyPr>
            <a:noAutofit/>
          </a:bodyPr>
          <a:lstStyle/>
          <a:p>
            <a:r>
              <a:rPr lang="en-US" sz="2400" b="1" dirty="0" smtClean="0"/>
              <a:t>Influence of Various Parameters on Soil Liquefaction Potential</a:t>
            </a:r>
            <a:endParaRPr lang="en-US" sz="2400" b="1" dirty="0"/>
          </a:p>
        </p:txBody>
      </p:sp>
      <p:pic>
        <p:nvPicPr>
          <p:cNvPr id="16386" name="Picture 2"/>
          <p:cNvPicPr>
            <a:picLocks noChangeAspect="1" noChangeArrowheads="1"/>
          </p:cNvPicPr>
          <p:nvPr/>
        </p:nvPicPr>
        <p:blipFill>
          <a:blip r:embed="rId2"/>
          <a:srcRect/>
          <a:stretch>
            <a:fillRect/>
          </a:stretch>
        </p:blipFill>
        <p:spPr bwMode="auto">
          <a:xfrm>
            <a:off x="198559" y="1276350"/>
            <a:ext cx="4348163" cy="3822654"/>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4465759" y="1200150"/>
            <a:ext cx="4297241" cy="3943350"/>
          </a:xfrm>
          <a:prstGeom prst="rect">
            <a:avLst/>
          </a:prstGeom>
          <a:noFill/>
          <a:ln w="9525">
            <a:noFill/>
            <a:miter lim="800000"/>
            <a:headEnd/>
            <a:tailEnd/>
          </a:ln>
          <a:effectLst/>
        </p:spPr>
      </p:pic>
      <p:sp>
        <p:nvSpPr>
          <p:cNvPr id="8" name="Rectangle 7"/>
          <p:cNvSpPr/>
          <p:nvPr/>
        </p:nvSpPr>
        <p:spPr>
          <a:xfrm rot="16200000">
            <a:off x="-1023238" y="2767712"/>
            <a:ext cx="2499210" cy="461665"/>
          </a:xfrm>
          <a:prstGeom prst="rect">
            <a:avLst/>
          </a:prstGeom>
          <a:noFill/>
        </p:spPr>
        <p:txBody>
          <a:bodyPr wrap="none" lIns="91440" tIns="45720" rIns="91440" bIns="4572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Initial liquefaction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rot="5400000">
            <a:off x="7584342" y="2819463"/>
            <a:ext cx="2657651" cy="461665"/>
          </a:xfrm>
          <a:prstGeom prst="rect">
            <a:avLst/>
          </a:prstGeom>
          <a:noFill/>
        </p:spPr>
        <p:txBody>
          <a:bodyPr wrap="none" lIns="91440" tIns="45720" rIns="91440" bIns="4572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failure condition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smtClean="0"/>
              <a:t>Soil Liquefaction-Cyclic Simple Shear Test</a:t>
            </a:r>
            <a:endParaRPr lang="en-US" sz="2800" dirty="0"/>
          </a:p>
        </p:txBody>
      </p:sp>
      <p:pic>
        <p:nvPicPr>
          <p:cNvPr id="17410" name="Picture 2"/>
          <p:cNvPicPr>
            <a:picLocks noChangeAspect="1" noChangeArrowheads="1"/>
          </p:cNvPicPr>
          <p:nvPr/>
        </p:nvPicPr>
        <p:blipFill>
          <a:blip r:embed="rId2"/>
          <a:srcRect/>
          <a:stretch>
            <a:fillRect/>
          </a:stretch>
        </p:blipFill>
        <p:spPr bwMode="auto">
          <a:xfrm>
            <a:off x="1295400" y="819150"/>
            <a:ext cx="6362700" cy="3968488"/>
          </a:xfrm>
          <a:prstGeom prst="rect">
            <a:avLst/>
          </a:prstGeom>
          <a:noFill/>
          <a:ln w="9525">
            <a:noFill/>
            <a:miter lim="800000"/>
            <a:headEnd/>
            <a:tailEnd/>
          </a:ln>
          <a:effectLst/>
        </p:spPr>
      </p:pic>
      <p:sp>
        <p:nvSpPr>
          <p:cNvPr id="6" name="Rectangle 5"/>
          <p:cNvSpPr/>
          <p:nvPr/>
        </p:nvSpPr>
        <p:spPr>
          <a:xfrm>
            <a:off x="2014054" y="4548485"/>
            <a:ext cx="5834546" cy="461665"/>
          </a:xfrm>
          <a:prstGeom prst="rect">
            <a:avLst/>
          </a:prstGeom>
          <a:noFill/>
        </p:spPr>
        <p:txBody>
          <a:bodyPr wrap="none" lIns="91440" tIns="45720" rIns="91440" bIns="45720">
            <a:spAutoFit/>
          </a:bodyPr>
          <a:lstStyle/>
          <a:p>
            <a:pPr algn="ctr"/>
            <a:r>
              <a:rPr lang="en-US" sz="2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Before shaking  	 During an earthquake</a:t>
            </a:r>
            <a:endParaRPr lang="en-US" sz="2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411" name="Picture 3"/>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7048500" y="2495550"/>
            <a:ext cx="2019300" cy="675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9600" y="57150"/>
            <a:ext cx="8153400" cy="609600"/>
          </a:xfrm>
        </p:spPr>
        <p:txBody>
          <a:bodyPr vert="horz" anchor="b">
            <a:noAutofit/>
          </a:bodyPr>
          <a:lstStyle/>
          <a:p>
            <a:r>
              <a:rPr lang="en-US" sz="2800" b="1" dirty="0" smtClean="0"/>
              <a:t>Typical Results from Cyclic Simple Shear Test</a:t>
            </a:r>
          </a:p>
        </p:txBody>
      </p:sp>
      <p:pic>
        <p:nvPicPr>
          <p:cNvPr id="18434" name="Picture 2"/>
          <p:cNvPicPr>
            <a:picLocks noChangeAspect="1" noChangeArrowheads="1"/>
          </p:cNvPicPr>
          <p:nvPr/>
        </p:nvPicPr>
        <p:blipFill>
          <a:blip r:embed="rId2"/>
          <a:srcRect/>
          <a:stretch>
            <a:fillRect/>
          </a:stretch>
        </p:blipFill>
        <p:spPr bwMode="auto">
          <a:xfrm>
            <a:off x="1095375" y="942975"/>
            <a:ext cx="6953250" cy="3838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r>
              <a:rPr lang="en-US" sz="2800" b="1" dirty="0" smtClean="0"/>
              <a:t>Soil Liquefaction (General concepts)</a:t>
            </a:r>
            <a:endParaRPr lang="en-US" sz="2800" b="1" dirty="0"/>
          </a:p>
        </p:txBody>
      </p:sp>
      <p:pic>
        <p:nvPicPr>
          <p:cNvPr id="1026" name="Picture 2"/>
          <p:cNvPicPr>
            <a:picLocks noChangeAspect="1" noChangeArrowheads="1"/>
          </p:cNvPicPr>
          <p:nvPr/>
        </p:nvPicPr>
        <p:blipFill>
          <a:blip r:embed="rId8"/>
          <a:srcRect/>
          <a:stretch>
            <a:fillRect/>
          </a:stretch>
        </p:blipFill>
        <p:spPr bwMode="auto">
          <a:xfrm>
            <a:off x="990600" y="1123950"/>
            <a:ext cx="2600325" cy="1400175"/>
          </a:xfrm>
          <a:prstGeom prst="rect">
            <a:avLst/>
          </a:prstGeom>
          <a:noFill/>
          <a:ln w="9525">
            <a:noFill/>
            <a:miter lim="800000"/>
            <a:headEnd/>
            <a:tailEnd/>
          </a:ln>
          <a:effectLst/>
        </p:spPr>
      </p:pic>
      <p:pic>
        <p:nvPicPr>
          <p:cNvPr id="7" name="liquefaction.mpg">
            <a:hlinkClick r:id="" action="ppaction://media"/>
          </p:cNvPr>
          <p:cNvPicPr>
            <a:picLocks noGrp="1" noRot="1" noChangeAspect="1"/>
          </p:cNvPicPr>
          <p:nvPr>
            <p:ph sz="quarter" idx="13"/>
            <a:videoFile r:link="rId1"/>
          </p:nvPr>
        </p:nvPicPr>
        <p:blipFill>
          <a:blip r:embed="rId9"/>
          <a:stretch>
            <a:fillRect/>
          </a:stretch>
        </p:blipFill>
        <p:spPr>
          <a:xfrm>
            <a:off x="-76200" y="3105150"/>
            <a:ext cx="2438400" cy="1828800"/>
          </a:xfrm>
          <a:prstGeom prst="rect">
            <a:avLst/>
          </a:prstGeom>
        </p:spPr>
      </p:pic>
      <p:pic>
        <p:nvPicPr>
          <p:cNvPr id="5" name="turnover">
            <a:hlinkClick r:id="" action="ppaction://media"/>
          </p:cNvPr>
          <p:cNvPicPr>
            <a:picLocks noGrp="1" noChangeAspect="1"/>
          </p:cNvPicPr>
          <p:nvPr>
            <p:ph sz="quarter" idx="13"/>
            <a:videoFile r:link="rId3"/>
            <p:extLst>
              <p:ext uri="{DAA4B4D4-6D71-4841-9C94-3DE7FCFB9230}">
                <p14:media xmlns:p14="http://schemas.microsoft.com/office/powerpoint/2010/main" r:embed="rId2"/>
              </p:ext>
            </p:extLst>
          </p:nvPr>
        </p:nvPicPr>
        <p:blipFill>
          <a:blip r:embed="rId10"/>
          <a:stretch>
            <a:fillRect/>
          </a:stretch>
        </p:blipFill>
        <p:spPr>
          <a:xfrm>
            <a:off x="2438400" y="2755900"/>
            <a:ext cx="2700867" cy="2025650"/>
          </a:xfrm>
        </p:spPr>
      </p:pic>
      <p:pic>
        <p:nvPicPr>
          <p:cNvPr id="10" name="A_4D_sf_liquefaction1906">
            <a:hlinkClick r:id="" action="ppaction://media"/>
          </p:cNvPr>
          <p:cNvPicPr>
            <a:picLocks noGrp="1" noChangeAspect="1"/>
          </p:cNvPicPr>
          <p:nvPr>
            <p:ph sz="quarter" idx="13"/>
            <a:videoFile r:link="rId5"/>
            <p:extLst>
              <p:ext uri="{DAA4B4D4-6D71-4841-9C94-3DE7FCFB9230}">
                <p14:media xmlns:p14="http://schemas.microsoft.com/office/powerpoint/2010/main" r:embed="rId4"/>
              </p:ext>
            </p:extLst>
          </p:nvPr>
        </p:nvPicPr>
        <p:blipFill>
          <a:blip r:embed="rId11"/>
          <a:stretch>
            <a:fillRect/>
          </a:stretch>
        </p:blipFill>
        <p:spPr>
          <a:xfrm>
            <a:off x="5219700" y="969963"/>
            <a:ext cx="3886200" cy="2592387"/>
          </a:xfrm>
        </p:spPr>
      </p:pic>
    </p:spTree>
    <p:extLst>
      <p:ext uri="{BB962C8B-B14F-4D97-AF65-F5344CB8AC3E}">
        <p14:creationId xmlns:p14="http://schemas.microsoft.com/office/powerpoint/2010/main" val="12433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endCondLst>
                    <p:cond evt="onNext" delay="0">
                      <p:tgtEl>
                        <p:sldTgt/>
                      </p:tgtEl>
                    </p:cond>
                    <p:cond evt="onPrev" delay="0">
                      <p:tgtEl>
                        <p:sldTgt/>
                      </p:tgtEl>
                    </p:cond>
                  </p:endCondLst>
                </p:cTn>
                <p:tgtEl>
                  <p:spTgt spid="7"/>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vol="80000">
                <p:cTn id="18" fill="hold" display="0">
                  <p:stCondLst>
                    <p:cond delay="indefinite"/>
                  </p:stCondLst>
                </p:cTn>
                <p:tgtEl>
                  <p:spTgt spid="5"/>
                </p:tgtEl>
              </p:cMediaNode>
            </p:video>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981200" y="918769"/>
            <a:ext cx="5110163" cy="4105669"/>
          </a:xfrm>
          <a:prstGeom prst="rect">
            <a:avLst/>
          </a:prstGeom>
          <a:noFill/>
          <a:ln w="9525">
            <a:noFill/>
            <a:miter lim="800000"/>
            <a:headEnd/>
            <a:tailEnd/>
          </a:ln>
          <a:effectLst/>
        </p:spPr>
      </p:pic>
      <p:sp>
        <p:nvSpPr>
          <p:cNvPr id="6" name="Title 3"/>
          <p:cNvSpPr>
            <a:spLocks noGrp="1"/>
          </p:cNvSpPr>
          <p:nvPr>
            <p:ph type="title"/>
          </p:nvPr>
        </p:nvSpPr>
        <p:spPr>
          <a:xfrm>
            <a:off x="609600" y="57150"/>
            <a:ext cx="8153400" cy="609600"/>
          </a:xfrm>
        </p:spPr>
        <p:txBody>
          <a:bodyPr vert="horz" anchor="b">
            <a:noAutofit/>
          </a:bodyPr>
          <a:lstStyle/>
          <a:p>
            <a:r>
              <a:rPr lang="en-US" sz="2800" b="1" dirty="0" smtClean="0"/>
              <a:t>Typical Results from Cyclic Simple Shear Test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3725825"/>
          </a:xfrm>
        </p:spPr>
        <p:txBody>
          <a:bodyPr>
            <a:normAutofit/>
          </a:bodyPr>
          <a:lstStyle/>
          <a:p>
            <a:r>
              <a:rPr lang="en-US" sz="2000" dirty="0" smtClean="0"/>
              <a:t>Influence of Over-consolidation Ratio on the Peak Value of </a:t>
            </a:r>
            <a:r>
              <a:rPr lang="en-US" sz="2000" dirty="0" err="1" smtClean="0">
                <a:latin typeface="ESSTIXEight" pitchFamily="2" charset="0"/>
              </a:rPr>
              <a:t>τ</a:t>
            </a:r>
            <a:r>
              <a:rPr lang="en-US" sz="1400" dirty="0" err="1" smtClean="0"/>
              <a:t>h</a:t>
            </a:r>
            <a:r>
              <a:rPr lang="en-US" sz="2000" dirty="0" smtClean="0"/>
              <a:t>;</a:t>
            </a:r>
            <a:endParaRPr lang="en-US" sz="2000" dirty="0"/>
          </a:p>
        </p:txBody>
      </p:sp>
      <p:sp>
        <p:nvSpPr>
          <p:cNvPr id="5" name="Title 3"/>
          <p:cNvSpPr>
            <a:spLocks noGrp="1"/>
          </p:cNvSpPr>
          <p:nvPr>
            <p:ph type="title"/>
          </p:nvPr>
        </p:nvSpPr>
        <p:spPr>
          <a:xfrm>
            <a:off x="609600" y="57150"/>
            <a:ext cx="8153400" cy="609600"/>
          </a:xfrm>
        </p:spPr>
        <p:txBody>
          <a:bodyPr vert="horz" anchor="b">
            <a:noAutofit/>
          </a:bodyPr>
          <a:lstStyle/>
          <a:p>
            <a:r>
              <a:rPr lang="en-US" sz="2800" b="1" dirty="0" smtClean="0"/>
              <a:t>Typical Results from Cyclic Simple Shear Test</a:t>
            </a:r>
          </a:p>
        </p:txBody>
      </p:sp>
      <p:pic>
        <p:nvPicPr>
          <p:cNvPr id="20482" name="Picture 2"/>
          <p:cNvPicPr>
            <a:picLocks noChangeAspect="1" noChangeArrowheads="1"/>
          </p:cNvPicPr>
          <p:nvPr/>
        </p:nvPicPr>
        <p:blipFill>
          <a:blip r:embed="rId2"/>
          <a:srcRect/>
          <a:stretch>
            <a:fillRect/>
          </a:stretch>
        </p:blipFill>
        <p:spPr bwMode="auto">
          <a:xfrm>
            <a:off x="3200400" y="1217224"/>
            <a:ext cx="3967163" cy="3945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smtClean="0"/>
              <a:t>Rate of Excess Pore Water Pressure Increase</a:t>
            </a:r>
            <a:endParaRPr lang="en-US" sz="2800" b="1" dirty="0"/>
          </a:p>
        </p:txBody>
      </p:sp>
      <p:pic>
        <p:nvPicPr>
          <p:cNvPr id="21506" name="Picture 2"/>
          <p:cNvPicPr>
            <a:picLocks noChangeAspect="1" noChangeArrowheads="1"/>
          </p:cNvPicPr>
          <p:nvPr/>
        </p:nvPicPr>
        <p:blipFill>
          <a:blip r:embed="rId2"/>
          <a:srcRect/>
          <a:stretch>
            <a:fillRect/>
          </a:stretch>
        </p:blipFill>
        <p:spPr bwMode="auto">
          <a:xfrm>
            <a:off x="1085850" y="2638425"/>
            <a:ext cx="2343150" cy="695325"/>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762000" y="3714750"/>
            <a:ext cx="4652211" cy="13716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4">
            <a:duotone>
              <a:prstClr val="black"/>
              <a:srgbClr val="66FF66">
                <a:tint val="45000"/>
                <a:satMod val="400000"/>
              </a:srgbClr>
            </a:duotone>
          </a:blip>
          <a:srcRect/>
          <a:stretch>
            <a:fillRect/>
          </a:stretch>
        </p:blipFill>
        <p:spPr bwMode="auto">
          <a:xfrm>
            <a:off x="1752600" y="1724026"/>
            <a:ext cx="876300" cy="55245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5"/>
          <a:srcRect/>
          <a:stretch>
            <a:fillRect/>
          </a:stretch>
        </p:blipFill>
        <p:spPr bwMode="auto">
          <a:xfrm>
            <a:off x="4495800" y="1123950"/>
            <a:ext cx="4324350" cy="2789903"/>
          </a:xfrm>
          <a:prstGeom prst="rect">
            <a:avLst/>
          </a:prstGeom>
          <a:noFill/>
          <a:ln w="9525">
            <a:noFill/>
            <a:miter lim="800000"/>
            <a:headEnd/>
            <a:tailEnd/>
          </a:ln>
          <a:effectLst/>
        </p:spPr>
      </p:pic>
      <p:sp>
        <p:nvSpPr>
          <p:cNvPr id="9" name="Vertical Scroll 8"/>
          <p:cNvSpPr/>
          <p:nvPr/>
        </p:nvSpPr>
        <p:spPr>
          <a:xfrm>
            <a:off x="990600" y="895350"/>
            <a:ext cx="7391400" cy="4114800"/>
          </a:xfrm>
          <a:prstGeom prst="verticalScroll">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ysClr val="windowText" lastClr="000000"/>
                </a:solidFill>
              </a:rPr>
              <a:t>Usually for studying soil liquefaction a series of large-scale</a:t>
            </a:r>
          </a:p>
          <a:p>
            <a:pPr algn="just"/>
            <a:r>
              <a:rPr lang="en-US" b="1" dirty="0" smtClean="0">
                <a:solidFill>
                  <a:sysClr val="windowText" lastClr="000000"/>
                </a:solidFill>
              </a:rPr>
              <a:t>simple shear tests will be conducted because:</a:t>
            </a:r>
          </a:p>
          <a:p>
            <a:pPr marL="225425" algn="just">
              <a:buFont typeface="Wingdings" pitchFamily="2" charset="2"/>
              <a:buChar char="v"/>
            </a:pPr>
            <a:r>
              <a:rPr lang="en-US" dirty="0" smtClean="0">
                <a:solidFill>
                  <a:sysClr val="windowText" lastClr="000000"/>
                </a:solidFill>
              </a:rPr>
              <a:t> Stress concentration in small-scale simple shear tests leads to some inaccuracy in the results’</a:t>
            </a:r>
          </a:p>
          <a:p>
            <a:pPr marL="225425" algn="just">
              <a:buFont typeface="Wingdings" pitchFamily="2" charset="2"/>
              <a:buChar char="v"/>
            </a:pPr>
            <a:r>
              <a:rPr lang="en-US" dirty="0" smtClean="0">
                <a:solidFill>
                  <a:sysClr val="windowText" lastClr="000000"/>
                </a:solidFill>
              </a:rPr>
              <a:t> Stress concentration at the base and cap of cyclic </a:t>
            </a:r>
            <a:r>
              <a:rPr lang="en-US" dirty="0" err="1" smtClean="0">
                <a:solidFill>
                  <a:sysClr val="windowText" lastClr="000000"/>
                </a:solidFill>
              </a:rPr>
              <a:t>triaxial</a:t>
            </a:r>
            <a:r>
              <a:rPr lang="en-US" dirty="0" smtClean="0">
                <a:solidFill>
                  <a:sysClr val="windowText" lastClr="000000"/>
                </a:solidFill>
              </a:rPr>
              <a:t> test specimens and the possibility of necking leads to non-uniformity of strain and redistribution of water content,</a:t>
            </a:r>
          </a:p>
          <a:p>
            <a:pPr marL="225425" algn="just">
              <a:buFont typeface="Wingdings" pitchFamily="2" charset="2"/>
              <a:buChar char="v"/>
            </a:pPr>
            <a:r>
              <a:rPr lang="en-US" dirty="0" smtClean="0">
                <a:solidFill>
                  <a:sysClr val="windowText" lastClr="000000"/>
                </a:solidFill>
              </a:rPr>
              <a:t> Attempts to study liquefaction by using shaking table tests have also raised some equations, since the results, in some cases,</a:t>
            </a:r>
          </a:p>
          <a:p>
            <a:pPr marL="225425" algn="just">
              <a:buFont typeface="Wingdings" pitchFamily="2" charset="2"/>
              <a:buChar char="v"/>
            </a:pPr>
            <a:r>
              <a:rPr lang="en-US" dirty="0" smtClean="0">
                <a:solidFill>
                  <a:sysClr val="windowText" lastClr="000000"/>
                </a:solidFill>
              </a:rPr>
              <a:t>have been influenced by the confining effects of the sides of the box.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3725825"/>
          </a:xfrm>
        </p:spPr>
        <p:txBody>
          <a:bodyPr>
            <a:normAutofit/>
          </a:bodyPr>
          <a:lstStyle/>
          <a:p>
            <a:r>
              <a:rPr lang="en-US" sz="1800" dirty="0"/>
              <a:t>Correlation of Liquefaction Results from Simple Shear and </a:t>
            </a:r>
            <a:r>
              <a:rPr lang="en-US" sz="1800" dirty="0" err="1"/>
              <a:t>Triaxial</a:t>
            </a:r>
            <a:r>
              <a:rPr lang="en-US" sz="1800" dirty="0"/>
              <a:t> </a:t>
            </a:r>
            <a:r>
              <a:rPr lang="en-US" sz="1800" dirty="0" smtClean="0"/>
              <a:t>Tests;</a:t>
            </a:r>
          </a:p>
          <a:p>
            <a:endParaRPr lang="en-US" sz="1800" dirty="0"/>
          </a:p>
          <a:p>
            <a:endParaRPr lang="en-US" sz="1800" dirty="0"/>
          </a:p>
          <a:p>
            <a:endParaRPr lang="en-US" sz="1800" dirty="0" smtClean="0"/>
          </a:p>
          <a:p>
            <a:r>
              <a:rPr lang="en-US" sz="1800" dirty="0" smtClean="0"/>
              <a:t>Field </a:t>
            </a:r>
            <a:r>
              <a:rPr lang="en-US" sz="1800" dirty="0"/>
              <a:t>value of (</a:t>
            </a:r>
            <a:r>
              <a:rPr lang="en-US" sz="1800" dirty="0" err="1" smtClean="0">
                <a:latin typeface="Symbol" pitchFamily="18" charset="2"/>
              </a:rPr>
              <a:t>t</a:t>
            </a:r>
            <a:r>
              <a:rPr lang="en-US" sz="1100" i="1" dirty="0" err="1" smtClean="0"/>
              <a:t>h</a:t>
            </a:r>
            <a:r>
              <a:rPr lang="en-US" sz="1100" i="1" dirty="0" smtClean="0"/>
              <a:t>/</a:t>
            </a:r>
            <a:r>
              <a:rPr lang="en-US" sz="1800" dirty="0" err="1" smtClean="0">
                <a:latin typeface="Symbol" pitchFamily="18" charset="2"/>
              </a:rPr>
              <a:t>s</a:t>
            </a:r>
            <a:r>
              <a:rPr lang="en-US" sz="1200" dirty="0" err="1" smtClean="0"/>
              <a:t>u</a:t>
            </a:r>
            <a:r>
              <a:rPr lang="en-US" sz="1800" dirty="0" smtClean="0"/>
              <a:t> </a:t>
            </a:r>
            <a:r>
              <a:rPr lang="en-US" sz="1800" dirty="0"/>
              <a:t>) for initial </a:t>
            </a:r>
            <a:r>
              <a:rPr lang="en-US" sz="1800" dirty="0" smtClean="0"/>
              <a:t>liquefaction</a:t>
            </a:r>
          </a:p>
          <a:p>
            <a:pPr marL="0" indent="0">
              <a:buNone/>
            </a:pPr>
            <a:r>
              <a:rPr lang="en-US" sz="1800" dirty="0" smtClean="0"/>
              <a:t>is about </a:t>
            </a:r>
            <a:r>
              <a:rPr lang="en-US" sz="1800" dirty="0"/>
              <a:t>15% – 50% higher than that obtained </a:t>
            </a:r>
            <a:endParaRPr lang="en-US" sz="1800" dirty="0" smtClean="0"/>
          </a:p>
          <a:p>
            <a:pPr marL="0" indent="0">
              <a:buNone/>
            </a:pPr>
            <a:r>
              <a:rPr lang="en-US" sz="1800" dirty="0" smtClean="0"/>
              <a:t>from </a:t>
            </a:r>
            <a:r>
              <a:rPr lang="en-US" sz="1800" dirty="0"/>
              <a:t>simple shear </a:t>
            </a:r>
            <a:r>
              <a:rPr lang="en-US" sz="1800" dirty="0" smtClean="0"/>
              <a:t>tests;</a:t>
            </a:r>
            <a:endParaRPr lang="fa-IR" sz="1800" dirty="0"/>
          </a:p>
        </p:txBody>
      </p:sp>
      <p:sp>
        <p:nvSpPr>
          <p:cNvPr id="4" name="Title 3"/>
          <p:cNvSpPr>
            <a:spLocks noGrp="1"/>
          </p:cNvSpPr>
          <p:nvPr>
            <p:ph type="title"/>
          </p:nvPr>
        </p:nvSpPr>
        <p:spPr>
          <a:xfrm>
            <a:off x="609600" y="57150"/>
            <a:ext cx="8458200" cy="609600"/>
          </a:xfrm>
        </p:spPr>
        <p:txBody>
          <a:bodyPr>
            <a:noAutofit/>
          </a:bodyPr>
          <a:lstStyle/>
          <a:p>
            <a:r>
              <a:rPr lang="en-US" sz="2400" b="1" dirty="0"/>
              <a:t>Determination of </a:t>
            </a:r>
            <a:r>
              <a:rPr lang="en-US" sz="2400" b="1" dirty="0" smtClean="0"/>
              <a:t>Field Liquefaction</a:t>
            </a:r>
            <a:endParaRPr lang="fa-I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837" y="3486150"/>
            <a:ext cx="1976957"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94794"/>
            <a:ext cx="3837615" cy="279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52550"/>
            <a:ext cx="2076450" cy="76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428750"/>
            <a:ext cx="120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925" y="4371975"/>
            <a:ext cx="4188199"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368400" y="2095500"/>
            <a:ext cx="3547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11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par>
                          <p:cTn id="24" fill="hold">
                            <p:stCondLst>
                              <p:cond delay="1500"/>
                            </p:stCondLst>
                            <p:childTnLst>
                              <p:par>
                                <p:cTn id="25" presetID="6" presetClass="entr" presetSubtype="16"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circle(in)">
                                      <p:cBhvr>
                                        <p:cTn id="27" dur="20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32"/>
                                        </p:tgtEl>
                                        <p:attrNameLst>
                                          <p:attrName>style.visibility</p:attrName>
                                        </p:attrNameLst>
                                      </p:cBhvr>
                                      <p:to>
                                        <p:strVal val="visible"/>
                                      </p:to>
                                    </p:set>
                                    <p:animEffect transition="in" filter="circle(in)">
                                      <p:cBhvr>
                                        <p:cTn id="36"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3725825"/>
          </a:xfrm>
        </p:spPr>
        <p:txBody>
          <a:bodyPr>
            <a:normAutofit/>
          </a:bodyPr>
          <a:lstStyle/>
          <a:p>
            <a:pPr algn="just"/>
            <a:r>
              <a:rPr lang="en-US" sz="2000" dirty="0" smtClean="0"/>
              <a:t>When </a:t>
            </a:r>
            <a:r>
              <a:rPr lang="en-US" sz="2000" dirty="0"/>
              <a:t>laboratory tests </a:t>
            </a:r>
            <a:r>
              <a:rPr lang="en-US" sz="2000" dirty="0" smtClean="0"/>
              <a:t>are conducted </a:t>
            </a:r>
            <a:r>
              <a:rPr lang="en-US" sz="2000" dirty="0"/>
              <a:t>at relative density, say, </a:t>
            </a:r>
            <a:r>
              <a:rPr lang="en-US" sz="2000" i="1" dirty="0"/>
              <a:t>R</a:t>
            </a:r>
            <a:r>
              <a:rPr lang="en-US" sz="1200" i="1" dirty="0"/>
              <a:t>D</a:t>
            </a:r>
            <a:r>
              <a:rPr lang="en-US" sz="1200" dirty="0"/>
              <a:t>(1)</a:t>
            </a:r>
            <a:r>
              <a:rPr lang="en-US" sz="2000" dirty="0"/>
              <a:t>, whereas the fields conditions show </a:t>
            </a:r>
            <a:r>
              <a:rPr lang="en-US" sz="2000" dirty="0" smtClean="0"/>
              <a:t>the sand </a:t>
            </a:r>
            <a:r>
              <a:rPr lang="en-US" sz="2000" dirty="0"/>
              <a:t>deposit to be a relative density of </a:t>
            </a:r>
            <a:r>
              <a:rPr lang="en-US" sz="2000" i="1" dirty="0"/>
              <a:t>R</a:t>
            </a:r>
            <a:r>
              <a:rPr lang="en-US" sz="1200" i="1" dirty="0"/>
              <a:t>D</a:t>
            </a:r>
            <a:r>
              <a:rPr lang="en-US" sz="1200" dirty="0"/>
              <a:t>(2)</a:t>
            </a:r>
            <a:r>
              <a:rPr lang="en-US" sz="2000" dirty="0"/>
              <a:t>, one has to convert the </a:t>
            </a:r>
            <a:r>
              <a:rPr lang="en-US" sz="2000" dirty="0" smtClean="0"/>
              <a:t>laboratory test </a:t>
            </a:r>
            <a:r>
              <a:rPr lang="en-US" sz="2000" dirty="0"/>
              <a:t>results to correspond to a relative density of </a:t>
            </a:r>
            <a:r>
              <a:rPr lang="en-US" sz="2000" i="1" dirty="0"/>
              <a:t>R</a:t>
            </a:r>
            <a:r>
              <a:rPr lang="en-US" sz="1200" i="1" dirty="0"/>
              <a:t>D</a:t>
            </a:r>
            <a:r>
              <a:rPr lang="en-US" sz="1200" dirty="0"/>
              <a:t>(2)</a:t>
            </a:r>
            <a:r>
              <a:rPr lang="en-US" sz="2000" dirty="0"/>
              <a:t>.</a:t>
            </a:r>
            <a:endParaRPr lang="fa-IR" sz="2000" dirty="0"/>
          </a:p>
        </p:txBody>
      </p:sp>
      <p:sp>
        <p:nvSpPr>
          <p:cNvPr id="5" name="Title 3"/>
          <p:cNvSpPr>
            <a:spLocks noGrp="1"/>
          </p:cNvSpPr>
          <p:nvPr>
            <p:ph type="title"/>
          </p:nvPr>
        </p:nvSpPr>
        <p:spPr>
          <a:xfrm>
            <a:off x="609600" y="57150"/>
            <a:ext cx="8458200" cy="609600"/>
          </a:xfrm>
        </p:spPr>
        <p:txBody>
          <a:bodyPr>
            <a:noAutofit/>
          </a:bodyPr>
          <a:lstStyle/>
          <a:p>
            <a:r>
              <a:rPr lang="en-US" sz="2400" b="1" dirty="0"/>
              <a:t>Determination of </a:t>
            </a:r>
            <a:r>
              <a:rPr lang="en-US" sz="2400" b="1" dirty="0" smtClean="0"/>
              <a:t>Field Liquefaction</a:t>
            </a:r>
            <a:endParaRPr lang="fa-I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535" y="2590800"/>
            <a:ext cx="215969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487392" y="3712177"/>
            <a:ext cx="2847975" cy="68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4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229600" cy="4038600"/>
          </a:xfrm>
        </p:spPr>
        <p:txBody>
          <a:bodyPr>
            <a:noAutofit/>
          </a:bodyPr>
          <a:lstStyle/>
          <a:p>
            <a:pPr algn="just">
              <a:spcBef>
                <a:spcPts val="1200"/>
              </a:spcBef>
            </a:pPr>
            <a:r>
              <a:rPr lang="en-US" sz="1600" dirty="0"/>
              <a:t>There are five general steps for determining the zone in the field where </a:t>
            </a:r>
            <a:r>
              <a:rPr lang="en-US" sz="1600" dirty="0" smtClean="0"/>
              <a:t>soil liquefaction </a:t>
            </a:r>
            <a:r>
              <a:rPr lang="en-US" sz="1600" dirty="0"/>
              <a:t>due to an earthquake can be initiated</a:t>
            </a:r>
            <a:r>
              <a:rPr lang="en-US" sz="1600" dirty="0" smtClean="0"/>
              <a:t>:</a:t>
            </a:r>
          </a:p>
          <a:p>
            <a:pPr marL="712788" indent="-319088" algn="just">
              <a:spcBef>
                <a:spcPts val="1200"/>
              </a:spcBef>
              <a:buFont typeface="Wingdings" pitchFamily="2" charset="2"/>
              <a:buChar char="Ø"/>
            </a:pPr>
            <a:r>
              <a:rPr lang="en-US" sz="1600" dirty="0"/>
              <a:t>Establish a design earthquake.</a:t>
            </a:r>
          </a:p>
          <a:p>
            <a:pPr marL="712788" indent="-319088" algn="just">
              <a:spcBef>
                <a:spcPts val="1200"/>
              </a:spcBef>
              <a:buFont typeface="Wingdings" pitchFamily="2" charset="2"/>
              <a:buChar char="Ø"/>
            </a:pPr>
            <a:r>
              <a:rPr lang="en-US" sz="1600" dirty="0" smtClean="0"/>
              <a:t>Determine </a:t>
            </a:r>
            <a:r>
              <a:rPr lang="en-US" sz="1600" dirty="0"/>
              <a:t>the time history of shear stresses induced by the </a:t>
            </a:r>
            <a:r>
              <a:rPr lang="en-US" sz="1600" dirty="0" smtClean="0"/>
              <a:t>earthquake at </a:t>
            </a:r>
            <a:r>
              <a:rPr lang="en-US" sz="1600" dirty="0"/>
              <a:t>various depths of sand layer.</a:t>
            </a:r>
          </a:p>
          <a:p>
            <a:pPr marL="712788" indent="-319088" algn="just">
              <a:spcBef>
                <a:spcPts val="1200"/>
              </a:spcBef>
              <a:buFont typeface="Wingdings" pitchFamily="2" charset="2"/>
              <a:buChar char="Ø"/>
            </a:pPr>
            <a:r>
              <a:rPr lang="en-US" sz="1600" dirty="0" smtClean="0"/>
              <a:t>Convert </a:t>
            </a:r>
            <a:r>
              <a:rPr lang="en-US" sz="1600" dirty="0"/>
              <a:t>the shear stress–time histories into </a:t>
            </a:r>
            <a:r>
              <a:rPr lang="en-US" sz="1600" i="1" dirty="0">
                <a:solidFill>
                  <a:srgbClr val="FF33CC"/>
                </a:solidFill>
                <a:effectLst>
                  <a:outerShdw blurRad="38100" dist="38100" dir="2700000" algn="tl">
                    <a:srgbClr val="000000">
                      <a:alpha val="43137"/>
                    </a:srgbClr>
                  </a:outerShdw>
                </a:effectLst>
              </a:rPr>
              <a:t>N </a:t>
            </a:r>
            <a:r>
              <a:rPr lang="en-US" sz="1600" dirty="0">
                <a:solidFill>
                  <a:srgbClr val="FF33CC"/>
                </a:solidFill>
                <a:effectLst>
                  <a:outerShdw blurRad="38100" dist="38100" dir="2700000" algn="tl">
                    <a:srgbClr val="000000">
                      <a:alpha val="43137"/>
                    </a:srgbClr>
                  </a:outerShdw>
                </a:effectLst>
              </a:rPr>
              <a:t>number of </a:t>
            </a:r>
            <a:r>
              <a:rPr lang="en-US" sz="1600" dirty="0" smtClean="0">
                <a:solidFill>
                  <a:srgbClr val="FF33CC"/>
                </a:solidFill>
                <a:effectLst>
                  <a:outerShdw blurRad="38100" dist="38100" dir="2700000" algn="tl">
                    <a:srgbClr val="000000">
                      <a:alpha val="43137"/>
                    </a:srgbClr>
                  </a:outerShdw>
                </a:effectLst>
              </a:rPr>
              <a:t>equivalent stress cycles</a:t>
            </a:r>
            <a:r>
              <a:rPr lang="en-US" sz="1600" dirty="0" smtClean="0"/>
              <a:t>. </a:t>
            </a:r>
            <a:r>
              <a:rPr lang="en-US" sz="1600" dirty="0"/>
              <a:t>These can be plotted against </a:t>
            </a:r>
            <a:r>
              <a:rPr lang="en-US" sz="1600" dirty="0" smtClean="0"/>
              <a:t>depth.</a:t>
            </a:r>
          </a:p>
          <a:p>
            <a:pPr marL="712788" indent="-319088" algn="just">
              <a:spcBef>
                <a:spcPts val="1200"/>
              </a:spcBef>
              <a:buFont typeface="Wingdings" pitchFamily="2" charset="2"/>
              <a:buChar char="Ø"/>
            </a:pPr>
            <a:r>
              <a:rPr lang="en-US" sz="1600" dirty="0" smtClean="0"/>
              <a:t>Using </a:t>
            </a:r>
            <a:r>
              <a:rPr lang="en-US" sz="1600" dirty="0"/>
              <a:t>the laboratory test results, determine the magnitude of the </a:t>
            </a:r>
            <a:r>
              <a:rPr lang="en-US" sz="1600" dirty="0" smtClean="0"/>
              <a:t>cyclic stresses </a:t>
            </a:r>
            <a:r>
              <a:rPr lang="en-US" sz="1600" dirty="0"/>
              <a:t>required to cause initial liquefaction in the field in </a:t>
            </a:r>
            <a:r>
              <a:rPr lang="en-US" sz="1600" i="1" dirty="0"/>
              <a:t>N </a:t>
            </a:r>
            <a:r>
              <a:rPr lang="en-US" sz="1600" dirty="0" smtClean="0"/>
              <a:t>cycles at </a:t>
            </a:r>
            <a:r>
              <a:rPr lang="en-US" sz="1600" dirty="0"/>
              <a:t>various depths. Note that the cyclic </a:t>
            </a:r>
            <a:r>
              <a:rPr lang="en-US" sz="1600" dirty="0" smtClean="0"/>
              <a:t>shear stress </a:t>
            </a:r>
            <a:r>
              <a:rPr lang="en-US" sz="1600" dirty="0"/>
              <a:t>levels change with depth due to change of </a:t>
            </a:r>
            <a:r>
              <a:rPr lang="en-US" sz="1600" dirty="0" err="1" smtClean="0">
                <a:latin typeface="Symbol" pitchFamily="18" charset="2"/>
              </a:rPr>
              <a:t>s</a:t>
            </a:r>
            <a:r>
              <a:rPr lang="en-US" sz="1200" dirty="0" err="1" smtClean="0"/>
              <a:t>u</a:t>
            </a:r>
            <a:r>
              <a:rPr lang="en-US" sz="1600" dirty="0"/>
              <a:t>.</a:t>
            </a:r>
            <a:endParaRPr lang="en-US" sz="1600" dirty="0" smtClean="0"/>
          </a:p>
          <a:p>
            <a:pPr marL="712788" indent="-319088" algn="just">
              <a:spcBef>
                <a:spcPts val="1200"/>
              </a:spcBef>
              <a:buFont typeface="Wingdings" pitchFamily="2" charset="2"/>
              <a:buChar char="Ø"/>
            </a:pPr>
            <a:r>
              <a:rPr lang="en-US" sz="1600" dirty="0" smtClean="0"/>
              <a:t>The </a:t>
            </a:r>
            <a:r>
              <a:rPr lang="en-US" sz="1600" dirty="0"/>
              <a:t>zone in which the cyclic shear stress levels required to cause </a:t>
            </a:r>
            <a:r>
              <a:rPr lang="en-US" sz="1600" dirty="0" smtClean="0"/>
              <a:t>initial liquefaction are </a:t>
            </a:r>
            <a:r>
              <a:rPr lang="en-US" sz="1600" dirty="0"/>
              <a:t>equal to or less than the equivalent </a:t>
            </a:r>
            <a:r>
              <a:rPr lang="en-US" sz="1600" dirty="0" smtClean="0"/>
              <a:t>cyclic shear </a:t>
            </a:r>
            <a:r>
              <a:rPr lang="en-US" sz="1600" dirty="0"/>
              <a:t>stresses induced by an earthquake is the zone of </a:t>
            </a:r>
            <a:r>
              <a:rPr lang="en-US" sz="1600" dirty="0" smtClean="0"/>
              <a:t>possible liquefaction.</a:t>
            </a:r>
            <a:endParaRPr lang="fa-IR" sz="1600" dirty="0"/>
          </a:p>
        </p:txBody>
      </p:sp>
      <p:sp>
        <p:nvSpPr>
          <p:cNvPr id="4" name="Title 3"/>
          <p:cNvSpPr>
            <a:spLocks noGrp="1"/>
          </p:cNvSpPr>
          <p:nvPr>
            <p:ph type="title"/>
          </p:nvPr>
        </p:nvSpPr>
        <p:spPr/>
        <p:txBody>
          <a:bodyPr>
            <a:noAutofit/>
          </a:bodyPr>
          <a:lstStyle/>
          <a:p>
            <a:r>
              <a:rPr lang="en-US" sz="2400" b="1" dirty="0"/>
              <a:t>Zone of Initial Liquefaction in the Field</a:t>
            </a:r>
            <a:endParaRPr lang="fa-IR"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819150"/>
            <a:ext cx="4018730" cy="329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305800" cy="3725825"/>
          </a:xfrm>
        </p:spPr>
        <p:txBody>
          <a:bodyPr>
            <a:normAutofit/>
          </a:bodyPr>
          <a:lstStyle/>
          <a:p>
            <a:pPr algn="just"/>
            <a:r>
              <a:rPr lang="en-US" sz="2000" dirty="0"/>
              <a:t>In the study of soil liquefaction of granular </a:t>
            </a:r>
            <a:r>
              <a:rPr lang="en-US" sz="2000" dirty="0" smtClean="0"/>
              <a:t>soils, </a:t>
            </a:r>
            <a:r>
              <a:rPr lang="en-US" sz="2000" dirty="0"/>
              <a:t>it </a:t>
            </a:r>
            <a:r>
              <a:rPr lang="en-US" sz="2000" dirty="0" smtClean="0"/>
              <a:t>becomes necessary </a:t>
            </a:r>
            <a:r>
              <a:rPr lang="en-US" sz="2000" dirty="0"/>
              <a:t>to determine the equivalent number of significant uniform stress </a:t>
            </a:r>
            <a:r>
              <a:rPr lang="en-US" sz="2000" dirty="0" smtClean="0"/>
              <a:t>cycles for </a:t>
            </a:r>
            <a:r>
              <a:rPr lang="en-US" sz="2000" dirty="0"/>
              <a:t>an earthquake that has </a:t>
            </a:r>
            <a:r>
              <a:rPr lang="en-US" sz="2000" i="1" dirty="0">
                <a:solidFill>
                  <a:srgbClr val="0070C0"/>
                </a:solidFill>
                <a:effectLst>
                  <a:outerShdw blurRad="38100" dist="38100" dir="2700000" algn="tl">
                    <a:srgbClr val="000000">
                      <a:alpha val="43137"/>
                    </a:srgbClr>
                  </a:outerShdw>
                </a:effectLst>
              </a:rPr>
              <a:t>irregular stress-time </a:t>
            </a:r>
            <a:r>
              <a:rPr lang="en-US" sz="2000" i="1" dirty="0" smtClean="0">
                <a:solidFill>
                  <a:srgbClr val="0070C0"/>
                </a:solidFill>
                <a:effectLst>
                  <a:outerShdw blurRad="38100" dist="38100" dir="2700000" algn="tl">
                    <a:srgbClr val="000000">
                      <a:alpha val="43137"/>
                    </a:srgbClr>
                  </a:outerShdw>
                </a:effectLst>
              </a:rPr>
              <a:t>history.</a:t>
            </a:r>
          </a:p>
          <a:p>
            <a:pPr algn="just"/>
            <a:endParaRPr lang="fa-IR" sz="2000" dirty="0">
              <a:solidFill>
                <a:srgbClr val="0070C0"/>
              </a:solidFill>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noAutofit/>
          </a:bodyPr>
          <a:lstStyle/>
          <a:p>
            <a:r>
              <a:rPr lang="en-US" sz="2000" b="1" dirty="0"/>
              <a:t>Equivalent Number of Significant </a:t>
            </a:r>
            <a:r>
              <a:rPr lang="en-US" sz="2000" b="1" dirty="0" smtClean="0"/>
              <a:t>Uniform Stress </a:t>
            </a:r>
            <a:r>
              <a:rPr lang="en-US" sz="2000" b="1" dirty="0"/>
              <a:t>Cycles for </a:t>
            </a:r>
            <a:r>
              <a:rPr lang="en-US" sz="2000" b="1" dirty="0" smtClean="0"/>
              <a:t> </a:t>
            </a:r>
            <a:r>
              <a:rPr lang="en-US" sz="2000" b="1" dirty="0"/>
              <a:t>E</a:t>
            </a:r>
            <a:r>
              <a:rPr lang="en-US" sz="2000" b="1" dirty="0" smtClean="0"/>
              <a:t>arthquakes</a:t>
            </a:r>
            <a:endParaRPr lang="fa-I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7" y="2114550"/>
            <a:ext cx="4557713" cy="256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567" y="2442582"/>
            <a:ext cx="4273233" cy="211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1250" fill="hold"/>
                                        <p:tgtEl>
                                          <p:spTgt spid="4098"/>
                                        </p:tgtEl>
                                        <p:attrNameLst>
                                          <p:attrName>ppt_x</p:attrName>
                                          <p:attrName>ppt_y</p:attrName>
                                        </p:attrNameLst>
                                      </p:cBhvr>
                                    </p:animMotion>
                                  </p:childTnLst>
                                </p:cTn>
                              </p:par>
                              <p:par>
                                <p:cTn id="7" presetID="6" presetClass="entr" presetSubtype="16" fill="hold" nodeType="withEffect">
                                  <p:stCondLst>
                                    <p:cond delay="500"/>
                                  </p:stCondLst>
                                  <p:childTnLst>
                                    <p:set>
                                      <p:cBhvr>
                                        <p:cTn id="8" dur="1" fill="hold">
                                          <p:stCondLst>
                                            <p:cond delay="0"/>
                                          </p:stCondLst>
                                        </p:cTn>
                                        <p:tgtEl>
                                          <p:spTgt spid="4099"/>
                                        </p:tgtEl>
                                        <p:attrNameLst>
                                          <p:attrName>style.visibility</p:attrName>
                                        </p:attrNameLst>
                                      </p:cBhvr>
                                      <p:to>
                                        <p:strVal val="visible"/>
                                      </p:to>
                                    </p:set>
                                    <p:animEffect transition="in" filter="circle(in)">
                                      <p:cBhvr>
                                        <p:cTn id="9" dur="275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599" y="895350"/>
            <a:ext cx="8362585" cy="3725825"/>
          </a:xfrm>
        </p:spPr>
        <p:txBody>
          <a:bodyPr>
            <a:noAutofit/>
          </a:bodyPr>
          <a:lstStyle/>
          <a:p>
            <a:pPr algn="just"/>
            <a:r>
              <a:rPr lang="en-US" sz="1800" dirty="0" smtClean="0"/>
              <a:t>Determine </a:t>
            </a:r>
            <a:r>
              <a:rPr lang="en-US" sz="1800" dirty="0"/>
              <a:t>the number of stress cycles at </a:t>
            </a:r>
            <a:r>
              <a:rPr lang="en-US" sz="1800" dirty="0" smtClean="0"/>
              <a:t>various stress </a:t>
            </a:r>
            <a:r>
              <a:rPr lang="en-US" sz="1800" dirty="0"/>
              <a:t>levels such as </a:t>
            </a:r>
            <a:r>
              <a:rPr lang="en-US" sz="1800" dirty="0" err="1" smtClean="0">
                <a:latin typeface="Symbol" pitchFamily="18" charset="2"/>
              </a:rPr>
              <a:t>t</a:t>
            </a:r>
            <a:r>
              <a:rPr lang="en-US" sz="1200" dirty="0" err="1" smtClean="0"/>
              <a:t>max</a:t>
            </a:r>
            <a:r>
              <a:rPr lang="en-US" sz="1800" dirty="0" smtClean="0"/>
              <a:t> </a:t>
            </a:r>
            <a:r>
              <a:rPr lang="en-US" sz="1800" dirty="0"/>
              <a:t>, </a:t>
            </a:r>
            <a:r>
              <a:rPr lang="en-US" sz="1800" dirty="0" smtClean="0"/>
              <a:t>0.95</a:t>
            </a:r>
            <a:r>
              <a:rPr lang="en-US" sz="1800" dirty="0" smtClean="0">
                <a:latin typeface="Symbol" pitchFamily="18" charset="2"/>
              </a:rPr>
              <a:t>t</a:t>
            </a:r>
            <a:r>
              <a:rPr lang="en-US" sz="1200" dirty="0" smtClean="0"/>
              <a:t>max</a:t>
            </a:r>
            <a:r>
              <a:rPr lang="en-US" sz="1800" dirty="0" smtClean="0"/>
              <a:t> </a:t>
            </a:r>
            <a:r>
              <a:rPr lang="en-US" sz="1800" dirty="0"/>
              <a:t>, </a:t>
            </a:r>
            <a:r>
              <a:rPr lang="en-US" sz="1800" dirty="0" smtClean="0"/>
              <a:t>0.9</a:t>
            </a:r>
            <a:r>
              <a:rPr lang="en-US" sz="1800" dirty="0" smtClean="0">
                <a:latin typeface="Symbol" pitchFamily="18" charset="2"/>
              </a:rPr>
              <a:t>t</a:t>
            </a:r>
            <a:r>
              <a:rPr lang="en-US" sz="1200" dirty="0" smtClean="0"/>
              <a:t>max</a:t>
            </a:r>
            <a:r>
              <a:rPr lang="en-US" sz="1800" dirty="0" smtClean="0"/>
              <a:t> </a:t>
            </a:r>
            <a:r>
              <a:rPr lang="en-US" sz="1800" dirty="0"/>
              <a:t>,… above the horizontal </a:t>
            </a:r>
            <a:r>
              <a:rPr lang="en-US" sz="1800" dirty="0" smtClean="0"/>
              <a:t>axis (</a:t>
            </a:r>
            <a:r>
              <a:rPr lang="en-US" sz="1800" dirty="0"/>
              <a:t>col. 2) and below the horizontal axis (col. 5).</a:t>
            </a:r>
          </a:p>
          <a:p>
            <a:pPr algn="just"/>
            <a:r>
              <a:rPr lang="en-US" sz="1800" dirty="0" smtClean="0"/>
              <a:t>Determine </a:t>
            </a:r>
            <a:r>
              <a:rPr lang="en-US" sz="1800" dirty="0"/>
              <a:t>the conversion factors </a:t>
            </a:r>
            <a:r>
              <a:rPr lang="en-US" sz="1800" dirty="0" smtClean="0"/>
              <a:t>(</a:t>
            </a:r>
            <a:r>
              <a:rPr lang="en-US" sz="1800" dirty="0"/>
              <a:t>cols. 3 and 6).</a:t>
            </a:r>
          </a:p>
          <a:p>
            <a:pPr algn="just"/>
            <a:r>
              <a:rPr lang="en-US" sz="1800" dirty="0" smtClean="0"/>
              <a:t>Determine </a:t>
            </a:r>
            <a:r>
              <a:rPr lang="en-US" sz="1800" dirty="0"/>
              <a:t>the equivalent number of uniform cycles at a maximum </a:t>
            </a:r>
            <a:r>
              <a:rPr lang="en-US" sz="1800" dirty="0" smtClean="0"/>
              <a:t>stress level </a:t>
            </a:r>
            <a:r>
              <a:rPr lang="en-US" sz="1800" dirty="0"/>
              <a:t>of </a:t>
            </a:r>
            <a:r>
              <a:rPr lang="en-US" sz="1800" dirty="0" smtClean="0"/>
              <a:t>0.65</a:t>
            </a:r>
            <a:r>
              <a:rPr lang="en-US" sz="1800" dirty="0" smtClean="0">
                <a:latin typeface="Symbol" pitchFamily="18" charset="2"/>
              </a:rPr>
              <a:t>t</a:t>
            </a:r>
            <a:r>
              <a:rPr lang="en-US" sz="1200" dirty="0" smtClean="0"/>
              <a:t>max</a:t>
            </a:r>
            <a:r>
              <a:rPr lang="en-US" sz="1800" dirty="0" smtClean="0"/>
              <a:t> </a:t>
            </a:r>
            <a:r>
              <a:rPr lang="en-US" sz="1800" dirty="0"/>
              <a:t>(cols. 4 and 7</a:t>
            </a:r>
            <a:r>
              <a:rPr lang="en-US" sz="1800" dirty="0" smtClean="0"/>
              <a:t>).</a:t>
            </a:r>
          </a:p>
          <a:p>
            <a:r>
              <a:rPr lang="en-US" sz="1800" dirty="0"/>
              <a:t>Determine the total number of equivalent stress cycles at </a:t>
            </a:r>
            <a:r>
              <a:rPr lang="en-US" sz="1800" dirty="0" smtClean="0"/>
              <a:t>0.65</a:t>
            </a:r>
            <a:r>
              <a:rPr lang="en-US" sz="1800" dirty="0" smtClean="0">
                <a:latin typeface="Symbol" pitchFamily="18" charset="2"/>
              </a:rPr>
              <a:t>t</a:t>
            </a:r>
            <a:r>
              <a:rPr lang="en-US" sz="1400" dirty="0" smtClean="0"/>
              <a:t>max</a:t>
            </a:r>
            <a:r>
              <a:rPr lang="en-US" sz="1800" dirty="0" smtClean="0"/>
              <a:t> </a:t>
            </a:r>
            <a:r>
              <a:rPr lang="en-US" sz="1800" dirty="0"/>
              <a:t>above </a:t>
            </a:r>
            <a:r>
              <a:rPr lang="en-US" sz="1800" dirty="0" smtClean="0"/>
              <a:t>and below </a:t>
            </a:r>
            <a:r>
              <a:rPr lang="en-US" sz="1800" dirty="0"/>
              <a:t>the horizontal axis.</a:t>
            </a:r>
            <a:endParaRPr lang="fa-IR" sz="1800" dirty="0"/>
          </a:p>
        </p:txBody>
      </p:sp>
      <p:sp>
        <p:nvSpPr>
          <p:cNvPr id="6" name="Title 3"/>
          <p:cNvSpPr>
            <a:spLocks noGrp="1"/>
          </p:cNvSpPr>
          <p:nvPr>
            <p:ph type="title"/>
          </p:nvPr>
        </p:nvSpPr>
        <p:spPr>
          <a:xfrm>
            <a:off x="609600" y="57150"/>
            <a:ext cx="8153400" cy="609600"/>
          </a:xfrm>
        </p:spPr>
        <p:txBody>
          <a:bodyPr>
            <a:noAutofit/>
          </a:bodyPr>
          <a:lstStyle/>
          <a:p>
            <a:r>
              <a:rPr lang="en-US" sz="2000" b="1" dirty="0"/>
              <a:t>Equivalent Number of Significant </a:t>
            </a:r>
            <a:r>
              <a:rPr lang="en-US" sz="2000" b="1" dirty="0" smtClean="0"/>
              <a:t>Uniform Stress </a:t>
            </a:r>
            <a:r>
              <a:rPr lang="en-US" sz="2000" b="1" dirty="0"/>
              <a:t>Cycles for </a:t>
            </a:r>
            <a:r>
              <a:rPr lang="en-US" sz="2000" b="1" dirty="0" smtClean="0"/>
              <a:t> </a:t>
            </a:r>
            <a:r>
              <a:rPr lang="en-US" sz="2000" b="1" dirty="0"/>
              <a:t>E</a:t>
            </a:r>
            <a:r>
              <a:rPr lang="en-US" sz="2000" b="1" dirty="0" smtClean="0"/>
              <a:t>arthquakes</a:t>
            </a:r>
            <a:endParaRPr lang="fa-I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05150"/>
            <a:ext cx="3485785"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868" y="2235051"/>
            <a:ext cx="170688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7" y="2275814"/>
            <a:ext cx="1719263" cy="28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741" y="971550"/>
            <a:ext cx="4256259"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819400" y="4686300"/>
            <a:ext cx="6353175" cy="407760"/>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66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1000"/>
                                        <p:tgtEl>
                                          <p:spTgt spid="5125"/>
                                        </p:tgtEl>
                                      </p:cBhvr>
                                    </p:animEffect>
                                    <p:anim calcmode="lin" valueType="num">
                                      <p:cBhvr>
                                        <p:cTn id="13" dur="1000" fill="hold"/>
                                        <p:tgtEl>
                                          <p:spTgt spid="5125"/>
                                        </p:tgtEl>
                                        <p:attrNameLst>
                                          <p:attrName>ppt_x</p:attrName>
                                        </p:attrNameLst>
                                      </p:cBhvr>
                                      <p:tavLst>
                                        <p:tav tm="0">
                                          <p:val>
                                            <p:strVal val="#ppt_x"/>
                                          </p:val>
                                        </p:tav>
                                        <p:tav tm="100000">
                                          <p:val>
                                            <p:strVal val="#ppt_x"/>
                                          </p:val>
                                        </p:tav>
                                      </p:tavLst>
                                    </p:anim>
                                    <p:anim calcmode="lin" valueType="num">
                                      <p:cBhvr>
                                        <p:cTn id="14"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77200" cy="3725825"/>
          </a:xfrm>
        </p:spPr>
        <p:txBody>
          <a:bodyPr>
            <a:normAutofit fontScale="92500" lnSpcReduction="10000"/>
          </a:bodyPr>
          <a:lstStyle/>
          <a:p>
            <a:pPr algn="just"/>
            <a:r>
              <a:rPr lang="en-US" sz="2000" dirty="0" smtClean="0"/>
              <a:t>Consider a layer of sand deposit in which we assume </a:t>
            </a:r>
            <a:r>
              <a:rPr lang="en-US" sz="2000" dirty="0" smtClean="0">
                <a:solidFill>
                  <a:srgbClr val="0070C0"/>
                </a:solidFill>
              </a:rPr>
              <a:t>a column of soil of height </a:t>
            </a:r>
            <a:r>
              <a:rPr lang="en-US" sz="2000" i="1" dirty="0" smtClean="0">
                <a:solidFill>
                  <a:srgbClr val="0070C0"/>
                </a:solidFill>
              </a:rPr>
              <a:t>h and unit area of cross section</a:t>
            </a:r>
            <a:r>
              <a:rPr lang="en-US" sz="2000" i="1" dirty="0" smtClean="0"/>
              <a:t>. </a:t>
            </a:r>
            <a:r>
              <a:rPr lang="en-US" sz="2000" dirty="0" smtClean="0"/>
              <a:t>The soil column behaves as a </a:t>
            </a:r>
            <a:r>
              <a:rPr lang="en-US" sz="2000" i="1" dirty="0" smtClean="0">
                <a:solidFill>
                  <a:srgbClr val="0070C0"/>
                </a:solidFill>
              </a:rPr>
              <a:t>rigid body</a:t>
            </a:r>
            <a:r>
              <a:rPr lang="en-US" sz="2000" i="1" dirty="0" smtClean="0"/>
              <a:t>, the maximum shear stress at </a:t>
            </a:r>
            <a:r>
              <a:rPr lang="en-US" sz="2000" dirty="0" smtClean="0"/>
              <a:t>a </a:t>
            </a:r>
            <a:r>
              <a:rPr lang="en-US" sz="2000" dirty="0" smtClean="0">
                <a:solidFill>
                  <a:srgbClr val="0070C0"/>
                </a:solidFill>
              </a:rPr>
              <a:t>depth </a:t>
            </a:r>
            <a:r>
              <a:rPr lang="en-US" sz="2000" i="1" dirty="0" smtClean="0">
                <a:solidFill>
                  <a:srgbClr val="0070C0"/>
                </a:solidFill>
              </a:rPr>
              <a:t>h</a:t>
            </a:r>
            <a:r>
              <a:rPr lang="en-US" sz="2000" i="1" dirty="0" smtClean="0"/>
              <a:t> due to a maximum ground surface acceleration of </a:t>
            </a:r>
            <a:r>
              <a:rPr lang="en-US" sz="2000" i="1" dirty="0" err="1" smtClean="0">
                <a:solidFill>
                  <a:srgbClr val="0070C0"/>
                </a:solidFill>
              </a:rPr>
              <a:t>a</a:t>
            </a:r>
            <a:r>
              <a:rPr lang="en-US" sz="1200" i="1" dirty="0" err="1" smtClean="0">
                <a:solidFill>
                  <a:srgbClr val="0070C0"/>
                </a:solidFill>
              </a:rPr>
              <a:t>max</a:t>
            </a:r>
            <a:r>
              <a:rPr lang="en-US" sz="2000" i="1" dirty="0" smtClean="0"/>
              <a:t> can be given by:</a:t>
            </a:r>
          </a:p>
          <a:p>
            <a:pPr algn="just"/>
            <a:endParaRPr lang="en-US" sz="2000" i="1" dirty="0" smtClean="0"/>
          </a:p>
          <a:p>
            <a:pPr algn="just"/>
            <a:endParaRPr lang="en-US" sz="2000" i="1" dirty="0" smtClean="0"/>
          </a:p>
          <a:p>
            <a:pPr algn="just"/>
            <a:endParaRPr lang="en-US" sz="2000" i="1" dirty="0" smtClean="0"/>
          </a:p>
          <a:p>
            <a:pPr algn="just"/>
            <a:endParaRPr lang="en-US" sz="2000" i="1" dirty="0" smtClean="0"/>
          </a:p>
          <a:p>
            <a:r>
              <a:rPr lang="en-US" sz="2000" dirty="0" smtClean="0"/>
              <a:t>The soil column is not a rigid body; for the deformable</a:t>
            </a:r>
          </a:p>
          <a:p>
            <a:pPr>
              <a:buNone/>
            </a:pPr>
            <a:r>
              <a:rPr lang="en-US" sz="2000" dirty="0" smtClean="0"/>
              <a:t>nature of the soil, the maximum shear stress at a depth </a:t>
            </a:r>
            <a:r>
              <a:rPr lang="en-US" sz="2000" i="1" dirty="0" smtClean="0"/>
              <a:t>h,</a:t>
            </a:r>
          </a:p>
          <a:p>
            <a:pPr>
              <a:buNone/>
            </a:pPr>
            <a:r>
              <a:rPr lang="en-US" sz="2000" i="1" dirty="0" smtClean="0"/>
              <a:t>determined by:</a:t>
            </a:r>
            <a:endParaRPr lang="en-US" sz="2000" dirty="0"/>
          </a:p>
        </p:txBody>
      </p:sp>
      <p:pic>
        <p:nvPicPr>
          <p:cNvPr id="1027" name="Picture 3"/>
          <p:cNvPicPr>
            <a:picLocks noChangeAspect="1" noChangeArrowheads="1"/>
          </p:cNvPicPr>
          <p:nvPr/>
        </p:nvPicPr>
        <p:blipFill>
          <a:blip r:embed="rId2"/>
          <a:srcRect/>
          <a:stretch>
            <a:fillRect/>
          </a:stretch>
        </p:blipFill>
        <p:spPr bwMode="auto">
          <a:xfrm>
            <a:off x="3505200" y="2022157"/>
            <a:ext cx="2362200" cy="1387793"/>
          </a:xfrm>
          <a:prstGeom prst="rect">
            <a:avLst/>
          </a:prstGeom>
          <a:noFill/>
          <a:ln w="9525">
            <a:noFill/>
            <a:miter lim="800000"/>
            <a:headEnd/>
            <a:tailEnd/>
          </a:ln>
          <a:effectLst/>
        </p:spPr>
      </p:pic>
      <p:sp>
        <p:nvSpPr>
          <p:cNvPr id="4" name="Title 3"/>
          <p:cNvSpPr>
            <a:spLocks noGrp="1"/>
          </p:cNvSpPr>
          <p:nvPr>
            <p:ph type="title"/>
          </p:nvPr>
        </p:nvSpPr>
        <p:spPr/>
        <p:txBody>
          <a:bodyPr>
            <a:noAutofit/>
          </a:bodyPr>
          <a:lstStyle/>
          <a:p>
            <a:r>
              <a:rPr lang="en-US" sz="2000" b="1" dirty="0" smtClean="0"/>
              <a:t>Relation between Maximum Ground Acceleration </a:t>
            </a:r>
            <a:br>
              <a:rPr lang="en-US" sz="2000" b="1" dirty="0" smtClean="0"/>
            </a:br>
            <a:r>
              <a:rPr lang="en-US" sz="2000" b="1" dirty="0" smtClean="0"/>
              <a:t>and the Relative Density of Sand for Soil Liquefaction</a:t>
            </a:r>
            <a:endParaRPr lang="en-US" sz="2000" dirty="0"/>
          </a:p>
        </p:txBody>
      </p:sp>
      <p:pic>
        <p:nvPicPr>
          <p:cNvPr id="1026" name="Picture 2"/>
          <p:cNvPicPr>
            <a:picLocks noChangeAspect="1" noChangeArrowheads="1"/>
          </p:cNvPicPr>
          <p:nvPr/>
        </p:nvPicPr>
        <p:blipFill>
          <a:blip r:embed="rId3"/>
          <a:srcRect/>
          <a:stretch>
            <a:fillRect/>
          </a:stretch>
        </p:blipFill>
        <p:spPr bwMode="auto">
          <a:xfrm>
            <a:off x="6334125" y="2084894"/>
            <a:ext cx="2809875" cy="292525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733799" y="4294610"/>
            <a:ext cx="2162175" cy="71554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152400" y="895350"/>
            <a:ext cx="3719513" cy="3602702"/>
          </a:xfrm>
          <a:prstGeom prst="rect">
            <a:avLst/>
          </a:prstGeom>
          <a:noFill/>
          <a:ln w="9525">
            <a:noFill/>
            <a:miter lim="800000"/>
            <a:headEnd/>
            <a:tailEnd/>
          </a:ln>
          <a:effectLst>
            <a:glow rad="1397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checkerboard(across)">
                                      <p:cBhvr>
                                        <p:cTn id="7" dur="500"/>
                                        <p:tgtEl>
                                          <p:spTgt spid="2">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checkerboard(across)">
                                      <p:cBhvr>
                                        <p:cTn id="10" dur="500"/>
                                        <p:tgtEl>
                                          <p:spTgt spid="2">
                                            <p:txEl>
                                              <p:pRg st="6" end="6"/>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checkerboard(across)">
                                      <p:cBhvr>
                                        <p:cTn id="13" dur="500"/>
                                        <p:tgtEl>
                                          <p:spTgt spid="2">
                                            <p:txEl>
                                              <p:pRg st="7" end="7"/>
                                            </p:txEl>
                                          </p:spTgt>
                                        </p:tgtEl>
                                      </p:cBhvr>
                                    </p:animEffect>
                                  </p:childTnLst>
                                </p:cTn>
                              </p:par>
                            </p:childTnLst>
                          </p:cTn>
                        </p:par>
                        <p:par>
                          <p:cTn id="14" fill="hold">
                            <p:stCondLst>
                              <p:cond delay="500"/>
                            </p:stCondLst>
                            <p:childTnLst>
                              <p:par>
                                <p:cTn id="15" presetID="4" presetClass="entr" presetSubtype="16"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ox(i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checkerboard(across)">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305800" cy="4038600"/>
          </a:xfrm>
        </p:spPr>
        <p:txBody>
          <a:bodyPr>
            <a:normAutofit fontScale="92500" lnSpcReduction="10000"/>
          </a:bodyPr>
          <a:lstStyle/>
          <a:p>
            <a:pPr algn="just"/>
            <a:r>
              <a:rPr lang="en-US" sz="2000" dirty="0" smtClean="0"/>
              <a:t>It has been shown that the maximum shear stress determined from the shear stress–time history during an earthquake can be converted into an equivalent </a:t>
            </a:r>
            <a:r>
              <a:rPr lang="en-US" sz="2000" i="1" dirty="0" smtClean="0">
                <a:solidFill>
                  <a:srgbClr val="0070C0"/>
                </a:solidFill>
              </a:rPr>
              <a:t>number of significant stress cycles</a:t>
            </a:r>
            <a:r>
              <a:rPr lang="en-US" sz="2000" dirty="0" smtClean="0"/>
              <a:t>;</a:t>
            </a:r>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r>
              <a:rPr lang="en-US" sz="2000" dirty="0" smtClean="0"/>
              <a:t>In general, the critical depth of liquefaction occurs at a depth of about 6.0 m) </a:t>
            </a:r>
            <a:r>
              <a:rPr lang="en-US" sz="2000" dirty="0" smtClean="0">
                <a:solidFill>
                  <a:srgbClr val="0070C0"/>
                </a:solidFill>
                <a:effectLst>
                  <a:outerShdw blurRad="38100" dist="38100" dir="2700000" algn="tl">
                    <a:srgbClr val="000000">
                      <a:alpha val="43137"/>
                    </a:srgbClr>
                  </a:outerShdw>
                </a:effectLst>
              </a:rPr>
              <a:t>when the depth of water table </a:t>
            </a:r>
            <a:r>
              <a:rPr lang="en-US" sz="2000" i="1" dirty="0" err="1" smtClean="0">
                <a:solidFill>
                  <a:srgbClr val="0070C0"/>
                </a:solidFill>
                <a:effectLst>
                  <a:outerShdw blurRad="38100" dist="38100" dir="2700000" algn="tl">
                    <a:srgbClr val="000000">
                      <a:alpha val="43137"/>
                    </a:srgbClr>
                  </a:outerShdw>
                </a:effectLst>
              </a:rPr>
              <a:t>d</a:t>
            </a:r>
            <a:r>
              <a:rPr lang="en-US" sz="1700" i="1" dirty="0" err="1" smtClean="0">
                <a:solidFill>
                  <a:srgbClr val="0070C0"/>
                </a:solidFill>
                <a:effectLst>
                  <a:outerShdw blurRad="38100" dist="38100" dir="2700000" algn="tl">
                    <a:srgbClr val="000000">
                      <a:alpha val="43137"/>
                    </a:srgbClr>
                  </a:outerShdw>
                </a:effectLst>
              </a:rPr>
              <a:t>w</a:t>
            </a:r>
            <a:r>
              <a:rPr lang="en-US" sz="2000" i="1" dirty="0" smtClean="0">
                <a:solidFill>
                  <a:srgbClr val="0070C0"/>
                </a:solidFill>
                <a:effectLst>
                  <a:outerShdw blurRad="38100" dist="38100" dir="2700000" algn="tl">
                    <a:srgbClr val="000000">
                      <a:alpha val="43137"/>
                    </a:srgbClr>
                  </a:outerShdw>
                </a:effectLst>
              </a:rPr>
              <a:t> is 0 – 3.0 m</a:t>
            </a:r>
            <a:r>
              <a:rPr lang="en-US" sz="2000" i="1" dirty="0" smtClean="0"/>
              <a:t>; similarly, </a:t>
            </a:r>
            <a:r>
              <a:rPr lang="en-US" sz="2000" dirty="0" smtClean="0"/>
              <a:t>the critical depth is about 9.0 m </a:t>
            </a:r>
            <a:r>
              <a:rPr lang="en-US" sz="2000" dirty="0" smtClean="0">
                <a:solidFill>
                  <a:srgbClr val="0070C0"/>
                </a:solidFill>
                <a:effectLst>
                  <a:outerShdw blurRad="38100" dist="38100" dir="2700000" algn="tl">
                    <a:srgbClr val="000000">
                      <a:alpha val="43137"/>
                    </a:srgbClr>
                  </a:outerShdw>
                </a:effectLst>
              </a:rPr>
              <a:t>when the depth of water table is about 4.5 m</a:t>
            </a:r>
            <a:r>
              <a:rPr lang="en-US" sz="2000" dirty="0" smtClean="0"/>
              <a:t>. </a:t>
            </a:r>
          </a:p>
          <a:p>
            <a:pPr algn="just"/>
            <a:r>
              <a:rPr lang="en-US" sz="2000" dirty="0" smtClean="0"/>
              <a:t>Liquefaction occurs in sands having a mean size </a:t>
            </a:r>
            <a:r>
              <a:rPr lang="en-US" sz="2000" i="1" dirty="0" smtClean="0">
                <a:solidFill>
                  <a:srgbClr val="0070C0"/>
                </a:solidFill>
                <a:effectLst>
                  <a:outerShdw blurRad="38100" dist="38100" dir="2700000" algn="tl">
                    <a:srgbClr val="000000">
                      <a:alpha val="43137"/>
                    </a:srgbClr>
                  </a:outerShdw>
                </a:effectLst>
              </a:rPr>
              <a:t>D</a:t>
            </a:r>
            <a:r>
              <a:rPr lang="en-US" sz="1300" i="1" dirty="0" smtClean="0">
                <a:solidFill>
                  <a:srgbClr val="0070C0"/>
                </a:solidFill>
                <a:effectLst>
                  <a:outerShdw blurRad="38100" dist="38100" dir="2700000" algn="tl">
                    <a:srgbClr val="000000">
                      <a:alpha val="43137"/>
                    </a:srgbClr>
                  </a:outerShdw>
                </a:effectLst>
              </a:rPr>
              <a:t>50</a:t>
            </a:r>
            <a:r>
              <a:rPr lang="en-US" sz="2000" i="1" dirty="0" smtClean="0">
                <a:solidFill>
                  <a:srgbClr val="0070C0"/>
                </a:solidFill>
                <a:effectLst>
                  <a:outerShdw blurRad="38100" dist="38100" dir="2700000" algn="tl">
                    <a:srgbClr val="000000">
                      <a:alpha val="43137"/>
                    </a:srgbClr>
                  </a:outerShdw>
                </a:effectLst>
              </a:rPr>
              <a:t> of 0.075 – 0.2 mm</a:t>
            </a:r>
            <a:r>
              <a:rPr lang="en-US" sz="2000" i="1" dirty="0" smtClean="0"/>
              <a:t>.</a:t>
            </a:r>
            <a:endParaRPr lang="en-US" sz="2000" dirty="0" smtClean="0"/>
          </a:p>
        </p:txBody>
      </p:sp>
      <p:sp>
        <p:nvSpPr>
          <p:cNvPr id="5" name="Title 3"/>
          <p:cNvSpPr>
            <a:spLocks noGrp="1"/>
          </p:cNvSpPr>
          <p:nvPr>
            <p:ph type="title"/>
          </p:nvPr>
        </p:nvSpPr>
        <p:spPr>
          <a:xfrm>
            <a:off x="609600" y="57150"/>
            <a:ext cx="8153400" cy="609600"/>
          </a:xfrm>
        </p:spPr>
        <p:txBody>
          <a:bodyPr>
            <a:noAutofit/>
          </a:bodyPr>
          <a:lstStyle/>
          <a:p>
            <a:r>
              <a:rPr lang="en-US" sz="2000" b="1" dirty="0" smtClean="0"/>
              <a:t>Relation between Maximum Ground Acceleration </a:t>
            </a:r>
            <a:br>
              <a:rPr lang="en-US" sz="2000" b="1" dirty="0" smtClean="0"/>
            </a:br>
            <a:r>
              <a:rPr lang="en-US" sz="2000" b="1" dirty="0" smtClean="0"/>
              <a:t>and the Relative Density of Sand for Soil Liquefaction</a:t>
            </a:r>
            <a:endParaRPr lang="en-US" sz="2000" dirty="0"/>
          </a:p>
        </p:txBody>
      </p:sp>
      <p:pic>
        <p:nvPicPr>
          <p:cNvPr id="2050" name="Picture 2"/>
          <p:cNvPicPr>
            <a:picLocks noChangeAspect="1" noChangeArrowheads="1"/>
          </p:cNvPicPr>
          <p:nvPr/>
        </p:nvPicPr>
        <p:blipFill>
          <a:blip r:embed="rId2"/>
          <a:srcRect/>
          <a:stretch>
            <a:fillRect/>
          </a:stretch>
        </p:blipFill>
        <p:spPr bwMode="auto">
          <a:xfrm>
            <a:off x="1143000" y="2276475"/>
            <a:ext cx="3543300" cy="6000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181600" y="1962150"/>
            <a:ext cx="3676650" cy="145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p:cNvSpPr>
          <p:nvPr>
            <p:ph type="title"/>
          </p:nvPr>
        </p:nvSpPr>
        <p:spPr>
          <a:xfrm>
            <a:off x="609600" y="57150"/>
            <a:ext cx="8153400" cy="609600"/>
          </a:xfrm>
        </p:spPr>
        <p:txBody>
          <a:bodyPr>
            <a:noAutofit/>
          </a:bodyPr>
          <a:lstStyle/>
          <a:p>
            <a:r>
              <a:rPr lang="en-US" sz="2800" b="1" dirty="0" smtClean="0"/>
              <a:t>Soil Liquefaction (General concepts)</a:t>
            </a:r>
            <a:endParaRPr lang="en-US" sz="2800" b="1" dirty="0"/>
          </a:p>
        </p:txBody>
      </p:sp>
      <p:pic>
        <p:nvPicPr>
          <p:cNvPr id="2050" name="Picture 2"/>
          <p:cNvPicPr>
            <a:picLocks noChangeAspect="1" noChangeArrowheads="1"/>
          </p:cNvPicPr>
          <p:nvPr/>
        </p:nvPicPr>
        <p:blipFill>
          <a:blip r:embed="rId2"/>
          <a:srcRect/>
          <a:stretch>
            <a:fillRect/>
          </a:stretch>
        </p:blipFill>
        <p:spPr bwMode="auto">
          <a:xfrm>
            <a:off x="737760" y="933450"/>
            <a:ext cx="3072240" cy="40005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486275" y="1556982"/>
            <a:ext cx="3590925" cy="26149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6019800" y="837254"/>
            <a:ext cx="3048592" cy="4172896"/>
          </a:xfrm>
          <a:prstGeom prst="rect">
            <a:avLst/>
          </a:prstGeom>
          <a:noFill/>
          <a:ln w="9525">
            <a:noFill/>
            <a:miter lim="800000"/>
            <a:headEnd/>
            <a:tailEnd/>
          </a:ln>
          <a:effectLst/>
        </p:spPr>
      </p:pic>
      <p:sp>
        <p:nvSpPr>
          <p:cNvPr id="4" name="Title 3"/>
          <p:cNvSpPr>
            <a:spLocks noGrp="1"/>
          </p:cNvSpPr>
          <p:nvPr>
            <p:ph type="title"/>
          </p:nvPr>
        </p:nvSpPr>
        <p:spPr/>
        <p:txBody>
          <a:bodyPr>
            <a:noAutofit/>
          </a:bodyPr>
          <a:lstStyle/>
          <a:p>
            <a:r>
              <a:rPr lang="en-US" sz="2500" b="1" dirty="0" smtClean="0"/>
              <a:t>Liquefaction Analysis from Standard Penetration Resistance</a:t>
            </a:r>
            <a:endParaRPr lang="en-US" sz="2500" dirty="0"/>
          </a:p>
        </p:txBody>
      </p:sp>
      <p:pic>
        <p:nvPicPr>
          <p:cNvPr id="3074" name="Picture 2"/>
          <p:cNvPicPr>
            <a:picLocks noChangeAspect="1" noChangeArrowheads="1"/>
          </p:cNvPicPr>
          <p:nvPr/>
        </p:nvPicPr>
        <p:blipFill>
          <a:blip r:embed="rId3"/>
          <a:srcRect/>
          <a:stretch>
            <a:fillRect/>
          </a:stretch>
        </p:blipFill>
        <p:spPr bwMode="auto">
          <a:xfrm>
            <a:off x="685800" y="971550"/>
            <a:ext cx="1114425" cy="3524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609601" y="1428750"/>
            <a:ext cx="5333999" cy="890091"/>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457200" y="2266950"/>
            <a:ext cx="5300663" cy="2813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229600" cy="3725825"/>
          </a:xfrm>
        </p:spPr>
        <p:txBody>
          <a:bodyPr>
            <a:normAutofit/>
          </a:bodyPr>
          <a:lstStyle/>
          <a:p>
            <a:pPr algn="just"/>
            <a:r>
              <a:rPr lang="en-US" sz="2000" dirty="0" smtClean="0"/>
              <a:t>Geotechnical investigations carried out in a deposit of sand provided the field standard penetration numbers </a:t>
            </a:r>
            <a:r>
              <a:rPr lang="en-US" sz="2000" i="1" dirty="0" smtClean="0"/>
              <a:t>N as given in the table below. During the </a:t>
            </a:r>
            <a:r>
              <a:rPr lang="en-US" sz="2000" dirty="0" smtClean="0"/>
              <a:t>geotechnical investigations, it is also observed that groundwater table is encountered at a depth of 3.0 m measured from the ground surface.</a:t>
            </a:r>
          </a:p>
          <a:p>
            <a:pPr algn="just"/>
            <a:r>
              <a:rPr lang="en-US" sz="2000" dirty="0" smtClean="0"/>
              <a:t>Determine, for an earthquake magnitude of 7.5 Richter, if liquefaction will occur at the site. Assume that the maximum peak ground acceleration at the site is </a:t>
            </a:r>
            <a:r>
              <a:rPr lang="en-US" sz="2000" i="1" dirty="0" err="1" smtClean="0"/>
              <a:t>a</a:t>
            </a:r>
            <a:r>
              <a:rPr lang="en-US" sz="1400" i="1" dirty="0" err="1" smtClean="0"/>
              <a:t>max</a:t>
            </a:r>
            <a:r>
              <a:rPr lang="en-US" sz="2000" i="1" dirty="0" smtClean="0"/>
              <a:t> = 0.15 g.</a:t>
            </a:r>
            <a:endParaRPr lang="en-US" sz="2000" dirty="0" smtClean="0"/>
          </a:p>
          <a:p>
            <a:pPr algn="just"/>
            <a:r>
              <a:rPr lang="en-US" sz="2000" dirty="0" smtClean="0"/>
              <a:t> Given for the sand:</a:t>
            </a:r>
            <a:endParaRPr lang="en-US" sz="2000" dirty="0"/>
          </a:p>
        </p:txBody>
      </p:sp>
      <p:sp>
        <p:nvSpPr>
          <p:cNvPr id="5" name="Title 3"/>
          <p:cNvSpPr>
            <a:spLocks noGrp="1"/>
          </p:cNvSpPr>
          <p:nvPr>
            <p:ph type="title"/>
          </p:nvPr>
        </p:nvSpPr>
        <p:spPr>
          <a:xfrm>
            <a:off x="609600" y="57150"/>
            <a:ext cx="8153400" cy="609600"/>
          </a:xfrm>
        </p:spPr>
        <p:txBody>
          <a:bodyPr>
            <a:noAutofit/>
          </a:bodyPr>
          <a:lstStyle/>
          <a:p>
            <a:r>
              <a:rPr lang="en-US" sz="2000" b="1" dirty="0" smtClean="0"/>
              <a:t>Liquefaction Analysis from Standard Penetration Resistance- Example</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990600" y="3943350"/>
            <a:ext cx="3238500" cy="5048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562600" y="3105150"/>
            <a:ext cx="3267075" cy="18131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305800" cy="3725825"/>
          </a:xfrm>
        </p:spPr>
        <p:txBody>
          <a:bodyPr>
            <a:normAutofit/>
          </a:bodyPr>
          <a:lstStyle/>
          <a:p>
            <a:r>
              <a:rPr lang="en-US" sz="2000" dirty="0" smtClean="0"/>
              <a:t>The following table can now be prepared for calculating the shear resistance available in the sand deposit at different depths.</a:t>
            </a:r>
            <a:endParaRPr lang="en-US" sz="2000" dirty="0"/>
          </a:p>
        </p:txBody>
      </p:sp>
      <p:sp>
        <p:nvSpPr>
          <p:cNvPr id="5" name="Title 3"/>
          <p:cNvSpPr>
            <a:spLocks noGrp="1"/>
          </p:cNvSpPr>
          <p:nvPr>
            <p:ph type="title"/>
          </p:nvPr>
        </p:nvSpPr>
        <p:spPr>
          <a:xfrm>
            <a:off x="609600" y="57150"/>
            <a:ext cx="8153400" cy="609600"/>
          </a:xfrm>
        </p:spPr>
        <p:txBody>
          <a:bodyPr>
            <a:noAutofit/>
          </a:bodyPr>
          <a:lstStyle/>
          <a:p>
            <a:r>
              <a:rPr lang="en-US" sz="2000" b="1" dirty="0" smtClean="0"/>
              <a:t>Liquefaction Analysis from Standard Penetration Resistance- Example</a:t>
            </a:r>
            <a:endParaRPr lang="en-US" sz="2000" dirty="0"/>
          </a:p>
        </p:txBody>
      </p:sp>
      <p:pic>
        <p:nvPicPr>
          <p:cNvPr id="5122" name="Picture 2"/>
          <p:cNvPicPr>
            <a:picLocks noChangeAspect="1" noChangeArrowheads="1"/>
          </p:cNvPicPr>
          <p:nvPr/>
        </p:nvPicPr>
        <p:blipFill>
          <a:blip r:embed="rId2"/>
          <a:srcRect/>
          <a:stretch>
            <a:fillRect/>
          </a:stretch>
        </p:blipFill>
        <p:spPr bwMode="auto">
          <a:xfrm>
            <a:off x="2057400" y="1875886"/>
            <a:ext cx="5743575" cy="26008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3725825"/>
          </a:xfrm>
        </p:spPr>
        <p:txBody>
          <a:bodyPr>
            <a:normAutofit/>
          </a:bodyPr>
          <a:lstStyle/>
          <a:p>
            <a:pPr algn="just"/>
            <a:r>
              <a:rPr lang="en-US" sz="2000" dirty="0" smtClean="0"/>
              <a:t>The following table can now be prepared for calculation of the shear stresses induced in the sand deposit at different depths:</a:t>
            </a:r>
            <a:endParaRPr lang="en-US" sz="2000" dirty="0"/>
          </a:p>
        </p:txBody>
      </p:sp>
      <p:pic>
        <p:nvPicPr>
          <p:cNvPr id="6146" name="Picture 2"/>
          <p:cNvPicPr>
            <a:picLocks noChangeAspect="1" noChangeArrowheads="1"/>
          </p:cNvPicPr>
          <p:nvPr/>
        </p:nvPicPr>
        <p:blipFill>
          <a:blip r:embed="rId2"/>
          <a:srcRect/>
          <a:stretch>
            <a:fillRect/>
          </a:stretch>
        </p:blipFill>
        <p:spPr bwMode="auto">
          <a:xfrm>
            <a:off x="2057400" y="1504950"/>
            <a:ext cx="5876925" cy="2291423"/>
          </a:xfrm>
          <a:prstGeom prst="rect">
            <a:avLst/>
          </a:prstGeom>
          <a:noFill/>
          <a:ln w="9525">
            <a:noFill/>
            <a:miter lim="800000"/>
            <a:headEnd/>
            <a:tailEnd/>
          </a:ln>
          <a:effectLst/>
        </p:spPr>
      </p:pic>
      <p:sp>
        <p:nvSpPr>
          <p:cNvPr id="6" name="Title 3"/>
          <p:cNvSpPr>
            <a:spLocks noGrp="1"/>
          </p:cNvSpPr>
          <p:nvPr>
            <p:ph type="title"/>
          </p:nvPr>
        </p:nvSpPr>
        <p:spPr>
          <a:xfrm>
            <a:off x="609600" y="57150"/>
            <a:ext cx="8153400" cy="609600"/>
          </a:xfrm>
        </p:spPr>
        <p:txBody>
          <a:bodyPr>
            <a:noAutofit/>
          </a:bodyPr>
          <a:lstStyle/>
          <a:p>
            <a:r>
              <a:rPr lang="en-US" sz="2000" b="1" dirty="0" smtClean="0"/>
              <a:t>Liquefaction Analysis from Standard Penetration Resistance- Example</a:t>
            </a:r>
            <a:endParaRPr lang="en-US" sz="2000" dirty="0"/>
          </a:p>
        </p:txBody>
      </p:sp>
      <p:pic>
        <p:nvPicPr>
          <p:cNvPr id="6147" name="Picture 3"/>
          <p:cNvPicPr>
            <a:picLocks noChangeAspect="1" noChangeArrowheads="1"/>
          </p:cNvPicPr>
          <p:nvPr/>
        </p:nvPicPr>
        <p:blipFill>
          <a:blip r:embed="rId3">
            <a:duotone>
              <a:prstClr val="black"/>
              <a:schemeClr val="accent3">
                <a:lumMod val="20000"/>
                <a:lumOff val="80000"/>
                <a:tint val="45000"/>
                <a:satMod val="400000"/>
              </a:schemeClr>
            </a:duotone>
          </a:blip>
          <a:srcRect/>
          <a:stretch>
            <a:fillRect/>
          </a:stretch>
        </p:blipFill>
        <p:spPr bwMode="auto">
          <a:xfrm>
            <a:off x="1828800" y="3905250"/>
            <a:ext cx="6134100" cy="1181100"/>
          </a:xfrm>
          <a:prstGeom prst="rect">
            <a:avLst/>
          </a:prstGeom>
          <a:noFill/>
          <a:ln w="9525">
            <a:noFill/>
            <a:miter lim="800000"/>
            <a:headEnd/>
            <a:tailEnd/>
          </a:ln>
          <a:effectLst>
            <a:glow rad="101600">
              <a:srgbClr val="00B050">
                <a:alpha val="60000"/>
              </a:srgb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smtClean="0"/>
              <a:t>Correlation with Overlying Liquefaction-Resistant Stratum</a:t>
            </a:r>
          </a:p>
        </p:txBody>
      </p:sp>
      <p:pic>
        <p:nvPicPr>
          <p:cNvPr id="7171" name="Picture 3"/>
          <p:cNvPicPr>
            <a:picLocks noChangeAspect="1" noChangeArrowheads="1"/>
          </p:cNvPicPr>
          <p:nvPr/>
        </p:nvPicPr>
        <p:blipFill>
          <a:blip r:embed="rId2"/>
          <a:srcRect/>
          <a:stretch>
            <a:fillRect/>
          </a:stretch>
        </p:blipFill>
        <p:spPr bwMode="auto">
          <a:xfrm>
            <a:off x="5334000" y="895350"/>
            <a:ext cx="3649060" cy="4191000"/>
          </a:xfrm>
          <a:prstGeom prst="rect">
            <a:avLst/>
          </a:prstGeom>
          <a:noFill/>
          <a:ln w="9525">
            <a:noFill/>
            <a:miter lim="800000"/>
            <a:headEnd/>
            <a:tailEnd/>
          </a:ln>
          <a:effectLst/>
        </p:spPr>
      </p:pic>
      <p:pic>
        <p:nvPicPr>
          <p:cNvPr id="7174" name="Picture 6"/>
          <p:cNvPicPr>
            <a:picLocks noChangeAspect="1" noChangeArrowheads="1"/>
          </p:cNvPicPr>
          <p:nvPr/>
        </p:nvPicPr>
        <p:blipFill>
          <a:blip r:embed="rId3"/>
          <a:srcRect/>
          <a:stretch>
            <a:fillRect/>
          </a:stretch>
        </p:blipFill>
        <p:spPr bwMode="auto">
          <a:xfrm>
            <a:off x="914400" y="971550"/>
            <a:ext cx="2619375" cy="4038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229600" cy="3725825"/>
          </a:xfrm>
        </p:spPr>
        <p:txBody>
          <a:bodyPr>
            <a:normAutofit fontScale="62500" lnSpcReduction="20000"/>
          </a:bodyPr>
          <a:lstStyle/>
          <a:p>
            <a:pPr algn="just">
              <a:lnSpc>
                <a:spcPct val="120000"/>
              </a:lnSpc>
              <a:spcBef>
                <a:spcPts val="1200"/>
              </a:spcBef>
            </a:pPr>
            <a:r>
              <a:rPr lang="en-US" dirty="0" smtClean="0"/>
              <a:t>Removal or replacement of undesirable soil. If liquefaction of a soil layer under a structure is a possibility, then it may be excavated and re-compacted with or without additives. Otherwise the potentially liquefiable soil may be replaced with non-liquefiable soil.</a:t>
            </a:r>
          </a:p>
          <a:p>
            <a:pPr algn="just">
              <a:lnSpc>
                <a:spcPct val="120000"/>
              </a:lnSpc>
              <a:spcBef>
                <a:spcPts val="1200"/>
              </a:spcBef>
            </a:pPr>
            <a:r>
              <a:rPr lang="en-US" dirty="0" smtClean="0"/>
              <a:t>Densification of the in situ material. This can be achieved by using several techniques such as </a:t>
            </a:r>
            <a:r>
              <a:rPr lang="en-US" dirty="0" err="1" smtClean="0"/>
              <a:t>vibro</a:t>
            </a:r>
            <a:r>
              <a:rPr lang="en-US" dirty="0" smtClean="0"/>
              <a:t>-flotation, dynamic compaction, and compaction piles.</a:t>
            </a:r>
          </a:p>
          <a:p>
            <a:pPr algn="just">
              <a:lnSpc>
                <a:spcPct val="120000"/>
              </a:lnSpc>
              <a:spcBef>
                <a:spcPts val="1200"/>
              </a:spcBef>
            </a:pPr>
            <a:r>
              <a:rPr lang="en-US" dirty="0" smtClean="0"/>
              <a:t>In situ soil improvement by grouting and chemical stabilization.</a:t>
            </a:r>
          </a:p>
          <a:p>
            <a:pPr algn="just">
              <a:lnSpc>
                <a:spcPct val="120000"/>
              </a:lnSpc>
              <a:spcBef>
                <a:spcPts val="1200"/>
              </a:spcBef>
            </a:pPr>
            <a:r>
              <a:rPr lang="en-US" dirty="0" smtClean="0"/>
              <a:t>Use of relief wells such as gravel or rock drains for the control of undesirable pore water pressure. The purpose of the installation of gravel or rock drains is to dissipate the excess pore water pressure almost as fast as it is generated in the same deposit due to cyclic loading. </a:t>
            </a:r>
            <a:endParaRPr lang="en-US" dirty="0"/>
          </a:p>
        </p:txBody>
      </p:sp>
      <p:sp>
        <p:nvSpPr>
          <p:cNvPr id="4" name="Title 3"/>
          <p:cNvSpPr>
            <a:spLocks noGrp="1"/>
          </p:cNvSpPr>
          <p:nvPr>
            <p:ph type="title"/>
          </p:nvPr>
        </p:nvSpPr>
        <p:spPr/>
        <p:txBody>
          <a:bodyPr>
            <a:noAutofit/>
          </a:bodyPr>
          <a:lstStyle/>
          <a:p>
            <a:r>
              <a:rPr lang="en-US" sz="2400" b="1" dirty="0" smtClean="0"/>
              <a:t>Remedial Action to Mitigate Liquefaction</a:t>
            </a:r>
            <a:endParaRPr lang="en-US" sz="2400" dirty="0"/>
          </a:p>
        </p:txBody>
      </p:sp>
      <p:pic>
        <p:nvPicPr>
          <p:cNvPr id="8194" name="Picture 2"/>
          <p:cNvPicPr>
            <a:picLocks noChangeAspect="1" noChangeArrowheads="1"/>
          </p:cNvPicPr>
          <p:nvPr/>
        </p:nvPicPr>
        <p:blipFill>
          <a:blip r:embed="rId2"/>
          <a:srcRect/>
          <a:stretch>
            <a:fillRect/>
          </a:stretch>
        </p:blipFill>
        <p:spPr bwMode="auto">
          <a:xfrm>
            <a:off x="2743200" y="978501"/>
            <a:ext cx="3810000" cy="2812449"/>
          </a:xfrm>
          <a:prstGeom prst="rect">
            <a:avLst/>
          </a:prstGeom>
          <a:noFill/>
          <a:ln w="9525">
            <a:noFill/>
            <a:miter lim="800000"/>
            <a:headEnd/>
            <a:tailEnd/>
          </a:ln>
          <a:effectLst>
            <a:glow rad="139700">
              <a:schemeClr val="accent1">
                <a:satMod val="175000"/>
                <a:alpha val="40000"/>
              </a:schemeClr>
            </a:glow>
          </a:effectLst>
        </p:spPr>
      </p:pic>
      <p:sp>
        <p:nvSpPr>
          <p:cNvPr id="6" name="Rectangle 5"/>
          <p:cNvSpPr/>
          <p:nvPr/>
        </p:nvSpPr>
        <p:spPr>
          <a:xfrm>
            <a:off x="152400" y="4324350"/>
            <a:ext cx="891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1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Exercise: Find how you can develop design principles of gravel and rock drains?</a:t>
            </a:r>
          </a:p>
          <a:p>
            <a:endParaRPr lang="en-US" sz="1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09625" y="1316542"/>
            <a:ext cx="2771775" cy="2171700"/>
          </a:xfrm>
          <a:prstGeom prst="rect">
            <a:avLst/>
          </a:prstGeom>
          <a:noFill/>
          <a:ln w="9525">
            <a:noFill/>
            <a:miter lim="800000"/>
            <a:headEnd/>
            <a:tailEnd/>
          </a:ln>
          <a:effectLst/>
        </p:spPr>
      </p:pic>
      <p:sp>
        <p:nvSpPr>
          <p:cNvPr id="6" name="Rectangle 1"/>
          <p:cNvSpPr>
            <a:spLocks noGrp="1"/>
          </p:cNvSpPr>
          <p:nvPr>
            <p:ph type="title"/>
          </p:nvPr>
        </p:nvSpPr>
        <p:spPr>
          <a:xfrm>
            <a:off x="609600" y="57150"/>
            <a:ext cx="8153400" cy="609600"/>
          </a:xfrm>
        </p:spPr>
        <p:txBody>
          <a:bodyPr>
            <a:noAutofit/>
          </a:bodyPr>
          <a:lstStyle/>
          <a:p>
            <a:r>
              <a:rPr lang="en-US" sz="2800" b="1" dirty="0" smtClean="0"/>
              <a:t>Soil Liquefaction (General concepts)</a:t>
            </a:r>
            <a:endParaRPr lang="en-US" sz="2800" b="1" dirty="0"/>
          </a:p>
        </p:txBody>
      </p:sp>
      <p:pic>
        <p:nvPicPr>
          <p:cNvPr id="3075" name="Picture 3"/>
          <p:cNvPicPr>
            <a:picLocks noChangeAspect="1" noChangeArrowheads="1"/>
          </p:cNvPicPr>
          <p:nvPr/>
        </p:nvPicPr>
        <p:blipFill>
          <a:blip r:embed="rId3"/>
          <a:srcRect/>
          <a:stretch>
            <a:fillRect/>
          </a:stretch>
        </p:blipFill>
        <p:spPr bwMode="auto">
          <a:xfrm>
            <a:off x="5362575" y="1352550"/>
            <a:ext cx="3171825" cy="2562225"/>
          </a:xfrm>
          <a:prstGeom prst="rect">
            <a:avLst/>
          </a:prstGeom>
          <a:noFill/>
          <a:ln w="9525">
            <a:noFill/>
            <a:miter lim="800000"/>
            <a:headEnd/>
            <a:tailEnd/>
          </a:ln>
          <a:effectLst/>
        </p:spPr>
      </p:pic>
      <p:sp>
        <p:nvSpPr>
          <p:cNvPr id="8" name="Rectangle 7"/>
          <p:cNvSpPr/>
          <p:nvPr/>
        </p:nvSpPr>
        <p:spPr>
          <a:xfrm>
            <a:off x="1471723" y="4015085"/>
            <a:ext cx="6757877" cy="461665"/>
          </a:xfrm>
          <a:prstGeom prst="rect">
            <a:avLst/>
          </a:prstGeom>
          <a:noFill/>
        </p:spPr>
        <p:txBody>
          <a:bodyPr wrap="none" lIns="91440" tIns="45720" rIns="91440" bIns="45720">
            <a:spAutoFit/>
          </a:bodyPr>
          <a:lstStyle/>
          <a:p>
            <a:pPr algn="ctr"/>
            <a:r>
              <a:rPr lang="en-US" sz="2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Before shaking  			 During an earthquake</a:t>
            </a:r>
            <a:endParaRPr lang="en-US" sz="2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just"/>
            <a:r>
              <a:rPr lang="en-US" sz="2000" dirty="0" smtClean="0"/>
              <a:t>A saturated soil specimen in a </a:t>
            </a:r>
            <a:r>
              <a:rPr lang="en-US" sz="2000" dirty="0" err="1" smtClean="0"/>
              <a:t>triaxial</a:t>
            </a:r>
            <a:r>
              <a:rPr lang="en-US" sz="2000" dirty="0" smtClean="0"/>
              <a:t> test, which is consolidated under an all-around pressure of </a:t>
            </a:r>
            <a:r>
              <a:rPr lang="en-US" sz="2000" dirty="0" smtClean="0">
                <a:latin typeface="Symbol" pitchFamily="18" charset="2"/>
              </a:rPr>
              <a:t>s</a:t>
            </a:r>
            <a:r>
              <a:rPr lang="en-US" sz="2000" dirty="0" smtClean="0"/>
              <a:t> </a:t>
            </a:r>
            <a:r>
              <a:rPr lang="en-US" sz="1100" dirty="0" smtClean="0"/>
              <a:t>3</a:t>
            </a:r>
            <a:r>
              <a:rPr lang="en-US" sz="2000" dirty="0" smtClean="0"/>
              <a:t> :</a:t>
            </a:r>
            <a:endParaRPr lang="en-US" sz="2000" dirty="0"/>
          </a:p>
        </p:txBody>
      </p:sp>
      <p:sp>
        <p:nvSpPr>
          <p:cNvPr id="3" name="Content Placeholder 2"/>
          <p:cNvSpPr>
            <a:spLocks noGrp="1"/>
          </p:cNvSpPr>
          <p:nvPr>
            <p:ph sz="quarter" idx="14"/>
          </p:nvPr>
        </p:nvSpPr>
        <p:spPr/>
        <p:txBody>
          <a:bodyPr vert="horz">
            <a:normAutofit/>
          </a:bodyPr>
          <a:lstStyle/>
          <a:p>
            <a:pPr algn="just"/>
            <a:r>
              <a:rPr lang="en-US" sz="2000" dirty="0" smtClean="0"/>
              <a:t>The corresponding Mohr’s circle:</a:t>
            </a:r>
          </a:p>
          <a:p>
            <a:pPr algn="just"/>
            <a:endParaRPr lang="en-US" sz="2000" dirty="0" smtClean="0"/>
          </a:p>
        </p:txBody>
      </p:sp>
      <p:sp>
        <p:nvSpPr>
          <p:cNvPr id="5" name="Rectangle 1"/>
          <p:cNvSpPr>
            <a:spLocks noGrp="1"/>
          </p:cNvSpPr>
          <p:nvPr>
            <p:ph type="title"/>
          </p:nvPr>
        </p:nvSpPr>
        <p:spPr>
          <a:xfrm>
            <a:off x="609600" y="57150"/>
            <a:ext cx="8153400" cy="609600"/>
          </a:xfrm>
        </p:spPr>
        <p:txBody>
          <a:bodyPr>
            <a:noAutofit/>
          </a:bodyPr>
          <a:lstStyle/>
          <a:p>
            <a:r>
              <a:rPr lang="en-US" sz="2800" b="1" dirty="0" smtClean="0"/>
              <a:t>Soil Liquefaction-Dynamic </a:t>
            </a:r>
            <a:r>
              <a:rPr lang="en-US" sz="2800" b="1" dirty="0" err="1" smtClean="0"/>
              <a:t>Triaxial</a:t>
            </a:r>
            <a:r>
              <a:rPr lang="en-US" sz="2800" b="1" dirty="0" smtClean="0"/>
              <a:t> Test</a:t>
            </a:r>
            <a:endParaRPr lang="en-US" sz="2800" b="1" dirty="0"/>
          </a:p>
        </p:txBody>
      </p:sp>
      <p:pic>
        <p:nvPicPr>
          <p:cNvPr id="4098" name="Picture 2"/>
          <p:cNvPicPr>
            <a:picLocks noChangeAspect="1" noChangeArrowheads="1"/>
          </p:cNvPicPr>
          <p:nvPr/>
        </p:nvPicPr>
        <p:blipFill>
          <a:blip r:embed="rId2"/>
          <a:srcRect/>
          <a:stretch>
            <a:fillRect/>
          </a:stretch>
        </p:blipFill>
        <p:spPr bwMode="auto">
          <a:xfrm>
            <a:off x="1085850" y="2419350"/>
            <a:ext cx="3105150" cy="254057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238750" y="2771775"/>
            <a:ext cx="2838450" cy="1781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amond(in)">
                                      <p:cBhvr>
                                        <p:cTn id="7" dur="2000"/>
                                        <p:tgtEl>
                                          <p:spTgt spid="409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4038600" cy="3725825"/>
          </a:xfrm>
        </p:spPr>
        <p:txBody>
          <a:bodyPr>
            <a:normAutofit/>
          </a:bodyPr>
          <a:lstStyle/>
          <a:p>
            <a:pPr algn="just"/>
            <a:r>
              <a:rPr lang="en-US" sz="2000" dirty="0" smtClean="0"/>
              <a:t>If the stresses on the specimen are changed such that the axial stress is equal to </a:t>
            </a:r>
            <a:r>
              <a:rPr lang="en-US" sz="2000" dirty="0" smtClean="0">
                <a:latin typeface="Symbol" pitchFamily="18" charset="2"/>
              </a:rPr>
              <a:t>s</a:t>
            </a:r>
            <a:r>
              <a:rPr lang="en-US" sz="1200" dirty="0" smtClean="0"/>
              <a:t>3</a:t>
            </a:r>
            <a:r>
              <a:rPr lang="en-US" sz="2000" dirty="0" smtClean="0"/>
              <a:t> + (1/2)</a:t>
            </a:r>
            <a:r>
              <a:rPr lang="en-US" sz="2000" dirty="0" err="1" smtClean="0">
                <a:latin typeface="Symbol" pitchFamily="18" charset="2"/>
              </a:rPr>
              <a:t>s</a:t>
            </a:r>
            <a:r>
              <a:rPr lang="en-US" sz="1400" dirty="0" err="1" smtClean="0"/>
              <a:t>d</a:t>
            </a:r>
            <a:r>
              <a:rPr lang="en-US" sz="2000" dirty="0" smtClean="0"/>
              <a:t> and the radial stress is </a:t>
            </a:r>
            <a:r>
              <a:rPr lang="en-US" sz="2000" dirty="0" smtClean="0">
                <a:latin typeface="Symbol" pitchFamily="18" charset="2"/>
              </a:rPr>
              <a:t>s</a:t>
            </a:r>
            <a:r>
              <a:rPr lang="en-US" sz="1200" dirty="0" smtClean="0"/>
              <a:t>3</a:t>
            </a:r>
            <a:r>
              <a:rPr lang="en-US" sz="2000" dirty="0" smtClean="0"/>
              <a:t> - (1/2)</a:t>
            </a:r>
            <a:r>
              <a:rPr lang="en-US" sz="2000" dirty="0" err="1" smtClean="0">
                <a:latin typeface="Symbol" pitchFamily="18" charset="2"/>
              </a:rPr>
              <a:t>s</a:t>
            </a:r>
            <a:r>
              <a:rPr lang="en-US" sz="1400" dirty="0" err="1" smtClean="0"/>
              <a:t>d</a:t>
            </a:r>
            <a:r>
              <a:rPr lang="en-US" sz="1400" dirty="0" smtClean="0"/>
              <a:t>;</a:t>
            </a:r>
            <a:endParaRPr lang="en-US" sz="2000" dirty="0" smtClean="0"/>
          </a:p>
        </p:txBody>
      </p:sp>
      <p:sp>
        <p:nvSpPr>
          <p:cNvPr id="3" name="Content Placeholder 2"/>
          <p:cNvSpPr>
            <a:spLocks noGrp="1"/>
          </p:cNvSpPr>
          <p:nvPr>
            <p:ph sz="quarter" idx="14"/>
          </p:nvPr>
        </p:nvSpPr>
        <p:spPr>
          <a:xfrm>
            <a:off x="4844900" y="895351"/>
            <a:ext cx="4070499" cy="3725824"/>
          </a:xfrm>
        </p:spPr>
        <p:txBody>
          <a:bodyPr>
            <a:normAutofit/>
          </a:bodyPr>
          <a:lstStyle/>
          <a:p>
            <a:pPr algn="just"/>
            <a:r>
              <a:rPr lang="en-US" sz="2000" dirty="0" smtClean="0"/>
              <a:t>In the absence of drainage allowance, the corresponding total stress Mohr’s circle is;</a:t>
            </a:r>
            <a:endParaRPr lang="en-US" sz="2000" dirty="0"/>
          </a:p>
        </p:txBody>
      </p:sp>
      <p:sp>
        <p:nvSpPr>
          <p:cNvPr id="5" name="Rectangle 1"/>
          <p:cNvSpPr>
            <a:spLocks noGrp="1"/>
          </p:cNvSpPr>
          <p:nvPr>
            <p:ph type="title"/>
          </p:nvPr>
        </p:nvSpPr>
        <p:spPr>
          <a:xfrm>
            <a:off x="609600" y="57150"/>
            <a:ext cx="8153400" cy="609600"/>
          </a:xfrm>
        </p:spPr>
        <p:txBody>
          <a:bodyPr>
            <a:noAutofit/>
          </a:bodyPr>
          <a:lstStyle/>
          <a:p>
            <a:r>
              <a:rPr lang="en-US" sz="2800" b="1" dirty="0" smtClean="0"/>
              <a:t>Soil Liquefaction-Dynamic </a:t>
            </a:r>
            <a:r>
              <a:rPr lang="en-US" sz="2800" b="1" dirty="0" err="1" smtClean="0"/>
              <a:t>Triaxial</a:t>
            </a:r>
            <a:r>
              <a:rPr lang="en-US" sz="2800" b="1" dirty="0" smtClean="0"/>
              <a:t> Test</a:t>
            </a:r>
            <a:endParaRPr lang="en-US" sz="2800" b="1" dirty="0"/>
          </a:p>
        </p:txBody>
      </p:sp>
      <p:pic>
        <p:nvPicPr>
          <p:cNvPr id="5123" name="Picture 3"/>
          <p:cNvPicPr>
            <a:picLocks noChangeAspect="1" noChangeArrowheads="1"/>
          </p:cNvPicPr>
          <p:nvPr/>
        </p:nvPicPr>
        <p:blipFill>
          <a:blip r:embed="rId2"/>
          <a:srcRect/>
          <a:stretch>
            <a:fillRect/>
          </a:stretch>
        </p:blipFill>
        <p:spPr bwMode="auto">
          <a:xfrm>
            <a:off x="990600" y="2368568"/>
            <a:ext cx="3181350" cy="2717782"/>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a:srcRect/>
          <a:stretch>
            <a:fillRect/>
          </a:stretch>
        </p:blipFill>
        <p:spPr bwMode="auto">
          <a:xfrm>
            <a:off x="5534025" y="2667000"/>
            <a:ext cx="3000375" cy="1885950"/>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duotone>
              <a:prstClr val="black"/>
              <a:schemeClr val="bg2">
                <a:tint val="45000"/>
                <a:satMod val="400000"/>
              </a:schemeClr>
            </a:duotone>
          </a:blip>
          <a:srcRect/>
          <a:stretch>
            <a:fillRect/>
          </a:stretch>
        </p:blipFill>
        <p:spPr bwMode="auto">
          <a:xfrm>
            <a:off x="2514600" y="971550"/>
            <a:ext cx="4195763" cy="1688436"/>
          </a:xfrm>
          <a:prstGeom prst="rect">
            <a:avLst/>
          </a:prstGeom>
          <a:noFill/>
          <a:ln w="9525">
            <a:noFill/>
            <a:miter lim="800000"/>
            <a:headEnd/>
            <a:tailEnd/>
          </a:ln>
          <a:effectLst>
            <a:glow rad="101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blinds(horizontal)">
                                      <p:cBhvr>
                                        <p:cTn id="11" dur="500"/>
                                        <p:tgtEl>
                                          <p:spTgt spid="512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checkerboard(across)">
                                      <p:cBhvr>
                                        <p:cTn id="16"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33400" y="1419225"/>
            <a:ext cx="3248025" cy="28289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334000" y="1200150"/>
            <a:ext cx="2876550" cy="1952625"/>
          </a:xfrm>
          <a:prstGeom prst="rect">
            <a:avLst/>
          </a:prstGeom>
          <a:noFill/>
          <a:ln w="9525">
            <a:noFill/>
            <a:miter lim="800000"/>
            <a:headEnd/>
            <a:tailEnd/>
          </a:ln>
          <a:effectLst/>
        </p:spPr>
      </p:pic>
      <p:sp>
        <p:nvSpPr>
          <p:cNvPr id="7" name="Rectangle 1"/>
          <p:cNvSpPr>
            <a:spLocks noGrp="1"/>
          </p:cNvSpPr>
          <p:nvPr>
            <p:ph type="title"/>
          </p:nvPr>
        </p:nvSpPr>
        <p:spPr>
          <a:xfrm>
            <a:off x="609600" y="57150"/>
            <a:ext cx="8153400" cy="609600"/>
          </a:xfrm>
        </p:spPr>
        <p:txBody>
          <a:bodyPr>
            <a:noAutofit/>
          </a:bodyPr>
          <a:lstStyle/>
          <a:p>
            <a:r>
              <a:rPr lang="en-US" sz="2800" b="1" dirty="0" smtClean="0"/>
              <a:t>Soil Liquefaction-Dynamic </a:t>
            </a:r>
            <a:r>
              <a:rPr lang="en-US" sz="2800" b="1" dirty="0" err="1" smtClean="0"/>
              <a:t>Triaxial</a:t>
            </a:r>
            <a:r>
              <a:rPr lang="en-US" sz="2800" b="1" dirty="0" smtClean="0"/>
              <a:t> Test</a:t>
            </a:r>
            <a:endParaRPr lang="en-US" sz="2800" b="1" dirty="0"/>
          </a:p>
        </p:txBody>
      </p:sp>
      <p:pic>
        <p:nvPicPr>
          <p:cNvPr id="6148" name="Picture 4"/>
          <p:cNvPicPr>
            <a:picLocks noChangeAspect="1" noChangeArrowheads="1"/>
          </p:cNvPicPr>
          <p:nvPr/>
        </p:nvPicPr>
        <p:blipFill>
          <a:blip r:embed="rId4">
            <a:duotone>
              <a:prstClr val="black"/>
              <a:schemeClr val="accent6">
                <a:lumMod val="40000"/>
                <a:lumOff val="60000"/>
                <a:tint val="45000"/>
                <a:satMod val="400000"/>
              </a:schemeClr>
            </a:duotone>
          </a:blip>
          <a:srcRect/>
          <a:stretch>
            <a:fillRect/>
          </a:stretch>
        </p:blipFill>
        <p:spPr bwMode="auto">
          <a:xfrm>
            <a:off x="4114800" y="3181350"/>
            <a:ext cx="4657725" cy="1914525"/>
          </a:xfrm>
          <a:prstGeom prst="rect">
            <a:avLst/>
          </a:prstGeom>
          <a:noFill/>
          <a:ln w="9525">
            <a:noFill/>
            <a:miter lim="800000"/>
            <a:headEnd/>
            <a:tailEnd/>
          </a:ln>
          <a:effectLst>
            <a:glow rad="101600">
              <a:schemeClr val="accent6">
                <a:alpha val="60000"/>
              </a:schemeClr>
            </a:glo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3725825"/>
          </a:xfrm>
        </p:spPr>
        <p:txBody>
          <a:bodyPr>
            <a:normAutofit/>
          </a:bodyPr>
          <a:lstStyle/>
          <a:p>
            <a:r>
              <a:rPr lang="en-US" sz="2000" dirty="0" smtClean="0"/>
              <a:t>If cyclic normal stresses of magnitude (1/2) </a:t>
            </a:r>
            <a:r>
              <a:rPr lang="en-US" sz="2000" dirty="0" err="1" smtClean="0">
                <a:latin typeface="Symbol" pitchFamily="18" charset="2"/>
              </a:rPr>
              <a:t>s</a:t>
            </a:r>
            <a:r>
              <a:rPr lang="en-US" sz="1400" u="sng" dirty="0" err="1" smtClean="0"/>
              <a:t>d</a:t>
            </a:r>
            <a:r>
              <a:rPr lang="en-US" sz="2000" dirty="0" smtClean="0"/>
              <a:t> are applied simultaneously in the horizontal and vertical directions, it is shown that;</a:t>
            </a:r>
            <a:endParaRPr lang="en-US" sz="2000" dirty="0"/>
          </a:p>
        </p:txBody>
      </p:sp>
      <p:sp>
        <p:nvSpPr>
          <p:cNvPr id="5" name="Rectangle 1"/>
          <p:cNvSpPr>
            <a:spLocks noGrp="1"/>
          </p:cNvSpPr>
          <p:nvPr>
            <p:ph type="title"/>
          </p:nvPr>
        </p:nvSpPr>
        <p:spPr>
          <a:xfrm>
            <a:off x="609600" y="57150"/>
            <a:ext cx="8153400" cy="609600"/>
          </a:xfrm>
        </p:spPr>
        <p:txBody>
          <a:bodyPr>
            <a:noAutofit/>
          </a:bodyPr>
          <a:lstStyle/>
          <a:p>
            <a:r>
              <a:rPr lang="en-US" sz="2800" b="1" dirty="0" smtClean="0"/>
              <a:t>Soil Liquefaction-Dynamic </a:t>
            </a:r>
            <a:r>
              <a:rPr lang="en-US" sz="2800" b="1" dirty="0" err="1" smtClean="0"/>
              <a:t>Triaxial</a:t>
            </a:r>
            <a:r>
              <a:rPr lang="en-US" sz="2800" b="1" dirty="0" smtClean="0"/>
              <a:t> Test</a:t>
            </a:r>
            <a:endParaRPr lang="en-US" sz="2800" b="1" dirty="0"/>
          </a:p>
        </p:txBody>
      </p:sp>
      <p:pic>
        <p:nvPicPr>
          <p:cNvPr id="6" name="Picture 3"/>
          <p:cNvPicPr>
            <a:picLocks noChangeAspect="1" noChangeArrowheads="1"/>
          </p:cNvPicPr>
          <p:nvPr/>
        </p:nvPicPr>
        <p:blipFill>
          <a:blip r:embed="rId2"/>
          <a:srcRect/>
          <a:stretch>
            <a:fillRect/>
          </a:stretch>
        </p:blipFill>
        <p:spPr bwMode="auto">
          <a:xfrm>
            <a:off x="914400" y="1657351"/>
            <a:ext cx="1905000" cy="1627414"/>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942975" y="3385677"/>
            <a:ext cx="1952625" cy="1700673"/>
          </a:xfrm>
          <a:prstGeom prst="rect">
            <a:avLst/>
          </a:prstGeom>
          <a:noFill/>
          <a:ln w="9525">
            <a:noFill/>
            <a:miter lim="800000"/>
            <a:headEnd/>
            <a:tailEnd/>
          </a:ln>
          <a:effectLst/>
        </p:spPr>
      </p:pic>
      <p:pic>
        <p:nvPicPr>
          <p:cNvPr id="7170" name="Picture 2"/>
          <p:cNvPicPr>
            <a:picLocks noChangeAspect="1" noChangeArrowheads="1"/>
          </p:cNvPicPr>
          <p:nvPr/>
        </p:nvPicPr>
        <p:blipFill>
          <a:blip r:embed="rId4"/>
          <a:srcRect/>
          <a:stretch>
            <a:fillRect/>
          </a:stretch>
        </p:blipFill>
        <p:spPr bwMode="auto">
          <a:xfrm>
            <a:off x="5334000" y="1657350"/>
            <a:ext cx="1985719" cy="16097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a:srcRect/>
          <a:stretch>
            <a:fillRect/>
          </a:stretch>
        </p:blipFill>
        <p:spPr bwMode="auto">
          <a:xfrm>
            <a:off x="5353050" y="3409950"/>
            <a:ext cx="1885950" cy="1575604"/>
          </a:xfrm>
          <a:prstGeom prst="rect">
            <a:avLst/>
          </a:prstGeom>
          <a:noFill/>
          <a:ln w="9525">
            <a:noFill/>
            <a:miter lim="800000"/>
            <a:headEnd/>
            <a:tailEnd/>
          </a:ln>
          <a:effectLst/>
        </p:spPr>
      </p:pic>
      <p:sp>
        <p:nvSpPr>
          <p:cNvPr id="10" name="Right Arrow 9"/>
          <p:cNvSpPr/>
          <p:nvPr/>
        </p:nvSpPr>
        <p:spPr>
          <a:xfrm>
            <a:off x="3886200" y="2800350"/>
            <a:ext cx="685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anchor="b">
            <a:noAutofit/>
          </a:bodyPr>
          <a:lstStyle/>
          <a:p>
            <a:r>
              <a:rPr lang="en-US" sz="2800" b="1" dirty="0" smtClean="0"/>
              <a:t>Typical Results from Cyclic </a:t>
            </a:r>
            <a:r>
              <a:rPr lang="en-US" sz="2800" b="1" dirty="0" err="1" smtClean="0"/>
              <a:t>Triaxial</a:t>
            </a:r>
            <a:r>
              <a:rPr lang="en-US" sz="2800" b="1" dirty="0" smtClean="0"/>
              <a:t> Test</a:t>
            </a:r>
          </a:p>
        </p:txBody>
      </p:sp>
      <p:pic>
        <p:nvPicPr>
          <p:cNvPr id="8194" name="Picture 2"/>
          <p:cNvPicPr>
            <a:picLocks noChangeAspect="1" noChangeArrowheads="1"/>
          </p:cNvPicPr>
          <p:nvPr/>
        </p:nvPicPr>
        <p:blipFill>
          <a:blip r:embed="rId2"/>
          <a:srcRect b="36316"/>
          <a:stretch>
            <a:fillRect/>
          </a:stretch>
        </p:blipFill>
        <p:spPr bwMode="auto">
          <a:xfrm>
            <a:off x="76200" y="1365808"/>
            <a:ext cx="4648200" cy="2806142"/>
          </a:xfrm>
          <a:prstGeom prst="rect">
            <a:avLst/>
          </a:prstGeom>
          <a:noFill/>
          <a:ln w="9525">
            <a:noFill/>
            <a:miter lim="800000"/>
            <a:headEnd/>
            <a:tailEnd/>
          </a:ln>
          <a:effectLst/>
        </p:spPr>
      </p:pic>
      <p:pic>
        <p:nvPicPr>
          <p:cNvPr id="8195" name="Picture 3"/>
          <p:cNvPicPr>
            <a:picLocks noChangeAspect="1" noChangeArrowheads="1"/>
          </p:cNvPicPr>
          <p:nvPr/>
        </p:nvPicPr>
        <p:blipFill>
          <a:blip r:embed="rId2"/>
          <a:srcRect l="3842" t="63722" r="4729"/>
          <a:stretch>
            <a:fillRect/>
          </a:stretch>
        </p:blipFill>
        <p:spPr bwMode="auto">
          <a:xfrm>
            <a:off x="4648200" y="1885950"/>
            <a:ext cx="4419600" cy="1662403"/>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6429375" y="4086225"/>
            <a:ext cx="2638425" cy="1000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WidescreenPres</Template>
  <TotalTime>0</TotalTime>
  <Words>1280</Words>
  <Application>Microsoft Office PowerPoint</Application>
  <PresentationFormat>On-screen Show (16:9)</PresentationFormat>
  <Paragraphs>109</Paragraphs>
  <Slides>35</Slides>
  <Notes>2</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ESSTIXEight</vt:lpstr>
      <vt:lpstr>Symbol</vt:lpstr>
      <vt:lpstr>Tw Cen MT</vt:lpstr>
      <vt:lpstr>Wingdings</vt:lpstr>
      <vt:lpstr>Wingdings 2</vt:lpstr>
      <vt:lpstr>WidescreenPres</vt:lpstr>
      <vt:lpstr>Soil Dynamics</vt:lpstr>
      <vt:lpstr>Soil Liquefaction (General concepts)</vt:lpstr>
      <vt:lpstr>Soil Liquefaction (General concepts)</vt:lpstr>
      <vt:lpstr>Soil Liquefaction (General concepts)</vt:lpstr>
      <vt:lpstr>Soil Liquefaction-Dynamic Triaxial Test</vt:lpstr>
      <vt:lpstr>Soil Liquefaction-Dynamic Triaxial Test</vt:lpstr>
      <vt:lpstr>Soil Liquefaction-Dynamic Triaxial Test</vt:lpstr>
      <vt:lpstr>Soil Liquefaction-Dynamic Triaxial Test</vt:lpstr>
      <vt:lpstr>Typical Results from Cyclic Triaxial Test</vt:lpstr>
      <vt:lpstr>Typical Results from Cyclic Triaxial Test</vt:lpstr>
      <vt:lpstr>Typical Results from Cyclic Triaxial Test</vt:lpstr>
      <vt:lpstr>Typical Results from Cyclic Triaxial Test</vt:lpstr>
      <vt:lpstr>Typical Results from Cyclic Triaxial Test</vt:lpstr>
      <vt:lpstr>Typical Results from Cyclic Triaxial Test</vt:lpstr>
      <vt:lpstr>Influence of Various Parameters on Soil Liquefaction Potential</vt:lpstr>
      <vt:lpstr>Influence of Various Parameters on Soil Liquefaction Potential</vt:lpstr>
      <vt:lpstr>Influence of Various Parameters on Soil Liquefaction Potential</vt:lpstr>
      <vt:lpstr>Soil Liquefaction-Cyclic Simple Shear Test</vt:lpstr>
      <vt:lpstr>Typical Results from Cyclic Simple Shear Test</vt:lpstr>
      <vt:lpstr>Typical Results from Cyclic Simple Shear Test</vt:lpstr>
      <vt:lpstr>Typical Results from Cyclic Simple Shear Test</vt:lpstr>
      <vt:lpstr>Rate of Excess Pore Water Pressure Increase</vt:lpstr>
      <vt:lpstr>Determination of Field Liquefaction</vt:lpstr>
      <vt:lpstr>Determination of Field Liquefaction</vt:lpstr>
      <vt:lpstr>Zone of Initial Liquefaction in the Field</vt:lpstr>
      <vt:lpstr>Equivalent Number of Significant Uniform Stress Cycles for  Earthquakes</vt:lpstr>
      <vt:lpstr>Equivalent Number of Significant Uniform Stress Cycles for  Earthquakes</vt:lpstr>
      <vt:lpstr>Relation between Maximum Ground Acceleration  and the Relative Density of Sand for Soil Liquefaction</vt:lpstr>
      <vt:lpstr>Relation between Maximum Ground Acceleration  and the Relative Density of Sand for Soil Liquefaction</vt:lpstr>
      <vt:lpstr>Liquefaction Analysis from Standard Penetration Resistance</vt:lpstr>
      <vt:lpstr>Liquefaction Analysis from Standard Penetration Resistance- Example</vt:lpstr>
      <vt:lpstr>Liquefaction Analysis from Standard Penetration Resistance- Example</vt:lpstr>
      <vt:lpstr>Liquefaction Analysis from Standard Penetration Resistance- Example</vt:lpstr>
      <vt:lpstr>Correlation with Overlying Liquefaction-Resistant Stratum</vt:lpstr>
      <vt:lpstr>Remedial Action to Mitigate Liquefaction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2013-01-30T06:52:58Z</dcterms:created>
  <dcterms:modified xsi:type="dcterms:W3CDTF">2020-05-26T11:27:10Z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