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753" r:id="rId2"/>
    <p:sldMasterId id="2147483971" r:id="rId3"/>
  </p:sldMasterIdLst>
  <p:notesMasterIdLst>
    <p:notesMasterId r:id="rId103"/>
  </p:notesMasterIdLst>
  <p:sldIdLst>
    <p:sldId id="339" r:id="rId4"/>
    <p:sldId id="340" r:id="rId5"/>
    <p:sldId id="341" r:id="rId6"/>
    <p:sldId id="342" r:id="rId7"/>
    <p:sldId id="343" r:id="rId8"/>
    <p:sldId id="344" r:id="rId9"/>
    <p:sldId id="256" r:id="rId10"/>
    <p:sldId id="257" r:id="rId11"/>
    <p:sldId id="258" r:id="rId12"/>
    <p:sldId id="335" r:id="rId13"/>
    <p:sldId id="259" r:id="rId14"/>
    <p:sldId id="325" r:id="rId15"/>
    <p:sldId id="326" r:id="rId16"/>
    <p:sldId id="261" r:id="rId17"/>
    <p:sldId id="262" r:id="rId18"/>
    <p:sldId id="274" r:id="rId19"/>
    <p:sldId id="263" r:id="rId20"/>
    <p:sldId id="264" r:id="rId21"/>
    <p:sldId id="265" r:id="rId22"/>
    <p:sldId id="266" r:id="rId23"/>
    <p:sldId id="267" r:id="rId24"/>
    <p:sldId id="271" r:id="rId25"/>
    <p:sldId id="272" r:id="rId26"/>
    <p:sldId id="273" r:id="rId27"/>
    <p:sldId id="270" r:id="rId28"/>
    <p:sldId id="268" r:id="rId29"/>
    <p:sldId id="269" r:id="rId30"/>
    <p:sldId id="275" r:id="rId31"/>
    <p:sldId id="276" r:id="rId32"/>
    <p:sldId id="277" r:id="rId33"/>
    <p:sldId id="336" r:id="rId34"/>
    <p:sldId id="337" r:id="rId35"/>
    <p:sldId id="338" r:id="rId36"/>
    <p:sldId id="278" r:id="rId37"/>
    <p:sldId id="279" r:id="rId38"/>
    <p:sldId id="280" r:id="rId39"/>
    <p:sldId id="282" r:id="rId40"/>
    <p:sldId id="327" r:id="rId41"/>
    <p:sldId id="328" r:id="rId42"/>
    <p:sldId id="329" r:id="rId43"/>
    <p:sldId id="330" r:id="rId44"/>
    <p:sldId id="331" r:id="rId45"/>
    <p:sldId id="332" r:id="rId46"/>
    <p:sldId id="283" r:id="rId47"/>
    <p:sldId id="301" r:id="rId48"/>
    <p:sldId id="284" r:id="rId49"/>
    <p:sldId id="333" r:id="rId50"/>
    <p:sldId id="334" r:id="rId51"/>
    <p:sldId id="285" r:id="rId52"/>
    <p:sldId id="286" r:id="rId53"/>
    <p:sldId id="287" r:id="rId54"/>
    <p:sldId id="288" r:id="rId55"/>
    <p:sldId id="289" r:id="rId56"/>
    <p:sldId id="290" r:id="rId57"/>
    <p:sldId id="291" r:id="rId58"/>
    <p:sldId id="294" r:id="rId59"/>
    <p:sldId id="292" r:id="rId60"/>
    <p:sldId id="293" r:id="rId61"/>
    <p:sldId id="295" r:id="rId62"/>
    <p:sldId id="296" r:id="rId63"/>
    <p:sldId id="303" r:id="rId64"/>
    <p:sldId id="310" r:id="rId65"/>
    <p:sldId id="311" r:id="rId66"/>
    <p:sldId id="302" r:id="rId67"/>
    <p:sldId id="297" r:id="rId68"/>
    <p:sldId id="298" r:id="rId69"/>
    <p:sldId id="299" r:id="rId70"/>
    <p:sldId id="300" r:id="rId71"/>
    <p:sldId id="304" r:id="rId72"/>
    <p:sldId id="308" r:id="rId73"/>
    <p:sldId id="305" r:id="rId74"/>
    <p:sldId id="309" r:id="rId75"/>
    <p:sldId id="306" r:id="rId76"/>
    <p:sldId id="307" r:id="rId77"/>
    <p:sldId id="324" r:id="rId78"/>
    <p:sldId id="312" r:id="rId79"/>
    <p:sldId id="313" r:id="rId80"/>
    <p:sldId id="314" r:id="rId81"/>
    <p:sldId id="315" r:id="rId82"/>
    <p:sldId id="316" r:id="rId83"/>
    <p:sldId id="318" r:id="rId84"/>
    <p:sldId id="319" r:id="rId85"/>
    <p:sldId id="320" r:id="rId86"/>
    <p:sldId id="321" r:id="rId87"/>
    <p:sldId id="323" r:id="rId88"/>
    <p:sldId id="322"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Lst>
  <p:sldSz cx="9144000" cy="6858000" type="screen4x3"/>
  <p:notesSz cx="6858000" cy="9144000"/>
  <p:defaultTextStyle>
    <a:defPPr>
      <a:defRPr lang="hr-HR"/>
    </a:defPPr>
    <a:lvl1pPr algn="l" rtl="0" fontAlgn="base">
      <a:spcBef>
        <a:spcPct val="20000"/>
      </a:spcBef>
      <a:spcAft>
        <a:spcPct val="0"/>
      </a:spcAft>
      <a:buClr>
        <a:schemeClr val="hlink"/>
      </a:buClr>
      <a:buSzPct val="70000"/>
      <a:buFont typeface="Wingdings" pitchFamily="2" charset="2"/>
      <a:defRPr sz="1000" kern="1200">
        <a:solidFill>
          <a:schemeClr val="tx1"/>
        </a:solidFill>
        <a:latin typeface="Tahoma" pitchFamily="34" charset="0"/>
        <a:ea typeface="+mn-ea"/>
        <a:cs typeface="Arial" pitchFamily="34" charset="0"/>
      </a:defRPr>
    </a:lvl1pPr>
    <a:lvl2pPr marL="457200" algn="l" rtl="0" fontAlgn="base">
      <a:spcBef>
        <a:spcPct val="20000"/>
      </a:spcBef>
      <a:spcAft>
        <a:spcPct val="0"/>
      </a:spcAft>
      <a:buClr>
        <a:schemeClr val="hlink"/>
      </a:buClr>
      <a:buSzPct val="70000"/>
      <a:buFont typeface="Wingdings" pitchFamily="2" charset="2"/>
      <a:defRPr sz="1000" kern="1200">
        <a:solidFill>
          <a:schemeClr val="tx1"/>
        </a:solidFill>
        <a:latin typeface="Tahoma" pitchFamily="34" charset="0"/>
        <a:ea typeface="+mn-ea"/>
        <a:cs typeface="Arial" pitchFamily="34" charset="0"/>
      </a:defRPr>
    </a:lvl2pPr>
    <a:lvl3pPr marL="914400" algn="l" rtl="0" fontAlgn="base">
      <a:spcBef>
        <a:spcPct val="20000"/>
      </a:spcBef>
      <a:spcAft>
        <a:spcPct val="0"/>
      </a:spcAft>
      <a:buClr>
        <a:schemeClr val="hlink"/>
      </a:buClr>
      <a:buSzPct val="70000"/>
      <a:buFont typeface="Wingdings" pitchFamily="2" charset="2"/>
      <a:defRPr sz="1000" kern="1200">
        <a:solidFill>
          <a:schemeClr val="tx1"/>
        </a:solidFill>
        <a:latin typeface="Tahoma" pitchFamily="34" charset="0"/>
        <a:ea typeface="+mn-ea"/>
        <a:cs typeface="Arial" pitchFamily="34" charset="0"/>
      </a:defRPr>
    </a:lvl3pPr>
    <a:lvl4pPr marL="1371600" algn="l" rtl="0" fontAlgn="base">
      <a:spcBef>
        <a:spcPct val="20000"/>
      </a:spcBef>
      <a:spcAft>
        <a:spcPct val="0"/>
      </a:spcAft>
      <a:buClr>
        <a:schemeClr val="hlink"/>
      </a:buClr>
      <a:buSzPct val="70000"/>
      <a:buFont typeface="Wingdings" pitchFamily="2" charset="2"/>
      <a:defRPr sz="1000" kern="1200">
        <a:solidFill>
          <a:schemeClr val="tx1"/>
        </a:solidFill>
        <a:latin typeface="Tahoma" pitchFamily="34" charset="0"/>
        <a:ea typeface="+mn-ea"/>
        <a:cs typeface="Arial" pitchFamily="34" charset="0"/>
      </a:defRPr>
    </a:lvl4pPr>
    <a:lvl5pPr marL="1828800" algn="l" rtl="0" fontAlgn="base">
      <a:spcBef>
        <a:spcPct val="20000"/>
      </a:spcBef>
      <a:spcAft>
        <a:spcPct val="0"/>
      </a:spcAft>
      <a:buClr>
        <a:schemeClr val="hlink"/>
      </a:buClr>
      <a:buSzPct val="70000"/>
      <a:buFont typeface="Wingdings" pitchFamily="2" charset="2"/>
      <a:defRPr sz="1000" kern="1200">
        <a:solidFill>
          <a:schemeClr val="tx1"/>
        </a:solidFill>
        <a:latin typeface="Tahoma" pitchFamily="34" charset="0"/>
        <a:ea typeface="+mn-ea"/>
        <a:cs typeface="Arial" pitchFamily="34" charset="0"/>
      </a:defRPr>
    </a:lvl5pPr>
    <a:lvl6pPr marL="2286000" algn="l" defTabSz="914400" rtl="0" eaLnBrk="1" latinLnBrk="0" hangingPunct="1">
      <a:defRPr sz="1000" kern="1200">
        <a:solidFill>
          <a:schemeClr val="tx1"/>
        </a:solidFill>
        <a:latin typeface="Tahoma" pitchFamily="34" charset="0"/>
        <a:ea typeface="+mn-ea"/>
        <a:cs typeface="Arial" pitchFamily="34" charset="0"/>
      </a:defRPr>
    </a:lvl6pPr>
    <a:lvl7pPr marL="2743200" algn="l" defTabSz="914400" rtl="0" eaLnBrk="1" latinLnBrk="0" hangingPunct="1">
      <a:defRPr sz="1000" kern="1200">
        <a:solidFill>
          <a:schemeClr val="tx1"/>
        </a:solidFill>
        <a:latin typeface="Tahoma" pitchFamily="34" charset="0"/>
        <a:ea typeface="+mn-ea"/>
        <a:cs typeface="Arial" pitchFamily="34" charset="0"/>
      </a:defRPr>
    </a:lvl7pPr>
    <a:lvl8pPr marL="3200400" algn="l" defTabSz="914400" rtl="0" eaLnBrk="1" latinLnBrk="0" hangingPunct="1">
      <a:defRPr sz="1000" kern="1200">
        <a:solidFill>
          <a:schemeClr val="tx1"/>
        </a:solidFill>
        <a:latin typeface="Tahoma" pitchFamily="34" charset="0"/>
        <a:ea typeface="+mn-ea"/>
        <a:cs typeface="Arial" pitchFamily="34" charset="0"/>
      </a:defRPr>
    </a:lvl8pPr>
    <a:lvl9pPr marL="3657600" algn="l" defTabSz="914400" rtl="0" eaLnBrk="1" latinLnBrk="0" hangingPunct="1">
      <a:defRPr sz="1000" kern="1200">
        <a:solidFill>
          <a:schemeClr val="tx1"/>
        </a:solidFill>
        <a:latin typeface="Tahom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562A"/>
    <a:srgbClr val="B2310E"/>
    <a:srgbClr val="0066CC"/>
    <a:srgbClr val="0099CC"/>
    <a:srgbClr val="E0C35A"/>
    <a:srgbClr val="DCDF5B"/>
    <a:srgbClr val="35962E"/>
    <a:srgbClr val="41B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09" autoAdjust="0"/>
    <p:restoredTop sz="94632" autoAdjust="0"/>
  </p:normalViewPr>
  <p:slideViewPr>
    <p:cSldViewPr>
      <p:cViewPr varScale="1">
        <p:scale>
          <a:sx n="66" d="100"/>
          <a:sy n="66" d="100"/>
        </p:scale>
        <p:origin x="182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wmf"/><Relationship Id="rId4" Type="http://schemas.openxmlformats.org/officeDocument/2006/relationships/image" Target="../media/image10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4" Type="http://schemas.openxmlformats.org/officeDocument/2006/relationships/image" Target="../media/image10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5" Type="http://schemas.openxmlformats.org/officeDocument/2006/relationships/image" Target="../media/image110.wmf"/><Relationship Id="rId4" Type="http://schemas.openxmlformats.org/officeDocument/2006/relationships/image" Target="../media/image10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latin typeface="Arial" pitchFamily="34" charset="0"/>
              </a:defRPr>
            </a:lvl1pPr>
          </a:lstStyle>
          <a:p>
            <a:pPr>
              <a:defRPr/>
            </a:pPr>
            <a:endParaRPr lang="hr-HR"/>
          </a:p>
        </p:txBody>
      </p:sp>
      <p:sp>
        <p:nvSpPr>
          <p:cNvPr id="1904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latin typeface="Arial" pitchFamily="34" charset="0"/>
              </a:defRPr>
            </a:lvl1pPr>
          </a:lstStyle>
          <a:p>
            <a:pPr>
              <a:defRPr/>
            </a:pPr>
            <a:endParaRPr lang="hr-HR"/>
          </a:p>
        </p:txBody>
      </p:sp>
      <p:sp>
        <p:nvSpPr>
          <p:cNvPr id="93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04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noProof="0" smtClean="0"/>
              <a:t>Click to edit Master text styles</a:t>
            </a:r>
          </a:p>
          <a:p>
            <a:pPr lvl="1"/>
            <a:r>
              <a:rPr lang="hr-HR" noProof="0" smtClean="0"/>
              <a:t>Second level</a:t>
            </a:r>
          </a:p>
          <a:p>
            <a:pPr lvl="2"/>
            <a:r>
              <a:rPr lang="hr-HR" noProof="0" smtClean="0"/>
              <a:t>Third level</a:t>
            </a:r>
          </a:p>
          <a:p>
            <a:pPr lvl="3"/>
            <a:r>
              <a:rPr lang="hr-HR" noProof="0" smtClean="0"/>
              <a:t>Fourth level</a:t>
            </a:r>
          </a:p>
          <a:p>
            <a:pPr lvl="4"/>
            <a:r>
              <a:rPr lang="hr-HR" noProof="0" smtClean="0"/>
              <a:t>Fifth level</a:t>
            </a:r>
          </a:p>
        </p:txBody>
      </p:sp>
      <p:sp>
        <p:nvSpPr>
          <p:cNvPr id="1904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latin typeface="Arial" pitchFamily="34" charset="0"/>
              </a:defRPr>
            </a:lvl1pPr>
          </a:lstStyle>
          <a:p>
            <a:pPr>
              <a:defRPr/>
            </a:pPr>
            <a:endParaRPr lang="hr-HR"/>
          </a:p>
        </p:txBody>
      </p:sp>
      <p:sp>
        <p:nvSpPr>
          <p:cNvPr id="1904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latin typeface="Arial" pitchFamily="34" charset="0"/>
              </a:defRPr>
            </a:lvl1pPr>
          </a:lstStyle>
          <a:p>
            <a:pPr>
              <a:defRPr/>
            </a:pPr>
            <a:fld id="{597909FF-A85C-43C2-8BD6-2E194E17659E}" type="slidenum">
              <a:rPr lang="hr-HR"/>
              <a:pPr>
                <a:defRPr/>
              </a:pPr>
              <a:t>‹#›</a:t>
            </a:fld>
            <a:endParaRPr lang="hr-HR"/>
          </a:p>
        </p:txBody>
      </p:sp>
    </p:spTree>
    <p:extLst>
      <p:ext uri="{BB962C8B-B14F-4D97-AF65-F5344CB8AC3E}">
        <p14:creationId xmlns:p14="http://schemas.microsoft.com/office/powerpoint/2010/main" val="3309144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25C4A17-653B-4823-BAC9-AE910E1F446F}" type="slidenum">
              <a:rPr lang="en-US" smtClean="0"/>
              <a:pPr/>
              <a:t>12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83593AE3-ED2C-4118-99F3-064EF05EAE96}" type="slidenum">
              <a:rPr lang="en-US" smtClean="0"/>
              <a:pPr/>
              <a:t>42</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AC69088-D656-4A5A-95CC-9E945BAC4A69}" type="slidenum">
              <a:rPr lang="en-US" smtClean="0"/>
              <a:pPr/>
              <a:t>43</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A5F41F29-824F-4EF3-B0D1-4185A9F33EB1}" type="slidenum">
              <a:rPr lang="en-US" smtClean="0"/>
              <a:pPr/>
              <a:t>47</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7D1FEAF-FB04-48A0-B016-324C7420845E}" type="slidenum">
              <a:rPr lang="en-US" smtClean="0"/>
              <a:pPr/>
              <a:t>48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B9224A77-03FA-46C9-9268-A06B0936D09C}" type="slidenum">
              <a:rPr lang="en-US" smtClean="0"/>
              <a:pPr/>
              <a:t>13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90F6A77-2F82-40F6-B395-3B69FE1E3DE5}" type="slidenum">
              <a:rPr lang="en-US" smtClean="0"/>
              <a:pPr/>
              <a:t>31</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75DD6D6-BC87-4224-BC31-7FC4C404DB0F}" type="slidenum">
              <a:rPr lang="en-US" smtClean="0"/>
              <a:pPr/>
              <a:t>32</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99BC35A-38F2-46C9-A2A5-A4F8F8C0A02D}" type="slidenum">
              <a:rPr lang="en-US" smtClean="0"/>
              <a:pPr/>
              <a:t>33</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3F093-7140-4837-8531-5022DD5CB174}" type="slidenum">
              <a:rPr lang="en-US" smtClean="0"/>
              <a:pPr/>
              <a:t>38</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42F4E22-6944-4D54-A4E6-3FE4F1D0547B}" type="slidenum">
              <a:rPr lang="en-US" smtClean="0"/>
              <a:pPr/>
              <a:t>39</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BD192C9-28D0-480B-86E2-D65D5908A437}" type="slidenum">
              <a:rPr lang="en-US" smtClean="0"/>
              <a:pPr/>
              <a:t>40</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541E979-D427-4107-937C-79B47C29B511}" type="slidenum">
              <a:rPr lang="en-US" smtClean="0"/>
              <a:pPr/>
              <a:t>41</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fa-I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fa-I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fa-I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fa-I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fa-I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fa-I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fa-IR"/>
            </a:p>
          </p:txBody>
        </p:sp>
      </p:grpSp>
      <p:sp>
        <p:nvSpPr>
          <p:cNvPr id="21514" name="Rectangle 10"/>
          <p:cNvSpPr>
            <a:spLocks noGrp="1" noChangeArrowheads="1"/>
          </p:cNvSpPr>
          <p:nvPr>
            <p:ph type="ctrTitle" sz="quarter"/>
          </p:nvPr>
        </p:nvSpPr>
        <p:spPr>
          <a:xfrm>
            <a:off x="685800" y="1873250"/>
            <a:ext cx="7772400" cy="1555750"/>
          </a:xfrm>
        </p:spPr>
        <p:txBody>
          <a:bodyPr/>
          <a:lstStyle>
            <a:lvl1pPr>
              <a:defRPr sz="4800"/>
            </a:lvl1pPr>
          </a:lstStyle>
          <a:p>
            <a:r>
              <a:rPr lang="hr-HR"/>
              <a:t>Click to edit Master title style</a:t>
            </a:r>
          </a:p>
        </p:txBody>
      </p:sp>
      <p:sp>
        <p:nvSpPr>
          <p:cNvPr id="2151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hr-HR"/>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hr-HR"/>
          </a:p>
        </p:txBody>
      </p:sp>
      <p:sp>
        <p:nvSpPr>
          <p:cNvPr id="13" name="Rectangle 13"/>
          <p:cNvSpPr>
            <a:spLocks noGrp="1" noChangeArrowheads="1"/>
          </p:cNvSpPr>
          <p:nvPr>
            <p:ph type="ftr" sz="quarter" idx="11"/>
          </p:nvPr>
        </p:nvSpPr>
        <p:spPr/>
        <p:txBody>
          <a:bodyPr/>
          <a:lstStyle>
            <a:lvl1pPr>
              <a:defRPr/>
            </a:lvl1pPr>
          </a:lstStyle>
          <a:p>
            <a:pPr>
              <a:defRPr/>
            </a:pPr>
            <a:endParaRPr lang="hr-HR"/>
          </a:p>
        </p:txBody>
      </p:sp>
      <p:sp>
        <p:nvSpPr>
          <p:cNvPr id="14" name="Rectangle 14"/>
          <p:cNvSpPr>
            <a:spLocks noGrp="1" noChangeArrowheads="1"/>
          </p:cNvSpPr>
          <p:nvPr>
            <p:ph type="sldNum" sz="quarter" idx="12"/>
          </p:nvPr>
        </p:nvSpPr>
        <p:spPr/>
        <p:txBody>
          <a:bodyPr/>
          <a:lstStyle>
            <a:lvl1pPr>
              <a:defRPr/>
            </a:lvl1pPr>
          </a:lstStyle>
          <a:p>
            <a:pPr>
              <a:defRPr/>
            </a:pPr>
            <a:fld id="{4D01D196-B592-4454-8ED4-18591B972922}" type="slidenum">
              <a:rPr lang="hr-HR"/>
              <a:pPr>
                <a:defRPr/>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2"/>
          <p:cNvSpPr>
            <a:spLocks noGrp="1" noChangeArrowheads="1"/>
          </p:cNvSpPr>
          <p:nvPr>
            <p:ph type="dt" sz="half" idx="10"/>
          </p:nvPr>
        </p:nvSpPr>
        <p:spPr>
          <a:ln/>
        </p:spPr>
        <p:txBody>
          <a:bodyPr/>
          <a:lstStyle>
            <a:lvl1pPr>
              <a:defRPr/>
            </a:lvl1pPr>
          </a:lstStyle>
          <a:p>
            <a:pPr>
              <a:defRPr/>
            </a:pPr>
            <a:endParaRPr lang="hr-HR"/>
          </a:p>
        </p:txBody>
      </p:sp>
      <p:sp>
        <p:nvSpPr>
          <p:cNvPr id="5" name="Rectangle 13"/>
          <p:cNvSpPr>
            <a:spLocks noGrp="1" noChangeArrowheads="1"/>
          </p:cNvSpPr>
          <p:nvPr>
            <p:ph type="ftr" sz="quarter" idx="11"/>
          </p:nvPr>
        </p:nvSpPr>
        <p:spPr>
          <a:ln/>
        </p:spPr>
        <p:txBody>
          <a:bodyPr/>
          <a:lstStyle>
            <a:lvl1pPr>
              <a:defRPr/>
            </a:lvl1pPr>
          </a:lstStyle>
          <a:p>
            <a:pPr>
              <a:defRPr/>
            </a:pPr>
            <a:endParaRPr lang="hr-HR"/>
          </a:p>
        </p:txBody>
      </p:sp>
      <p:sp>
        <p:nvSpPr>
          <p:cNvPr id="6" name="Rectangle 14"/>
          <p:cNvSpPr>
            <a:spLocks noGrp="1" noChangeArrowheads="1"/>
          </p:cNvSpPr>
          <p:nvPr>
            <p:ph type="sldNum" sz="quarter" idx="12"/>
          </p:nvPr>
        </p:nvSpPr>
        <p:spPr>
          <a:ln/>
        </p:spPr>
        <p:txBody>
          <a:bodyPr/>
          <a:lstStyle>
            <a:lvl1pPr>
              <a:defRPr/>
            </a:lvl1pPr>
          </a:lstStyle>
          <a:p>
            <a:pPr>
              <a:defRPr/>
            </a:pPr>
            <a:fld id="{E5787887-3E5A-4B3B-A7B9-97DF7D1657F1}" type="slidenum">
              <a:rPr lang="hr-HR"/>
              <a:pPr>
                <a:defRP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2"/>
          <p:cNvSpPr>
            <a:spLocks noGrp="1" noChangeArrowheads="1"/>
          </p:cNvSpPr>
          <p:nvPr>
            <p:ph type="dt" sz="half" idx="10"/>
          </p:nvPr>
        </p:nvSpPr>
        <p:spPr>
          <a:ln/>
        </p:spPr>
        <p:txBody>
          <a:bodyPr/>
          <a:lstStyle>
            <a:lvl1pPr>
              <a:defRPr/>
            </a:lvl1pPr>
          </a:lstStyle>
          <a:p>
            <a:pPr>
              <a:defRPr/>
            </a:pPr>
            <a:endParaRPr lang="hr-HR"/>
          </a:p>
        </p:txBody>
      </p:sp>
      <p:sp>
        <p:nvSpPr>
          <p:cNvPr id="5" name="Rectangle 13"/>
          <p:cNvSpPr>
            <a:spLocks noGrp="1" noChangeArrowheads="1"/>
          </p:cNvSpPr>
          <p:nvPr>
            <p:ph type="ftr" sz="quarter" idx="11"/>
          </p:nvPr>
        </p:nvSpPr>
        <p:spPr>
          <a:ln/>
        </p:spPr>
        <p:txBody>
          <a:bodyPr/>
          <a:lstStyle>
            <a:lvl1pPr>
              <a:defRPr/>
            </a:lvl1pPr>
          </a:lstStyle>
          <a:p>
            <a:pPr>
              <a:defRPr/>
            </a:pPr>
            <a:endParaRPr lang="hr-HR"/>
          </a:p>
        </p:txBody>
      </p:sp>
      <p:sp>
        <p:nvSpPr>
          <p:cNvPr id="6" name="Rectangle 14"/>
          <p:cNvSpPr>
            <a:spLocks noGrp="1" noChangeArrowheads="1"/>
          </p:cNvSpPr>
          <p:nvPr>
            <p:ph type="sldNum" sz="quarter" idx="12"/>
          </p:nvPr>
        </p:nvSpPr>
        <p:spPr>
          <a:ln/>
        </p:spPr>
        <p:txBody>
          <a:bodyPr/>
          <a:lstStyle>
            <a:lvl1pPr>
              <a:defRPr/>
            </a:lvl1pPr>
          </a:lstStyle>
          <a:p>
            <a:pPr>
              <a:defRPr/>
            </a:pPr>
            <a:fld id="{BC4C7144-A5CF-4525-8390-36EA896D3DE8}" type="slidenum">
              <a:rPr lang="hr-HR"/>
              <a:pPr>
                <a:defRPr/>
              </a:pPr>
              <a:t>‹#›</a:t>
            </a:fld>
            <a:endParaRPr lang="hr-H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lgn="ctr">
                <a:spcBef>
                  <a:spcPct val="0"/>
                </a:spcBef>
                <a:buClrTx/>
                <a:buSzTx/>
                <a:buFontTx/>
                <a:buNone/>
                <a:defRPr/>
              </a:pPr>
              <a:endParaRPr lang="fa-IR" sz="1800">
                <a:latin typeface="Arial" pitchFamily="34"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lgn="ctr">
                <a:spcBef>
                  <a:spcPct val="0"/>
                </a:spcBef>
                <a:buClrTx/>
                <a:buSzTx/>
                <a:buFontTx/>
                <a:buNone/>
                <a:defRPr/>
              </a:pPr>
              <a:endParaRPr lang="fa-IR" sz="2400">
                <a:latin typeface="Times New Roman" pitchFamily="18"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spcBef>
                  <a:spcPct val="0"/>
                </a:spcBef>
                <a:buClrTx/>
                <a:buSzTx/>
                <a:buFontTx/>
                <a:buNone/>
                <a:defRPr/>
              </a:pPr>
              <a:endParaRPr lang="fa-IR" sz="2400">
                <a:latin typeface="Times New Roman" pitchFamily="18" charset="0"/>
              </a:endParaRPr>
            </a:p>
          </p:txBody>
        </p:sp>
        <p:sp>
          <p:nvSpPr>
            <p:cNvPr id="8"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fa-IR"/>
            </a:p>
          </p:txBody>
        </p:sp>
        <p:sp>
          <p:nvSpPr>
            <p:cNvPr id="9"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fa-IR"/>
            </a:p>
          </p:txBody>
        </p:sp>
      </p:grpSp>
      <p:sp>
        <p:nvSpPr>
          <p:cNvPr id="229378"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r>
              <a:rPr lang="hr-HR"/>
              <a:t>Click to edit Master subtitle style</a:t>
            </a:r>
          </a:p>
        </p:txBody>
      </p:sp>
      <p:sp>
        <p:nvSpPr>
          <p:cNvPr id="229388" name="Rectangle 12"/>
          <p:cNvSpPr>
            <a:spLocks noGrp="1" noChangeArrowheads="1"/>
          </p:cNvSpPr>
          <p:nvPr>
            <p:ph type="ctrTitle"/>
          </p:nvPr>
        </p:nvSpPr>
        <p:spPr>
          <a:xfrm>
            <a:off x="838200" y="1443038"/>
            <a:ext cx="7086600" cy="1600200"/>
          </a:xfrm>
        </p:spPr>
        <p:txBody>
          <a:bodyPr anchor="ctr"/>
          <a:lstStyle>
            <a:lvl1pPr>
              <a:defRPr/>
            </a:lvl1pPr>
          </a:lstStyle>
          <a:p>
            <a:r>
              <a:rPr lang="hr-HR"/>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hr-HR"/>
          </a:p>
        </p:txBody>
      </p:sp>
      <p:sp>
        <p:nvSpPr>
          <p:cNvPr id="11"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hr-HR"/>
          </a:p>
        </p:txBody>
      </p:sp>
      <p:sp>
        <p:nvSpPr>
          <p:cNvPr id="12"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AD861DA4-EEDA-40A1-968E-CB140BE6F2CE}" type="slidenum">
              <a:rPr lang="hr-HR"/>
              <a:pPr>
                <a:defRPr/>
              </a:pPr>
              <a:t>‹#›</a:t>
            </a:fld>
            <a:endParaRPr lang="hr-H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
          <p:cNvSpPr>
            <a:spLocks noGrp="1" noChangeArrowheads="1"/>
          </p:cNvSpPr>
          <p:nvPr>
            <p:ph type="dt" sz="half" idx="10"/>
          </p:nvPr>
        </p:nvSpPr>
        <p:spPr>
          <a:ln/>
        </p:spPr>
        <p:txBody>
          <a:bodyPr/>
          <a:lstStyle>
            <a:lvl1pPr>
              <a:defRPr/>
            </a:lvl1pPr>
          </a:lstStyle>
          <a:p>
            <a:pPr>
              <a:defRPr/>
            </a:pPr>
            <a:endParaRPr lang="hr-HR"/>
          </a:p>
        </p:txBody>
      </p:sp>
      <p:sp>
        <p:nvSpPr>
          <p:cNvPr id="5" name="Rectangle 7"/>
          <p:cNvSpPr>
            <a:spLocks noGrp="1" noChangeArrowheads="1"/>
          </p:cNvSpPr>
          <p:nvPr>
            <p:ph type="ftr" sz="quarter" idx="11"/>
          </p:nvPr>
        </p:nvSpPr>
        <p:spPr>
          <a:ln/>
        </p:spPr>
        <p:txBody>
          <a:bodyPr/>
          <a:lstStyle>
            <a:lvl1pPr>
              <a:defRPr/>
            </a:lvl1pPr>
          </a:lstStyle>
          <a:p>
            <a:pPr>
              <a:defRPr/>
            </a:pPr>
            <a:endParaRPr lang="hr-HR"/>
          </a:p>
        </p:txBody>
      </p:sp>
      <p:sp>
        <p:nvSpPr>
          <p:cNvPr id="6" name="Rectangle 8"/>
          <p:cNvSpPr>
            <a:spLocks noGrp="1" noChangeArrowheads="1"/>
          </p:cNvSpPr>
          <p:nvPr>
            <p:ph type="sldNum" sz="quarter" idx="12"/>
          </p:nvPr>
        </p:nvSpPr>
        <p:spPr>
          <a:ln/>
        </p:spPr>
        <p:txBody>
          <a:bodyPr/>
          <a:lstStyle>
            <a:lvl1pPr>
              <a:defRPr/>
            </a:lvl1pPr>
          </a:lstStyle>
          <a:p>
            <a:pPr>
              <a:defRPr/>
            </a:pPr>
            <a:fld id="{4B25238D-1767-4E7F-AB7D-2E63C7BA15BC}" type="slidenum">
              <a:rPr lang="hr-HR"/>
              <a:pPr>
                <a:defRPr/>
              </a:pPr>
              <a:t>‹#›</a:t>
            </a:fld>
            <a:endParaRPr lang="hr-H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hr-HR"/>
          </a:p>
        </p:txBody>
      </p:sp>
      <p:sp>
        <p:nvSpPr>
          <p:cNvPr id="5" name="Rectangle 7"/>
          <p:cNvSpPr>
            <a:spLocks noGrp="1" noChangeArrowheads="1"/>
          </p:cNvSpPr>
          <p:nvPr>
            <p:ph type="ftr" sz="quarter" idx="11"/>
          </p:nvPr>
        </p:nvSpPr>
        <p:spPr>
          <a:ln/>
        </p:spPr>
        <p:txBody>
          <a:bodyPr/>
          <a:lstStyle>
            <a:lvl1pPr>
              <a:defRPr/>
            </a:lvl1pPr>
          </a:lstStyle>
          <a:p>
            <a:pPr>
              <a:defRPr/>
            </a:pPr>
            <a:endParaRPr lang="hr-HR"/>
          </a:p>
        </p:txBody>
      </p:sp>
      <p:sp>
        <p:nvSpPr>
          <p:cNvPr id="6" name="Rectangle 8"/>
          <p:cNvSpPr>
            <a:spLocks noGrp="1" noChangeArrowheads="1"/>
          </p:cNvSpPr>
          <p:nvPr>
            <p:ph type="sldNum" sz="quarter" idx="12"/>
          </p:nvPr>
        </p:nvSpPr>
        <p:spPr>
          <a:ln/>
        </p:spPr>
        <p:txBody>
          <a:bodyPr/>
          <a:lstStyle>
            <a:lvl1pPr>
              <a:defRPr/>
            </a:lvl1pPr>
          </a:lstStyle>
          <a:p>
            <a:pPr>
              <a:defRPr/>
            </a:pPr>
            <a:fld id="{015878A3-4866-4275-9EA1-54809A20B909}" type="slidenum">
              <a:rPr lang="hr-HR"/>
              <a:pPr>
                <a:defRPr/>
              </a:pPr>
              <a:t>‹#›</a:t>
            </a:fld>
            <a:endParaRPr lang="hr-H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6"/>
          <p:cNvSpPr>
            <a:spLocks noGrp="1" noChangeArrowheads="1"/>
          </p:cNvSpPr>
          <p:nvPr>
            <p:ph type="dt" sz="half" idx="10"/>
          </p:nvPr>
        </p:nvSpPr>
        <p:spPr>
          <a:ln/>
        </p:spPr>
        <p:txBody>
          <a:bodyPr/>
          <a:lstStyle>
            <a:lvl1pPr>
              <a:defRPr/>
            </a:lvl1pPr>
          </a:lstStyle>
          <a:p>
            <a:pPr>
              <a:defRPr/>
            </a:pPr>
            <a:endParaRPr lang="hr-HR"/>
          </a:p>
        </p:txBody>
      </p:sp>
      <p:sp>
        <p:nvSpPr>
          <p:cNvPr id="6" name="Rectangle 7"/>
          <p:cNvSpPr>
            <a:spLocks noGrp="1" noChangeArrowheads="1"/>
          </p:cNvSpPr>
          <p:nvPr>
            <p:ph type="ftr" sz="quarter" idx="11"/>
          </p:nvPr>
        </p:nvSpPr>
        <p:spPr>
          <a:ln/>
        </p:spPr>
        <p:txBody>
          <a:bodyPr/>
          <a:lstStyle>
            <a:lvl1pPr>
              <a:defRPr/>
            </a:lvl1pPr>
          </a:lstStyle>
          <a:p>
            <a:pPr>
              <a:defRPr/>
            </a:pPr>
            <a:endParaRPr lang="hr-HR"/>
          </a:p>
        </p:txBody>
      </p:sp>
      <p:sp>
        <p:nvSpPr>
          <p:cNvPr id="7" name="Rectangle 8"/>
          <p:cNvSpPr>
            <a:spLocks noGrp="1" noChangeArrowheads="1"/>
          </p:cNvSpPr>
          <p:nvPr>
            <p:ph type="sldNum" sz="quarter" idx="12"/>
          </p:nvPr>
        </p:nvSpPr>
        <p:spPr>
          <a:ln/>
        </p:spPr>
        <p:txBody>
          <a:bodyPr/>
          <a:lstStyle>
            <a:lvl1pPr>
              <a:defRPr/>
            </a:lvl1pPr>
          </a:lstStyle>
          <a:p>
            <a:pPr>
              <a:defRPr/>
            </a:pPr>
            <a:fld id="{B978E0BC-A805-459E-A5A7-3652FBDADE04}" type="slidenum">
              <a:rPr lang="hr-HR"/>
              <a:pPr>
                <a:defRPr/>
              </a:pPr>
              <a:t>‹#›</a:t>
            </a:fld>
            <a:endParaRPr lang="hr-H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6"/>
          <p:cNvSpPr>
            <a:spLocks noGrp="1" noChangeArrowheads="1"/>
          </p:cNvSpPr>
          <p:nvPr>
            <p:ph type="dt" sz="half" idx="10"/>
          </p:nvPr>
        </p:nvSpPr>
        <p:spPr>
          <a:ln/>
        </p:spPr>
        <p:txBody>
          <a:bodyPr/>
          <a:lstStyle>
            <a:lvl1pPr>
              <a:defRPr/>
            </a:lvl1pPr>
          </a:lstStyle>
          <a:p>
            <a:pPr>
              <a:defRPr/>
            </a:pPr>
            <a:endParaRPr lang="hr-HR"/>
          </a:p>
        </p:txBody>
      </p:sp>
      <p:sp>
        <p:nvSpPr>
          <p:cNvPr id="8" name="Rectangle 7"/>
          <p:cNvSpPr>
            <a:spLocks noGrp="1" noChangeArrowheads="1"/>
          </p:cNvSpPr>
          <p:nvPr>
            <p:ph type="ftr" sz="quarter" idx="11"/>
          </p:nvPr>
        </p:nvSpPr>
        <p:spPr>
          <a:ln/>
        </p:spPr>
        <p:txBody>
          <a:bodyPr/>
          <a:lstStyle>
            <a:lvl1pPr>
              <a:defRPr/>
            </a:lvl1pPr>
          </a:lstStyle>
          <a:p>
            <a:pPr>
              <a:defRPr/>
            </a:pPr>
            <a:endParaRPr lang="hr-HR"/>
          </a:p>
        </p:txBody>
      </p:sp>
      <p:sp>
        <p:nvSpPr>
          <p:cNvPr id="9" name="Rectangle 8"/>
          <p:cNvSpPr>
            <a:spLocks noGrp="1" noChangeArrowheads="1"/>
          </p:cNvSpPr>
          <p:nvPr>
            <p:ph type="sldNum" sz="quarter" idx="12"/>
          </p:nvPr>
        </p:nvSpPr>
        <p:spPr>
          <a:ln/>
        </p:spPr>
        <p:txBody>
          <a:bodyPr/>
          <a:lstStyle>
            <a:lvl1pPr>
              <a:defRPr/>
            </a:lvl1pPr>
          </a:lstStyle>
          <a:p>
            <a:pPr>
              <a:defRPr/>
            </a:pPr>
            <a:fld id="{8FD0B0B4-4554-4D40-A6E8-80737EB2C209}" type="slidenum">
              <a:rPr lang="hr-HR"/>
              <a:pPr>
                <a:defRPr/>
              </a:pPr>
              <a:t>‹#›</a:t>
            </a:fld>
            <a:endParaRPr lang="hr-H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6"/>
          <p:cNvSpPr>
            <a:spLocks noGrp="1" noChangeArrowheads="1"/>
          </p:cNvSpPr>
          <p:nvPr>
            <p:ph type="dt" sz="half" idx="10"/>
          </p:nvPr>
        </p:nvSpPr>
        <p:spPr>
          <a:ln/>
        </p:spPr>
        <p:txBody>
          <a:bodyPr/>
          <a:lstStyle>
            <a:lvl1pPr>
              <a:defRPr/>
            </a:lvl1pPr>
          </a:lstStyle>
          <a:p>
            <a:pPr>
              <a:defRPr/>
            </a:pPr>
            <a:endParaRPr lang="hr-HR"/>
          </a:p>
        </p:txBody>
      </p:sp>
      <p:sp>
        <p:nvSpPr>
          <p:cNvPr id="4" name="Rectangle 7"/>
          <p:cNvSpPr>
            <a:spLocks noGrp="1" noChangeArrowheads="1"/>
          </p:cNvSpPr>
          <p:nvPr>
            <p:ph type="ftr" sz="quarter" idx="11"/>
          </p:nvPr>
        </p:nvSpPr>
        <p:spPr>
          <a:ln/>
        </p:spPr>
        <p:txBody>
          <a:bodyPr/>
          <a:lstStyle>
            <a:lvl1pPr>
              <a:defRPr/>
            </a:lvl1pPr>
          </a:lstStyle>
          <a:p>
            <a:pPr>
              <a:defRPr/>
            </a:pPr>
            <a:endParaRPr lang="hr-HR"/>
          </a:p>
        </p:txBody>
      </p:sp>
      <p:sp>
        <p:nvSpPr>
          <p:cNvPr id="5" name="Rectangle 8"/>
          <p:cNvSpPr>
            <a:spLocks noGrp="1" noChangeArrowheads="1"/>
          </p:cNvSpPr>
          <p:nvPr>
            <p:ph type="sldNum" sz="quarter" idx="12"/>
          </p:nvPr>
        </p:nvSpPr>
        <p:spPr>
          <a:ln/>
        </p:spPr>
        <p:txBody>
          <a:bodyPr/>
          <a:lstStyle>
            <a:lvl1pPr>
              <a:defRPr/>
            </a:lvl1pPr>
          </a:lstStyle>
          <a:p>
            <a:pPr>
              <a:defRPr/>
            </a:pPr>
            <a:fld id="{110FA562-7D3F-4205-9E42-E9D59978B690}" type="slidenum">
              <a:rPr lang="hr-HR"/>
              <a:pPr>
                <a:defRPr/>
              </a:pPr>
              <a:t>‹#›</a:t>
            </a:fld>
            <a:endParaRPr lang="hr-H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hr-HR"/>
          </a:p>
        </p:txBody>
      </p:sp>
      <p:sp>
        <p:nvSpPr>
          <p:cNvPr id="3" name="Rectangle 7"/>
          <p:cNvSpPr>
            <a:spLocks noGrp="1" noChangeArrowheads="1"/>
          </p:cNvSpPr>
          <p:nvPr>
            <p:ph type="ftr" sz="quarter" idx="11"/>
          </p:nvPr>
        </p:nvSpPr>
        <p:spPr>
          <a:ln/>
        </p:spPr>
        <p:txBody>
          <a:bodyPr/>
          <a:lstStyle>
            <a:lvl1pPr>
              <a:defRPr/>
            </a:lvl1pPr>
          </a:lstStyle>
          <a:p>
            <a:pPr>
              <a:defRPr/>
            </a:pPr>
            <a:endParaRPr lang="hr-HR"/>
          </a:p>
        </p:txBody>
      </p:sp>
      <p:sp>
        <p:nvSpPr>
          <p:cNvPr id="4" name="Rectangle 8"/>
          <p:cNvSpPr>
            <a:spLocks noGrp="1" noChangeArrowheads="1"/>
          </p:cNvSpPr>
          <p:nvPr>
            <p:ph type="sldNum" sz="quarter" idx="12"/>
          </p:nvPr>
        </p:nvSpPr>
        <p:spPr>
          <a:ln/>
        </p:spPr>
        <p:txBody>
          <a:bodyPr/>
          <a:lstStyle>
            <a:lvl1pPr>
              <a:defRPr/>
            </a:lvl1pPr>
          </a:lstStyle>
          <a:p>
            <a:pPr>
              <a:defRPr/>
            </a:pPr>
            <a:fld id="{3C4D6B75-C6FC-4FD0-83A8-D38AFF66BEB8}" type="slidenum">
              <a:rPr lang="hr-HR"/>
              <a:pPr>
                <a:defRPr/>
              </a:pPr>
              <a:t>‹#›</a:t>
            </a:fld>
            <a:endParaRPr lang="hr-H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hr-HR"/>
          </a:p>
        </p:txBody>
      </p:sp>
      <p:sp>
        <p:nvSpPr>
          <p:cNvPr id="6" name="Rectangle 7"/>
          <p:cNvSpPr>
            <a:spLocks noGrp="1" noChangeArrowheads="1"/>
          </p:cNvSpPr>
          <p:nvPr>
            <p:ph type="ftr" sz="quarter" idx="11"/>
          </p:nvPr>
        </p:nvSpPr>
        <p:spPr>
          <a:ln/>
        </p:spPr>
        <p:txBody>
          <a:bodyPr/>
          <a:lstStyle>
            <a:lvl1pPr>
              <a:defRPr/>
            </a:lvl1pPr>
          </a:lstStyle>
          <a:p>
            <a:pPr>
              <a:defRPr/>
            </a:pPr>
            <a:endParaRPr lang="hr-HR"/>
          </a:p>
        </p:txBody>
      </p:sp>
      <p:sp>
        <p:nvSpPr>
          <p:cNvPr id="7" name="Rectangle 8"/>
          <p:cNvSpPr>
            <a:spLocks noGrp="1" noChangeArrowheads="1"/>
          </p:cNvSpPr>
          <p:nvPr>
            <p:ph type="sldNum" sz="quarter" idx="12"/>
          </p:nvPr>
        </p:nvSpPr>
        <p:spPr>
          <a:ln/>
        </p:spPr>
        <p:txBody>
          <a:bodyPr/>
          <a:lstStyle>
            <a:lvl1pPr>
              <a:defRPr/>
            </a:lvl1pPr>
          </a:lstStyle>
          <a:p>
            <a:pPr>
              <a:defRPr/>
            </a:pPr>
            <a:fld id="{9E27F6E2-8603-4C14-81C8-1EF956A648EA}" type="slidenum">
              <a:rPr lang="hr-HR"/>
              <a:pPr>
                <a:defRPr/>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2"/>
          <p:cNvSpPr>
            <a:spLocks noGrp="1" noChangeArrowheads="1"/>
          </p:cNvSpPr>
          <p:nvPr>
            <p:ph type="dt" sz="half" idx="10"/>
          </p:nvPr>
        </p:nvSpPr>
        <p:spPr>
          <a:ln/>
        </p:spPr>
        <p:txBody>
          <a:bodyPr/>
          <a:lstStyle>
            <a:lvl1pPr>
              <a:defRPr/>
            </a:lvl1pPr>
          </a:lstStyle>
          <a:p>
            <a:pPr>
              <a:defRPr/>
            </a:pPr>
            <a:endParaRPr lang="hr-HR"/>
          </a:p>
        </p:txBody>
      </p:sp>
      <p:sp>
        <p:nvSpPr>
          <p:cNvPr id="5" name="Rectangle 13"/>
          <p:cNvSpPr>
            <a:spLocks noGrp="1" noChangeArrowheads="1"/>
          </p:cNvSpPr>
          <p:nvPr>
            <p:ph type="ftr" sz="quarter" idx="11"/>
          </p:nvPr>
        </p:nvSpPr>
        <p:spPr>
          <a:ln/>
        </p:spPr>
        <p:txBody>
          <a:bodyPr/>
          <a:lstStyle>
            <a:lvl1pPr>
              <a:defRPr/>
            </a:lvl1pPr>
          </a:lstStyle>
          <a:p>
            <a:pPr>
              <a:defRPr/>
            </a:pPr>
            <a:endParaRPr lang="hr-HR"/>
          </a:p>
        </p:txBody>
      </p:sp>
      <p:sp>
        <p:nvSpPr>
          <p:cNvPr id="6" name="Rectangle 14"/>
          <p:cNvSpPr>
            <a:spLocks noGrp="1" noChangeArrowheads="1"/>
          </p:cNvSpPr>
          <p:nvPr>
            <p:ph type="sldNum" sz="quarter" idx="12"/>
          </p:nvPr>
        </p:nvSpPr>
        <p:spPr>
          <a:ln/>
        </p:spPr>
        <p:txBody>
          <a:bodyPr/>
          <a:lstStyle>
            <a:lvl1pPr>
              <a:defRPr/>
            </a:lvl1pPr>
          </a:lstStyle>
          <a:p>
            <a:pPr>
              <a:defRPr/>
            </a:pPr>
            <a:fld id="{51A46F5A-0F91-4CAC-81E8-1D4BE44FF2B0}" type="slidenum">
              <a:rPr lang="hr-HR"/>
              <a:pPr>
                <a:defRPr/>
              </a:pPr>
              <a:t>‹#›</a:t>
            </a:fld>
            <a:endParaRPr lang="hr-H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hr-HR"/>
          </a:p>
        </p:txBody>
      </p:sp>
      <p:sp>
        <p:nvSpPr>
          <p:cNvPr id="6" name="Rectangle 7"/>
          <p:cNvSpPr>
            <a:spLocks noGrp="1" noChangeArrowheads="1"/>
          </p:cNvSpPr>
          <p:nvPr>
            <p:ph type="ftr" sz="quarter" idx="11"/>
          </p:nvPr>
        </p:nvSpPr>
        <p:spPr>
          <a:ln/>
        </p:spPr>
        <p:txBody>
          <a:bodyPr/>
          <a:lstStyle>
            <a:lvl1pPr>
              <a:defRPr/>
            </a:lvl1pPr>
          </a:lstStyle>
          <a:p>
            <a:pPr>
              <a:defRPr/>
            </a:pPr>
            <a:endParaRPr lang="hr-HR"/>
          </a:p>
        </p:txBody>
      </p:sp>
      <p:sp>
        <p:nvSpPr>
          <p:cNvPr id="7" name="Rectangle 8"/>
          <p:cNvSpPr>
            <a:spLocks noGrp="1" noChangeArrowheads="1"/>
          </p:cNvSpPr>
          <p:nvPr>
            <p:ph type="sldNum" sz="quarter" idx="12"/>
          </p:nvPr>
        </p:nvSpPr>
        <p:spPr>
          <a:ln/>
        </p:spPr>
        <p:txBody>
          <a:bodyPr/>
          <a:lstStyle>
            <a:lvl1pPr>
              <a:defRPr/>
            </a:lvl1pPr>
          </a:lstStyle>
          <a:p>
            <a:pPr>
              <a:defRPr/>
            </a:pPr>
            <a:fld id="{937C15F9-80DF-4F22-BAB9-2FD723785D2B}" type="slidenum">
              <a:rPr lang="hr-HR"/>
              <a:pPr>
                <a:defRPr/>
              </a:pPr>
              <a:t>‹#›</a:t>
            </a:fld>
            <a:endParaRPr lang="hr-H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
          <p:cNvSpPr>
            <a:spLocks noGrp="1" noChangeArrowheads="1"/>
          </p:cNvSpPr>
          <p:nvPr>
            <p:ph type="dt" sz="half" idx="10"/>
          </p:nvPr>
        </p:nvSpPr>
        <p:spPr>
          <a:ln/>
        </p:spPr>
        <p:txBody>
          <a:bodyPr/>
          <a:lstStyle>
            <a:lvl1pPr>
              <a:defRPr/>
            </a:lvl1pPr>
          </a:lstStyle>
          <a:p>
            <a:pPr>
              <a:defRPr/>
            </a:pPr>
            <a:endParaRPr lang="hr-HR"/>
          </a:p>
        </p:txBody>
      </p:sp>
      <p:sp>
        <p:nvSpPr>
          <p:cNvPr id="5" name="Rectangle 7"/>
          <p:cNvSpPr>
            <a:spLocks noGrp="1" noChangeArrowheads="1"/>
          </p:cNvSpPr>
          <p:nvPr>
            <p:ph type="ftr" sz="quarter" idx="11"/>
          </p:nvPr>
        </p:nvSpPr>
        <p:spPr>
          <a:ln/>
        </p:spPr>
        <p:txBody>
          <a:bodyPr/>
          <a:lstStyle>
            <a:lvl1pPr>
              <a:defRPr/>
            </a:lvl1pPr>
          </a:lstStyle>
          <a:p>
            <a:pPr>
              <a:defRPr/>
            </a:pPr>
            <a:endParaRPr lang="hr-HR"/>
          </a:p>
        </p:txBody>
      </p:sp>
      <p:sp>
        <p:nvSpPr>
          <p:cNvPr id="6" name="Rectangle 8"/>
          <p:cNvSpPr>
            <a:spLocks noGrp="1" noChangeArrowheads="1"/>
          </p:cNvSpPr>
          <p:nvPr>
            <p:ph type="sldNum" sz="quarter" idx="12"/>
          </p:nvPr>
        </p:nvSpPr>
        <p:spPr>
          <a:ln/>
        </p:spPr>
        <p:txBody>
          <a:bodyPr/>
          <a:lstStyle>
            <a:lvl1pPr>
              <a:defRPr/>
            </a:lvl1pPr>
          </a:lstStyle>
          <a:p>
            <a:pPr>
              <a:defRPr/>
            </a:pPr>
            <a:fld id="{A8D5EEBE-4834-45C4-A332-78FA93C39F3B}" type="slidenum">
              <a:rPr lang="hr-HR"/>
              <a:pPr>
                <a:defRPr/>
              </a:pPr>
              <a:t>‹#›</a:t>
            </a:fld>
            <a:endParaRPr lang="hr-H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
          <p:cNvSpPr>
            <a:spLocks noGrp="1" noChangeArrowheads="1"/>
          </p:cNvSpPr>
          <p:nvPr>
            <p:ph type="dt" sz="half" idx="10"/>
          </p:nvPr>
        </p:nvSpPr>
        <p:spPr>
          <a:ln/>
        </p:spPr>
        <p:txBody>
          <a:bodyPr/>
          <a:lstStyle>
            <a:lvl1pPr>
              <a:defRPr/>
            </a:lvl1pPr>
          </a:lstStyle>
          <a:p>
            <a:pPr>
              <a:defRPr/>
            </a:pPr>
            <a:endParaRPr lang="hr-HR"/>
          </a:p>
        </p:txBody>
      </p:sp>
      <p:sp>
        <p:nvSpPr>
          <p:cNvPr id="5" name="Rectangle 7"/>
          <p:cNvSpPr>
            <a:spLocks noGrp="1" noChangeArrowheads="1"/>
          </p:cNvSpPr>
          <p:nvPr>
            <p:ph type="ftr" sz="quarter" idx="11"/>
          </p:nvPr>
        </p:nvSpPr>
        <p:spPr>
          <a:ln/>
        </p:spPr>
        <p:txBody>
          <a:bodyPr/>
          <a:lstStyle>
            <a:lvl1pPr>
              <a:defRPr/>
            </a:lvl1pPr>
          </a:lstStyle>
          <a:p>
            <a:pPr>
              <a:defRPr/>
            </a:pPr>
            <a:endParaRPr lang="hr-HR"/>
          </a:p>
        </p:txBody>
      </p:sp>
      <p:sp>
        <p:nvSpPr>
          <p:cNvPr id="6" name="Rectangle 8"/>
          <p:cNvSpPr>
            <a:spLocks noGrp="1" noChangeArrowheads="1"/>
          </p:cNvSpPr>
          <p:nvPr>
            <p:ph type="sldNum" sz="quarter" idx="12"/>
          </p:nvPr>
        </p:nvSpPr>
        <p:spPr>
          <a:ln/>
        </p:spPr>
        <p:txBody>
          <a:bodyPr/>
          <a:lstStyle>
            <a:lvl1pPr>
              <a:defRPr/>
            </a:lvl1pPr>
          </a:lstStyle>
          <a:p>
            <a:pPr>
              <a:defRPr/>
            </a:pPr>
            <a:fld id="{AC282A0F-A629-47F8-8E4E-47E98F9D45B6}" type="slidenum">
              <a:rPr lang="hr-HR"/>
              <a:pPr>
                <a:defRPr/>
              </a:pPr>
              <a:t>‹#›</a:t>
            </a:fld>
            <a:endParaRPr lang="hr-H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EC9B4D02-1D81-422E-808E-74042331817D}" type="slidenum">
              <a:rPr lang="hr-HR" smtClean="0"/>
              <a:pPr>
                <a:defRPr/>
              </a:pPr>
              <a:t>‹#›</a:t>
            </a:fld>
            <a:endParaRPr lang="hr-HR"/>
          </a:p>
        </p:txBody>
      </p:sp>
    </p:spTree>
    <p:extLst>
      <p:ext uri="{BB962C8B-B14F-4D97-AF65-F5344CB8AC3E}">
        <p14:creationId xmlns:p14="http://schemas.microsoft.com/office/powerpoint/2010/main" val="2061694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6185D9B0-8E19-4629-B768-A68758842D3B}" type="slidenum">
              <a:rPr lang="hr-HR" smtClean="0"/>
              <a:pPr>
                <a:defRPr/>
              </a:pPr>
              <a:t>‹#›</a:t>
            </a:fld>
            <a:endParaRPr lang="hr-HR"/>
          </a:p>
        </p:txBody>
      </p:sp>
    </p:spTree>
    <p:extLst>
      <p:ext uri="{BB962C8B-B14F-4D97-AF65-F5344CB8AC3E}">
        <p14:creationId xmlns:p14="http://schemas.microsoft.com/office/powerpoint/2010/main" val="4032906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02D7725E-2EAB-4A97-9B1E-3D8390EED660}" type="slidenum">
              <a:rPr lang="hr-HR" smtClean="0"/>
              <a:pPr>
                <a:defRPr/>
              </a:pPr>
              <a:t>‹#›</a:t>
            </a:fld>
            <a:endParaRPr lang="hr-HR"/>
          </a:p>
        </p:txBody>
      </p:sp>
    </p:spTree>
    <p:extLst>
      <p:ext uri="{BB962C8B-B14F-4D97-AF65-F5344CB8AC3E}">
        <p14:creationId xmlns:p14="http://schemas.microsoft.com/office/powerpoint/2010/main" val="302186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A2D8F6B2-568E-4A9F-8666-FC8FB76DC961}" type="slidenum">
              <a:rPr lang="hr-HR" smtClean="0"/>
              <a:pPr>
                <a:defRPr/>
              </a:pPr>
              <a:t>‹#›</a:t>
            </a:fld>
            <a:endParaRPr lang="hr-HR"/>
          </a:p>
        </p:txBody>
      </p:sp>
    </p:spTree>
    <p:extLst>
      <p:ext uri="{BB962C8B-B14F-4D97-AF65-F5344CB8AC3E}">
        <p14:creationId xmlns:p14="http://schemas.microsoft.com/office/powerpoint/2010/main" val="4153865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hr-HR"/>
          </a:p>
        </p:txBody>
      </p:sp>
      <p:sp>
        <p:nvSpPr>
          <p:cNvPr id="8" name="Footer Placeholder 7"/>
          <p:cNvSpPr>
            <a:spLocks noGrp="1"/>
          </p:cNvSpPr>
          <p:nvPr>
            <p:ph type="ftr" sz="quarter" idx="11"/>
          </p:nvPr>
        </p:nvSpPr>
        <p:spPr/>
        <p:txBody>
          <a:bodyPr/>
          <a:lstStyle/>
          <a:p>
            <a:pPr>
              <a:defRPr/>
            </a:pPr>
            <a:endParaRPr lang="hr-HR"/>
          </a:p>
        </p:txBody>
      </p:sp>
      <p:sp>
        <p:nvSpPr>
          <p:cNvPr id="9" name="Slide Number Placeholder 8"/>
          <p:cNvSpPr>
            <a:spLocks noGrp="1"/>
          </p:cNvSpPr>
          <p:nvPr>
            <p:ph type="sldNum" sz="quarter" idx="12"/>
          </p:nvPr>
        </p:nvSpPr>
        <p:spPr/>
        <p:txBody>
          <a:bodyPr/>
          <a:lstStyle/>
          <a:p>
            <a:pPr>
              <a:defRPr/>
            </a:pPr>
            <a:fld id="{59C7978E-86D8-4D56-A337-F0C585733993}" type="slidenum">
              <a:rPr lang="hr-HR" smtClean="0"/>
              <a:pPr>
                <a:defRPr/>
              </a:pPr>
              <a:t>‹#›</a:t>
            </a:fld>
            <a:endParaRPr lang="hr-HR"/>
          </a:p>
        </p:txBody>
      </p:sp>
    </p:spTree>
    <p:extLst>
      <p:ext uri="{BB962C8B-B14F-4D97-AF65-F5344CB8AC3E}">
        <p14:creationId xmlns:p14="http://schemas.microsoft.com/office/powerpoint/2010/main" val="317221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hr-HR"/>
          </a:p>
        </p:txBody>
      </p:sp>
      <p:sp>
        <p:nvSpPr>
          <p:cNvPr id="4" name="Footer Placeholder 3"/>
          <p:cNvSpPr>
            <a:spLocks noGrp="1"/>
          </p:cNvSpPr>
          <p:nvPr>
            <p:ph type="ftr" sz="quarter" idx="11"/>
          </p:nvPr>
        </p:nvSpPr>
        <p:spPr/>
        <p:txBody>
          <a:bodyPr/>
          <a:lstStyle/>
          <a:p>
            <a:pPr>
              <a:defRPr/>
            </a:pPr>
            <a:endParaRPr lang="hr-HR"/>
          </a:p>
        </p:txBody>
      </p:sp>
      <p:sp>
        <p:nvSpPr>
          <p:cNvPr id="5" name="Slide Number Placeholder 4"/>
          <p:cNvSpPr>
            <a:spLocks noGrp="1"/>
          </p:cNvSpPr>
          <p:nvPr>
            <p:ph type="sldNum" sz="quarter" idx="12"/>
          </p:nvPr>
        </p:nvSpPr>
        <p:spPr/>
        <p:txBody>
          <a:bodyPr/>
          <a:lstStyle/>
          <a:p>
            <a:pPr>
              <a:defRPr/>
            </a:pPr>
            <a:fld id="{A4CB1107-F786-4FF3-B9FD-8C682D5B5487}" type="slidenum">
              <a:rPr lang="hr-HR" smtClean="0"/>
              <a:pPr>
                <a:defRPr/>
              </a:pPr>
              <a:t>‹#›</a:t>
            </a:fld>
            <a:endParaRPr lang="hr-HR"/>
          </a:p>
        </p:txBody>
      </p:sp>
    </p:spTree>
    <p:extLst>
      <p:ext uri="{BB962C8B-B14F-4D97-AF65-F5344CB8AC3E}">
        <p14:creationId xmlns:p14="http://schemas.microsoft.com/office/powerpoint/2010/main" val="682073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hr-HR"/>
          </a:p>
        </p:txBody>
      </p:sp>
      <p:sp>
        <p:nvSpPr>
          <p:cNvPr id="3" name="Footer Placeholder 2"/>
          <p:cNvSpPr>
            <a:spLocks noGrp="1"/>
          </p:cNvSpPr>
          <p:nvPr>
            <p:ph type="ftr" sz="quarter" idx="11"/>
          </p:nvPr>
        </p:nvSpPr>
        <p:spPr/>
        <p:txBody>
          <a:bodyPr/>
          <a:lstStyle/>
          <a:p>
            <a:pPr>
              <a:defRPr/>
            </a:pPr>
            <a:endParaRPr lang="hr-HR"/>
          </a:p>
        </p:txBody>
      </p:sp>
      <p:sp>
        <p:nvSpPr>
          <p:cNvPr id="4" name="Slide Number Placeholder 3"/>
          <p:cNvSpPr>
            <a:spLocks noGrp="1"/>
          </p:cNvSpPr>
          <p:nvPr>
            <p:ph type="sldNum" sz="quarter" idx="12"/>
          </p:nvPr>
        </p:nvSpPr>
        <p:spPr/>
        <p:txBody>
          <a:bodyPr/>
          <a:lstStyle/>
          <a:p>
            <a:pPr>
              <a:defRPr/>
            </a:pPr>
            <a:fld id="{E00A3E0B-AF1F-4F30-A913-BBBCBB969CB0}" type="slidenum">
              <a:rPr lang="hr-HR" smtClean="0"/>
              <a:pPr>
                <a:defRPr/>
              </a:pPr>
              <a:t>‹#›</a:t>
            </a:fld>
            <a:endParaRPr lang="hr-HR"/>
          </a:p>
        </p:txBody>
      </p:sp>
    </p:spTree>
    <p:extLst>
      <p:ext uri="{BB962C8B-B14F-4D97-AF65-F5344CB8AC3E}">
        <p14:creationId xmlns:p14="http://schemas.microsoft.com/office/powerpoint/2010/main" val="237711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hr-HR"/>
          </a:p>
        </p:txBody>
      </p:sp>
      <p:sp>
        <p:nvSpPr>
          <p:cNvPr id="5" name="Rectangle 13"/>
          <p:cNvSpPr>
            <a:spLocks noGrp="1" noChangeArrowheads="1"/>
          </p:cNvSpPr>
          <p:nvPr>
            <p:ph type="ftr" sz="quarter" idx="11"/>
          </p:nvPr>
        </p:nvSpPr>
        <p:spPr>
          <a:ln/>
        </p:spPr>
        <p:txBody>
          <a:bodyPr/>
          <a:lstStyle>
            <a:lvl1pPr>
              <a:defRPr/>
            </a:lvl1pPr>
          </a:lstStyle>
          <a:p>
            <a:pPr>
              <a:defRPr/>
            </a:pPr>
            <a:endParaRPr lang="hr-HR"/>
          </a:p>
        </p:txBody>
      </p:sp>
      <p:sp>
        <p:nvSpPr>
          <p:cNvPr id="6" name="Rectangle 14"/>
          <p:cNvSpPr>
            <a:spLocks noGrp="1" noChangeArrowheads="1"/>
          </p:cNvSpPr>
          <p:nvPr>
            <p:ph type="sldNum" sz="quarter" idx="12"/>
          </p:nvPr>
        </p:nvSpPr>
        <p:spPr>
          <a:ln/>
        </p:spPr>
        <p:txBody>
          <a:bodyPr/>
          <a:lstStyle>
            <a:lvl1pPr>
              <a:defRPr/>
            </a:lvl1pPr>
          </a:lstStyle>
          <a:p>
            <a:pPr>
              <a:defRPr/>
            </a:pPr>
            <a:fld id="{001A1686-14C9-4B71-868D-569D9671D95F}" type="slidenum">
              <a:rPr lang="hr-HR"/>
              <a:pPr>
                <a:defRPr/>
              </a:pPr>
              <a:t>‹#›</a:t>
            </a:fld>
            <a:endParaRPr lang="hr-H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8CA2DE28-DFC5-4DC7-B014-0E2AFDE72721}" type="slidenum">
              <a:rPr lang="hr-HR" smtClean="0"/>
              <a:pPr>
                <a:defRPr/>
              </a:pPr>
              <a:t>‹#›</a:t>
            </a:fld>
            <a:endParaRPr lang="hr-HR"/>
          </a:p>
        </p:txBody>
      </p:sp>
    </p:spTree>
    <p:extLst>
      <p:ext uri="{BB962C8B-B14F-4D97-AF65-F5344CB8AC3E}">
        <p14:creationId xmlns:p14="http://schemas.microsoft.com/office/powerpoint/2010/main" val="1088751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9DA239D0-2B6E-4BD2-B1A9-76315C8C1D08}" type="slidenum">
              <a:rPr lang="hr-HR" smtClean="0"/>
              <a:pPr>
                <a:defRPr/>
              </a:pPr>
              <a:t>‹#›</a:t>
            </a:fld>
            <a:endParaRPr lang="hr-HR"/>
          </a:p>
        </p:txBody>
      </p:sp>
    </p:spTree>
    <p:extLst>
      <p:ext uri="{BB962C8B-B14F-4D97-AF65-F5344CB8AC3E}">
        <p14:creationId xmlns:p14="http://schemas.microsoft.com/office/powerpoint/2010/main" val="157852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A36F9C56-45D8-4C3D-9FD2-544462CF3298}" type="slidenum">
              <a:rPr lang="hr-HR" smtClean="0"/>
              <a:pPr>
                <a:defRPr/>
              </a:pPr>
              <a:t>‹#›</a:t>
            </a:fld>
            <a:endParaRPr lang="hr-HR"/>
          </a:p>
        </p:txBody>
      </p:sp>
    </p:spTree>
    <p:extLst>
      <p:ext uri="{BB962C8B-B14F-4D97-AF65-F5344CB8AC3E}">
        <p14:creationId xmlns:p14="http://schemas.microsoft.com/office/powerpoint/2010/main" val="549255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F2B0F2D-6F78-4835-8B6F-7FE043DAC03B}" type="slidenum">
              <a:rPr lang="hr-HR" smtClean="0"/>
              <a:pPr>
                <a:defRPr/>
              </a:pPr>
              <a:t>‹#›</a:t>
            </a:fld>
            <a:endParaRPr lang="hr-HR"/>
          </a:p>
        </p:txBody>
      </p:sp>
    </p:spTree>
    <p:extLst>
      <p:ext uri="{BB962C8B-B14F-4D97-AF65-F5344CB8AC3E}">
        <p14:creationId xmlns:p14="http://schemas.microsoft.com/office/powerpoint/2010/main" val="1197773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19"/>
          <p:cNvSpPr>
            <a:spLocks noGrp="1" noChangeArrowheads="1"/>
          </p:cNvSpPr>
          <p:nvPr>
            <p:ph type="dt" sz="half" idx="10"/>
          </p:nvPr>
        </p:nvSpPr>
        <p:spPr>
          <a:ln/>
        </p:spPr>
        <p:txBody>
          <a:bodyPr/>
          <a:lstStyle>
            <a:lvl1pPr>
              <a:defRPr/>
            </a:lvl1pPr>
          </a:lstStyle>
          <a:p>
            <a:pPr>
              <a:defRPr/>
            </a:pPr>
            <a:endParaRPr lang="hr-HR"/>
          </a:p>
        </p:txBody>
      </p:sp>
      <p:sp>
        <p:nvSpPr>
          <p:cNvPr id="6" name="Rectangle 20"/>
          <p:cNvSpPr>
            <a:spLocks noGrp="1" noChangeArrowheads="1"/>
          </p:cNvSpPr>
          <p:nvPr>
            <p:ph type="ftr" sz="quarter" idx="11"/>
          </p:nvPr>
        </p:nvSpPr>
        <p:spPr>
          <a:ln/>
        </p:spPr>
        <p:txBody>
          <a:bodyPr/>
          <a:lstStyle>
            <a:lvl1pPr>
              <a:defRPr/>
            </a:lvl1pPr>
          </a:lstStyle>
          <a:p>
            <a:pPr>
              <a:defRPr/>
            </a:pPr>
            <a:endParaRPr lang="hr-HR"/>
          </a:p>
        </p:txBody>
      </p:sp>
      <p:sp>
        <p:nvSpPr>
          <p:cNvPr id="7" name="Rectangle 21"/>
          <p:cNvSpPr>
            <a:spLocks noGrp="1" noChangeArrowheads="1"/>
          </p:cNvSpPr>
          <p:nvPr>
            <p:ph type="sldNum" sz="quarter" idx="12"/>
          </p:nvPr>
        </p:nvSpPr>
        <p:spPr>
          <a:ln/>
        </p:spPr>
        <p:txBody>
          <a:bodyPr/>
          <a:lstStyle>
            <a:lvl1pPr>
              <a:defRPr/>
            </a:lvl1pPr>
          </a:lstStyle>
          <a:p>
            <a:pPr>
              <a:defRPr/>
            </a:pPr>
            <a:fld id="{8712BB65-4F63-4810-8065-2F97A7C92917}" type="slidenum">
              <a:rPr lang="hr-HR"/>
              <a:pPr>
                <a:defRPr/>
              </a:pPr>
              <a:t>‹#›</a:t>
            </a:fld>
            <a:endParaRPr lang="hr-HR"/>
          </a:p>
        </p:txBody>
      </p:sp>
    </p:spTree>
    <p:extLst>
      <p:ext uri="{BB962C8B-B14F-4D97-AF65-F5344CB8AC3E}">
        <p14:creationId xmlns:p14="http://schemas.microsoft.com/office/powerpoint/2010/main" val="1368176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Content Placeholder 4"/>
          <p:cNvSpPr>
            <a:spLocks noGrp="1"/>
          </p:cNvSpPr>
          <p:nvPr>
            <p:ph sz="quarter" idx="3"/>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Rectangle 17"/>
          <p:cNvSpPr>
            <a:spLocks noGrp="1" noChangeArrowheads="1"/>
          </p:cNvSpPr>
          <p:nvPr>
            <p:ph type="dt" sz="half" idx="10"/>
          </p:nvPr>
        </p:nvSpPr>
        <p:spPr>
          <a:ln/>
        </p:spPr>
        <p:txBody>
          <a:bodyPr/>
          <a:lstStyle>
            <a:lvl1pPr>
              <a:defRPr/>
            </a:lvl1pPr>
          </a:lstStyle>
          <a:p>
            <a:pPr>
              <a:defRPr/>
            </a:pPr>
            <a:endParaRPr lang="hr-HR"/>
          </a:p>
        </p:txBody>
      </p:sp>
      <p:sp>
        <p:nvSpPr>
          <p:cNvPr id="7" name="Rectangle 18"/>
          <p:cNvSpPr>
            <a:spLocks noGrp="1" noChangeArrowheads="1"/>
          </p:cNvSpPr>
          <p:nvPr>
            <p:ph type="ftr" sz="quarter" idx="11"/>
          </p:nvPr>
        </p:nvSpPr>
        <p:spPr>
          <a:ln/>
        </p:spPr>
        <p:txBody>
          <a:bodyPr/>
          <a:lstStyle>
            <a:lvl1pPr>
              <a:defRPr/>
            </a:lvl1pPr>
          </a:lstStyle>
          <a:p>
            <a:pPr>
              <a:defRPr/>
            </a:pPr>
            <a:endParaRPr lang="hr-HR"/>
          </a:p>
        </p:txBody>
      </p:sp>
      <p:sp>
        <p:nvSpPr>
          <p:cNvPr id="8" name="Rectangle 19"/>
          <p:cNvSpPr>
            <a:spLocks noGrp="1" noChangeArrowheads="1"/>
          </p:cNvSpPr>
          <p:nvPr>
            <p:ph type="sldNum" sz="quarter" idx="12"/>
          </p:nvPr>
        </p:nvSpPr>
        <p:spPr>
          <a:ln/>
        </p:spPr>
        <p:txBody>
          <a:bodyPr/>
          <a:lstStyle>
            <a:lvl1pPr>
              <a:defRPr/>
            </a:lvl1pPr>
          </a:lstStyle>
          <a:p>
            <a:pPr>
              <a:defRPr/>
            </a:pPr>
            <a:fld id="{F086BF1A-7AFD-4083-B510-595F799DEF4E}" type="slidenum">
              <a:rPr lang="hr-HR"/>
              <a:pPr>
                <a:defRPr/>
              </a:pPr>
              <a:t>‹#›</a:t>
            </a:fld>
            <a:endParaRPr lang="hr-HR"/>
          </a:p>
        </p:txBody>
      </p:sp>
    </p:spTree>
    <p:extLst>
      <p:ext uri="{BB962C8B-B14F-4D97-AF65-F5344CB8AC3E}">
        <p14:creationId xmlns:p14="http://schemas.microsoft.com/office/powerpoint/2010/main" val="288469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12"/>
          <p:cNvSpPr>
            <a:spLocks noGrp="1" noChangeArrowheads="1"/>
          </p:cNvSpPr>
          <p:nvPr>
            <p:ph type="dt" sz="half" idx="10"/>
          </p:nvPr>
        </p:nvSpPr>
        <p:spPr>
          <a:ln/>
        </p:spPr>
        <p:txBody>
          <a:bodyPr/>
          <a:lstStyle>
            <a:lvl1pPr>
              <a:defRPr/>
            </a:lvl1pPr>
          </a:lstStyle>
          <a:p>
            <a:pPr>
              <a:defRPr/>
            </a:pPr>
            <a:endParaRPr lang="hr-HR"/>
          </a:p>
        </p:txBody>
      </p:sp>
      <p:sp>
        <p:nvSpPr>
          <p:cNvPr id="6" name="Rectangle 13"/>
          <p:cNvSpPr>
            <a:spLocks noGrp="1" noChangeArrowheads="1"/>
          </p:cNvSpPr>
          <p:nvPr>
            <p:ph type="ftr" sz="quarter" idx="11"/>
          </p:nvPr>
        </p:nvSpPr>
        <p:spPr>
          <a:ln/>
        </p:spPr>
        <p:txBody>
          <a:bodyPr/>
          <a:lstStyle>
            <a:lvl1pPr>
              <a:defRPr/>
            </a:lvl1pPr>
          </a:lstStyle>
          <a:p>
            <a:pPr>
              <a:defRPr/>
            </a:pPr>
            <a:endParaRPr lang="hr-HR"/>
          </a:p>
        </p:txBody>
      </p:sp>
      <p:sp>
        <p:nvSpPr>
          <p:cNvPr id="7" name="Rectangle 14"/>
          <p:cNvSpPr>
            <a:spLocks noGrp="1" noChangeArrowheads="1"/>
          </p:cNvSpPr>
          <p:nvPr>
            <p:ph type="sldNum" sz="quarter" idx="12"/>
          </p:nvPr>
        </p:nvSpPr>
        <p:spPr>
          <a:ln/>
        </p:spPr>
        <p:txBody>
          <a:bodyPr/>
          <a:lstStyle>
            <a:lvl1pPr>
              <a:defRPr/>
            </a:lvl1pPr>
          </a:lstStyle>
          <a:p>
            <a:pPr>
              <a:defRPr/>
            </a:pPr>
            <a:fld id="{66BB697B-F53B-4A9D-87CD-ECA559902370}" type="slidenum">
              <a:rPr lang="hr-HR"/>
              <a:pPr>
                <a:defRP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12"/>
          <p:cNvSpPr>
            <a:spLocks noGrp="1" noChangeArrowheads="1"/>
          </p:cNvSpPr>
          <p:nvPr>
            <p:ph type="dt" sz="half" idx="10"/>
          </p:nvPr>
        </p:nvSpPr>
        <p:spPr>
          <a:ln/>
        </p:spPr>
        <p:txBody>
          <a:bodyPr/>
          <a:lstStyle>
            <a:lvl1pPr>
              <a:defRPr/>
            </a:lvl1pPr>
          </a:lstStyle>
          <a:p>
            <a:pPr>
              <a:defRPr/>
            </a:pPr>
            <a:endParaRPr lang="hr-HR"/>
          </a:p>
        </p:txBody>
      </p:sp>
      <p:sp>
        <p:nvSpPr>
          <p:cNvPr id="8" name="Rectangle 13"/>
          <p:cNvSpPr>
            <a:spLocks noGrp="1" noChangeArrowheads="1"/>
          </p:cNvSpPr>
          <p:nvPr>
            <p:ph type="ftr" sz="quarter" idx="11"/>
          </p:nvPr>
        </p:nvSpPr>
        <p:spPr>
          <a:ln/>
        </p:spPr>
        <p:txBody>
          <a:bodyPr/>
          <a:lstStyle>
            <a:lvl1pPr>
              <a:defRPr/>
            </a:lvl1pPr>
          </a:lstStyle>
          <a:p>
            <a:pPr>
              <a:defRPr/>
            </a:pPr>
            <a:endParaRPr lang="hr-HR"/>
          </a:p>
        </p:txBody>
      </p:sp>
      <p:sp>
        <p:nvSpPr>
          <p:cNvPr id="9" name="Rectangle 14"/>
          <p:cNvSpPr>
            <a:spLocks noGrp="1" noChangeArrowheads="1"/>
          </p:cNvSpPr>
          <p:nvPr>
            <p:ph type="sldNum" sz="quarter" idx="12"/>
          </p:nvPr>
        </p:nvSpPr>
        <p:spPr>
          <a:ln/>
        </p:spPr>
        <p:txBody>
          <a:bodyPr/>
          <a:lstStyle>
            <a:lvl1pPr>
              <a:defRPr/>
            </a:lvl1pPr>
          </a:lstStyle>
          <a:p>
            <a:pPr>
              <a:defRPr/>
            </a:pPr>
            <a:fld id="{564E7107-F9E7-4EBE-9B1F-EB948A82D5D1}" type="slidenum">
              <a:rPr lang="hr-HR"/>
              <a:pPr>
                <a:defRPr/>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12"/>
          <p:cNvSpPr>
            <a:spLocks noGrp="1" noChangeArrowheads="1"/>
          </p:cNvSpPr>
          <p:nvPr>
            <p:ph type="dt" sz="half" idx="10"/>
          </p:nvPr>
        </p:nvSpPr>
        <p:spPr>
          <a:ln/>
        </p:spPr>
        <p:txBody>
          <a:bodyPr/>
          <a:lstStyle>
            <a:lvl1pPr>
              <a:defRPr/>
            </a:lvl1pPr>
          </a:lstStyle>
          <a:p>
            <a:pPr>
              <a:defRPr/>
            </a:pPr>
            <a:endParaRPr lang="hr-HR"/>
          </a:p>
        </p:txBody>
      </p:sp>
      <p:sp>
        <p:nvSpPr>
          <p:cNvPr id="4" name="Rectangle 13"/>
          <p:cNvSpPr>
            <a:spLocks noGrp="1" noChangeArrowheads="1"/>
          </p:cNvSpPr>
          <p:nvPr>
            <p:ph type="ftr" sz="quarter" idx="11"/>
          </p:nvPr>
        </p:nvSpPr>
        <p:spPr>
          <a:ln/>
        </p:spPr>
        <p:txBody>
          <a:bodyPr/>
          <a:lstStyle>
            <a:lvl1pPr>
              <a:defRPr/>
            </a:lvl1pPr>
          </a:lstStyle>
          <a:p>
            <a:pPr>
              <a:defRPr/>
            </a:pPr>
            <a:endParaRPr lang="hr-HR"/>
          </a:p>
        </p:txBody>
      </p:sp>
      <p:sp>
        <p:nvSpPr>
          <p:cNvPr id="5" name="Rectangle 14"/>
          <p:cNvSpPr>
            <a:spLocks noGrp="1" noChangeArrowheads="1"/>
          </p:cNvSpPr>
          <p:nvPr>
            <p:ph type="sldNum" sz="quarter" idx="12"/>
          </p:nvPr>
        </p:nvSpPr>
        <p:spPr>
          <a:ln/>
        </p:spPr>
        <p:txBody>
          <a:bodyPr/>
          <a:lstStyle>
            <a:lvl1pPr>
              <a:defRPr/>
            </a:lvl1pPr>
          </a:lstStyle>
          <a:p>
            <a:pPr>
              <a:defRPr/>
            </a:pPr>
            <a:fld id="{8DF91CFB-36C4-4986-BDB4-A72543BFE156}" type="slidenum">
              <a:rPr lang="hr-HR"/>
              <a:pPr>
                <a:defRP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hr-HR"/>
          </a:p>
        </p:txBody>
      </p:sp>
      <p:sp>
        <p:nvSpPr>
          <p:cNvPr id="3" name="Rectangle 13"/>
          <p:cNvSpPr>
            <a:spLocks noGrp="1" noChangeArrowheads="1"/>
          </p:cNvSpPr>
          <p:nvPr>
            <p:ph type="ftr" sz="quarter" idx="11"/>
          </p:nvPr>
        </p:nvSpPr>
        <p:spPr>
          <a:ln/>
        </p:spPr>
        <p:txBody>
          <a:bodyPr/>
          <a:lstStyle>
            <a:lvl1pPr>
              <a:defRPr/>
            </a:lvl1pPr>
          </a:lstStyle>
          <a:p>
            <a:pPr>
              <a:defRPr/>
            </a:pPr>
            <a:endParaRPr lang="hr-HR"/>
          </a:p>
        </p:txBody>
      </p:sp>
      <p:sp>
        <p:nvSpPr>
          <p:cNvPr id="4" name="Rectangle 14"/>
          <p:cNvSpPr>
            <a:spLocks noGrp="1" noChangeArrowheads="1"/>
          </p:cNvSpPr>
          <p:nvPr>
            <p:ph type="sldNum" sz="quarter" idx="12"/>
          </p:nvPr>
        </p:nvSpPr>
        <p:spPr>
          <a:ln/>
        </p:spPr>
        <p:txBody>
          <a:bodyPr/>
          <a:lstStyle>
            <a:lvl1pPr>
              <a:defRPr/>
            </a:lvl1pPr>
          </a:lstStyle>
          <a:p>
            <a:pPr>
              <a:defRPr/>
            </a:pPr>
            <a:fld id="{DB716D74-710C-48B2-A042-68E620FBB4C6}" type="slidenum">
              <a:rPr lang="hr-HR"/>
              <a:pPr>
                <a:defRP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hr-HR"/>
          </a:p>
        </p:txBody>
      </p:sp>
      <p:sp>
        <p:nvSpPr>
          <p:cNvPr id="6" name="Rectangle 13"/>
          <p:cNvSpPr>
            <a:spLocks noGrp="1" noChangeArrowheads="1"/>
          </p:cNvSpPr>
          <p:nvPr>
            <p:ph type="ftr" sz="quarter" idx="11"/>
          </p:nvPr>
        </p:nvSpPr>
        <p:spPr>
          <a:ln/>
        </p:spPr>
        <p:txBody>
          <a:bodyPr/>
          <a:lstStyle>
            <a:lvl1pPr>
              <a:defRPr/>
            </a:lvl1pPr>
          </a:lstStyle>
          <a:p>
            <a:pPr>
              <a:defRPr/>
            </a:pPr>
            <a:endParaRPr lang="hr-HR"/>
          </a:p>
        </p:txBody>
      </p:sp>
      <p:sp>
        <p:nvSpPr>
          <p:cNvPr id="7" name="Rectangle 14"/>
          <p:cNvSpPr>
            <a:spLocks noGrp="1" noChangeArrowheads="1"/>
          </p:cNvSpPr>
          <p:nvPr>
            <p:ph type="sldNum" sz="quarter" idx="12"/>
          </p:nvPr>
        </p:nvSpPr>
        <p:spPr>
          <a:ln/>
        </p:spPr>
        <p:txBody>
          <a:bodyPr/>
          <a:lstStyle>
            <a:lvl1pPr>
              <a:defRPr/>
            </a:lvl1pPr>
          </a:lstStyle>
          <a:p>
            <a:pPr>
              <a:defRPr/>
            </a:pPr>
            <a:fld id="{793E5C5D-3C6B-4F5E-A991-3F248C37F600}" type="slidenum">
              <a:rPr lang="hr-HR"/>
              <a:pPr>
                <a:defRP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hr-HR"/>
          </a:p>
        </p:txBody>
      </p:sp>
      <p:sp>
        <p:nvSpPr>
          <p:cNvPr id="6" name="Rectangle 13"/>
          <p:cNvSpPr>
            <a:spLocks noGrp="1" noChangeArrowheads="1"/>
          </p:cNvSpPr>
          <p:nvPr>
            <p:ph type="ftr" sz="quarter" idx="11"/>
          </p:nvPr>
        </p:nvSpPr>
        <p:spPr>
          <a:ln/>
        </p:spPr>
        <p:txBody>
          <a:bodyPr/>
          <a:lstStyle>
            <a:lvl1pPr>
              <a:defRPr/>
            </a:lvl1pPr>
          </a:lstStyle>
          <a:p>
            <a:pPr>
              <a:defRPr/>
            </a:pPr>
            <a:endParaRPr lang="hr-HR"/>
          </a:p>
        </p:txBody>
      </p:sp>
      <p:sp>
        <p:nvSpPr>
          <p:cNvPr id="7" name="Rectangle 14"/>
          <p:cNvSpPr>
            <a:spLocks noGrp="1" noChangeArrowheads="1"/>
          </p:cNvSpPr>
          <p:nvPr>
            <p:ph type="sldNum" sz="quarter" idx="12"/>
          </p:nvPr>
        </p:nvSpPr>
        <p:spPr>
          <a:ln/>
        </p:spPr>
        <p:txBody>
          <a:bodyPr/>
          <a:lstStyle>
            <a:lvl1pPr>
              <a:defRPr/>
            </a:lvl1pPr>
          </a:lstStyle>
          <a:p>
            <a:pPr>
              <a:defRPr/>
            </a:pPr>
            <a:fld id="{88807BDC-8110-4390-AD4C-A0689D258EF9}" type="slidenum">
              <a:rPr lang="hr-HR"/>
              <a:pPr>
                <a:defRP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2048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fa-IR"/>
            </a:p>
          </p:txBody>
        </p:sp>
        <p:sp>
          <p:nvSpPr>
            <p:cNvPr id="2048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fa-IR"/>
            </a:p>
          </p:txBody>
        </p:sp>
        <p:sp>
          <p:nvSpPr>
            <p:cNvPr id="2048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fa-IR"/>
            </a:p>
          </p:txBody>
        </p:sp>
        <p:sp>
          <p:nvSpPr>
            <p:cNvPr id="2048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fa-IR"/>
            </a:p>
          </p:txBody>
        </p:sp>
        <p:sp>
          <p:nvSpPr>
            <p:cNvPr id="2048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fa-IR"/>
            </a:p>
          </p:txBody>
        </p:sp>
        <p:sp>
          <p:nvSpPr>
            <p:cNvPr id="2048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fa-IR"/>
            </a:p>
          </p:txBody>
        </p:sp>
        <p:sp>
          <p:nvSpPr>
            <p:cNvPr id="2048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fa-IR"/>
            </a:p>
          </p:txBody>
        </p:sp>
      </p:grpSp>
      <p:sp>
        <p:nvSpPr>
          <p:cNvPr id="2049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hr-HR" smtClean="0"/>
              <a:t>Click to edit Master title style</a:t>
            </a:r>
          </a:p>
        </p:txBody>
      </p:sp>
      <p:sp>
        <p:nvSpPr>
          <p:cNvPr id="2049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smtClean="0"/>
              <a:t>Click to edit Master text styles</a:t>
            </a:r>
          </a:p>
          <a:p>
            <a:pPr lvl="1"/>
            <a:r>
              <a:rPr lang="hr-HR" smtClean="0"/>
              <a:t>Second level</a:t>
            </a:r>
          </a:p>
          <a:p>
            <a:pPr lvl="2"/>
            <a:r>
              <a:rPr lang="hr-HR" smtClean="0"/>
              <a:t>Third level</a:t>
            </a:r>
          </a:p>
          <a:p>
            <a:pPr lvl="3"/>
            <a:r>
              <a:rPr lang="hr-HR" smtClean="0"/>
              <a:t>Fourth level</a:t>
            </a:r>
          </a:p>
          <a:p>
            <a:pPr lvl="4"/>
            <a:r>
              <a:rPr lang="hr-HR" smtClean="0"/>
              <a:t>Fifth level</a:t>
            </a:r>
          </a:p>
        </p:txBody>
      </p:sp>
      <p:sp>
        <p:nvSpPr>
          <p:cNvPr id="2049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a:effectLst>
                  <a:outerShdw blurRad="38100" dist="38100" dir="2700000" algn="tl">
                    <a:srgbClr val="010199"/>
                  </a:outerShdw>
                </a:effectLst>
                <a:latin typeface="+mn-lt"/>
              </a:defRPr>
            </a:lvl1pPr>
          </a:lstStyle>
          <a:p>
            <a:pPr>
              <a:defRPr/>
            </a:pPr>
            <a:endParaRPr lang="hr-HR"/>
          </a:p>
        </p:txBody>
      </p:sp>
      <p:sp>
        <p:nvSpPr>
          <p:cNvPr id="2049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a:effectLst>
                  <a:outerShdw blurRad="38100" dist="38100" dir="2700000" algn="tl">
                    <a:srgbClr val="010199"/>
                  </a:outerShdw>
                </a:effectLst>
                <a:latin typeface="+mn-lt"/>
              </a:defRPr>
            </a:lvl1pPr>
          </a:lstStyle>
          <a:p>
            <a:pPr>
              <a:defRPr/>
            </a:pPr>
            <a:endParaRPr lang="hr-HR"/>
          </a:p>
        </p:txBody>
      </p:sp>
      <p:sp>
        <p:nvSpPr>
          <p:cNvPr id="2049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a:effectLst>
                  <a:outerShdw blurRad="38100" dist="38100" dir="2700000" algn="tl">
                    <a:srgbClr val="010199"/>
                  </a:outerShdw>
                </a:effectLst>
                <a:latin typeface="+mn-lt"/>
              </a:defRPr>
            </a:lvl1pPr>
          </a:lstStyle>
          <a:p>
            <a:pPr>
              <a:defRPr/>
            </a:pPr>
            <a:fld id="{5575E7C0-E849-4076-84B1-3652010BCAC7}" type="slidenum">
              <a:rPr lang="hr-HR"/>
              <a:pPr>
                <a:defRPr/>
              </a:pPr>
              <a:t>‹#›</a:t>
            </a:fld>
            <a:endParaRPr lang="hr-HR"/>
          </a:p>
        </p:txBody>
      </p:sp>
    </p:spTree>
  </p:cSld>
  <p:clrMap bg1="dk2" tx1="lt1" bg2="dk1" tx2="lt2" accent1="accent1" accent2="accent2" accent3="accent3" accent4="accent4" accent5="accent5" accent6="accent6" hlink="hlink" folHlink="folHlink"/>
  <p:sldLayoutIdLst>
    <p:sldLayoutId id="2147483929"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5"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spcBef>
                <a:spcPct val="0"/>
              </a:spcBef>
              <a:buClrTx/>
              <a:buSzTx/>
              <a:buFontTx/>
              <a:buNone/>
              <a:defRPr/>
            </a:pPr>
            <a:endParaRPr lang="fa-IR" sz="2400">
              <a:latin typeface="Times New Roman" pitchFamily="18" charset="0"/>
            </a:endParaRPr>
          </a:p>
        </p:txBody>
      </p:sp>
      <p:sp>
        <p:nvSpPr>
          <p:cNvPr id="9219" name="Rectangle 4"/>
          <p:cNvSpPr>
            <a:spLocks noGrp="1" noChangeArrowheads="1"/>
          </p:cNvSpPr>
          <p:nvPr>
            <p:ph type="title"/>
          </p:nvPr>
        </p:nvSpPr>
        <p:spPr bwMode="auto">
          <a:xfrm>
            <a:off x="931863" y="96838"/>
            <a:ext cx="7158037" cy="14128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endParaRPr lang="en-US" smtClean="0"/>
          </a:p>
        </p:txBody>
      </p:sp>
      <p:sp>
        <p:nvSpPr>
          <p:cNvPr id="9220" name="Rectangle 5"/>
          <p:cNvSpPr>
            <a:spLocks noGrp="1" noChangeArrowheads="1"/>
          </p:cNvSpPr>
          <p:nvPr>
            <p:ph type="body" idx="1"/>
          </p:nvPr>
        </p:nvSpPr>
        <p:spPr bwMode="auto">
          <a:xfrm>
            <a:off x="949325" y="1981200"/>
            <a:ext cx="76612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r-HR" smtClean="0"/>
              <a:t>Click to edit Master text styles</a:t>
            </a:r>
          </a:p>
          <a:p>
            <a:pPr lvl="1"/>
            <a:r>
              <a:rPr lang="hr-HR" smtClean="0"/>
              <a:t>Second level</a:t>
            </a:r>
          </a:p>
          <a:p>
            <a:pPr lvl="2"/>
            <a:r>
              <a:rPr lang="hr-HR" smtClean="0"/>
              <a:t>Third level</a:t>
            </a:r>
          </a:p>
          <a:p>
            <a:pPr lvl="3"/>
            <a:r>
              <a:rPr lang="hr-HR" smtClean="0"/>
              <a:t>Fourth level</a:t>
            </a:r>
          </a:p>
          <a:p>
            <a:pPr lvl="4"/>
            <a:r>
              <a:rPr lang="hr-HR" smtClean="0"/>
              <a:t>Fifth level</a:t>
            </a:r>
          </a:p>
        </p:txBody>
      </p:sp>
      <p:sp>
        <p:nvSpPr>
          <p:cNvPr id="228358" name="Rectangle 6"/>
          <p:cNvSpPr>
            <a:spLocks noGrp="1" noChangeArrowheads="1"/>
          </p:cNvSpPr>
          <p:nvPr>
            <p:ph type="dt" sz="half" idx="2"/>
          </p:nvPr>
        </p:nvSpPr>
        <p:spPr bwMode="auto">
          <a:xfrm>
            <a:off x="9461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a:latin typeface="+mn-lt"/>
              </a:defRPr>
            </a:lvl1pPr>
          </a:lstStyle>
          <a:p>
            <a:pPr>
              <a:defRPr/>
            </a:pPr>
            <a:endParaRPr lang="hr-HR"/>
          </a:p>
        </p:txBody>
      </p:sp>
      <p:sp>
        <p:nvSpPr>
          <p:cNvPr id="228359" name="Rectangle 7"/>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a:latin typeface="+mn-lt"/>
              </a:defRPr>
            </a:lvl1pPr>
          </a:lstStyle>
          <a:p>
            <a:pPr>
              <a:defRPr/>
            </a:pPr>
            <a:endParaRPr lang="hr-HR"/>
          </a:p>
        </p:txBody>
      </p:sp>
      <p:sp>
        <p:nvSpPr>
          <p:cNvPr id="228360" name="Rectangle 8"/>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a:latin typeface="+mn-lt"/>
              </a:defRPr>
            </a:lvl1pPr>
          </a:lstStyle>
          <a:p>
            <a:pPr>
              <a:defRPr/>
            </a:pPr>
            <a:fld id="{7C0DC61F-27DA-4CC7-82BC-3EB02DA135C4}" type="slidenum">
              <a:rPr lang="hr-HR"/>
              <a:pPr>
                <a:defRPr/>
              </a:pPr>
              <a:t>‹#›</a:t>
            </a:fld>
            <a:endParaRPr lang="hr-HR"/>
          </a:p>
        </p:txBody>
      </p:sp>
    </p:spTree>
  </p:cSld>
  <p:clrMap bg1="lt1" tx1="dk1" bg2="lt2" tx2="dk2" accent1="accent1" accent2="accent2" accent3="accent3" accent4="accent4" accent5="accent5" accent6="accent6" hlink="hlink" folHlink="folHlink"/>
  <p:sldLayoutIdLst>
    <p:sldLayoutId id="2147483933"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cs typeface="Arial" pitchFamily="34" charset="0"/>
        </a:defRPr>
      </a:lvl2pPr>
      <a:lvl3pPr algn="l" rtl="0" eaLnBrk="0" fontAlgn="base" hangingPunct="0">
        <a:spcBef>
          <a:spcPct val="0"/>
        </a:spcBef>
        <a:spcAft>
          <a:spcPct val="0"/>
        </a:spcAft>
        <a:defRPr sz="4000">
          <a:solidFill>
            <a:schemeClr val="tx2"/>
          </a:solidFill>
          <a:latin typeface="Arial" pitchFamily="34" charset="0"/>
          <a:cs typeface="Arial" pitchFamily="34" charset="0"/>
        </a:defRPr>
      </a:lvl3pPr>
      <a:lvl4pPr algn="l" rtl="0" eaLnBrk="0" fontAlgn="base" hangingPunct="0">
        <a:spcBef>
          <a:spcPct val="0"/>
        </a:spcBef>
        <a:spcAft>
          <a:spcPct val="0"/>
        </a:spcAft>
        <a:defRPr sz="4000">
          <a:solidFill>
            <a:schemeClr val="tx2"/>
          </a:solidFill>
          <a:latin typeface="Arial" pitchFamily="34" charset="0"/>
          <a:cs typeface="Arial" pitchFamily="34" charset="0"/>
        </a:defRPr>
      </a:lvl4pPr>
      <a:lvl5pPr algn="l" rtl="0" eaLnBrk="0" fontAlgn="base" hangingPunct="0">
        <a:spcBef>
          <a:spcPct val="0"/>
        </a:spcBef>
        <a:spcAft>
          <a:spcPct val="0"/>
        </a:spcAft>
        <a:defRPr sz="4000">
          <a:solidFill>
            <a:schemeClr val="tx2"/>
          </a:solidFill>
          <a:latin typeface="Arial" pitchFamily="34" charset="0"/>
          <a:cs typeface="Arial" pitchFamily="34" charset="0"/>
        </a:defRPr>
      </a:lvl5pPr>
      <a:lvl6pPr marL="457200" algn="l" rtl="0" fontAlgn="base">
        <a:spcBef>
          <a:spcPct val="0"/>
        </a:spcBef>
        <a:spcAft>
          <a:spcPct val="0"/>
        </a:spcAft>
        <a:defRPr sz="4000">
          <a:solidFill>
            <a:schemeClr val="tx2"/>
          </a:solidFill>
          <a:latin typeface="Arial" pitchFamily="34" charset="0"/>
          <a:cs typeface="Arial" pitchFamily="34" charset="0"/>
        </a:defRPr>
      </a:lvl6pPr>
      <a:lvl7pPr marL="914400" algn="l" rtl="0" fontAlgn="base">
        <a:spcBef>
          <a:spcPct val="0"/>
        </a:spcBef>
        <a:spcAft>
          <a:spcPct val="0"/>
        </a:spcAft>
        <a:defRPr sz="4000">
          <a:solidFill>
            <a:schemeClr val="tx2"/>
          </a:solidFill>
          <a:latin typeface="Arial" pitchFamily="34" charset="0"/>
          <a:cs typeface="Arial" pitchFamily="34" charset="0"/>
        </a:defRPr>
      </a:lvl7pPr>
      <a:lvl8pPr marL="1371600" algn="l" rtl="0" fontAlgn="base">
        <a:spcBef>
          <a:spcPct val="0"/>
        </a:spcBef>
        <a:spcAft>
          <a:spcPct val="0"/>
        </a:spcAft>
        <a:defRPr sz="4000">
          <a:solidFill>
            <a:schemeClr val="tx2"/>
          </a:solidFill>
          <a:latin typeface="Arial" pitchFamily="34" charset="0"/>
          <a:cs typeface="Arial" pitchFamily="34" charset="0"/>
        </a:defRPr>
      </a:lvl8pPr>
      <a:lvl9pPr marL="1828800" algn="l" rtl="0" fontAlgn="base">
        <a:spcBef>
          <a:spcPct val="0"/>
        </a:spcBef>
        <a:spcAft>
          <a:spcPct val="0"/>
        </a:spcAft>
        <a:defRPr sz="4000">
          <a:solidFill>
            <a:schemeClr val="tx2"/>
          </a:solidFill>
          <a:latin typeface="Arial" pitchFamily="34" charset="0"/>
          <a:cs typeface="Arial" pitchFamily="34"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cs typeface="+mn-cs"/>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cs typeface="+mn-cs"/>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cs typeface="+mn-cs"/>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hr-H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hr-H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575E7C0-E849-4076-84B1-3652010BCAC7}" type="slidenum">
              <a:rPr lang="hr-HR" smtClean="0"/>
              <a:pPr>
                <a:defRPr/>
              </a:pPr>
              <a:t>‹#›</a:t>
            </a:fld>
            <a:endParaRPr lang="hr-HR"/>
          </a:p>
        </p:txBody>
      </p:sp>
    </p:spTree>
    <p:extLst>
      <p:ext uri="{BB962C8B-B14F-4D97-AF65-F5344CB8AC3E}">
        <p14:creationId xmlns:p14="http://schemas.microsoft.com/office/powerpoint/2010/main" val="282697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4.xml"/><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88.wmf"/><Relationship Id="rId5" Type="http://schemas.openxmlformats.org/officeDocument/2006/relationships/oleObject" Target="../embeddings/oleObject2.bin"/><Relationship Id="rId4" Type="http://schemas.openxmlformats.org/officeDocument/2006/relationships/image" Target="../media/image87.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image" Target="../media/image91.wmf"/><Relationship Id="rId5" Type="http://schemas.openxmlformats.org/officeDocument/2006/relationships/oleObject" Target="../embeddings/oleObject5.bin"/><Relationship Id="rId4" Type="http://schemas.openxmlformats.org/officeDocument/2006/relationships/image" Target="../media/image90.wmf"/></Relationships>
</file>

<file path=ppt/slides/_rels/slide84.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93.wmf"/><Relationship Id="rId5" Type="http://schemas.openxmlformats.org/officeDocument/2006/relationships/oleObject" Target="../embeddings/oleObject7.bin"/><Relationship Id="rId4" Type="http://schemas.openxmlformats.org/officeDocument/2006/relationships/image" Target="../media/image92.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4.vml"/><Relationship Id="rId6" Type="http://schemas.openxmlformats.org/officeDocument/2006/relationships/image" Target="../media/image96.wmf"/><Relationship Id="rId5" Type="http://schemas.openxmlformats.org/officeDocument/2006/relationships/oleObject" Target="../embeddings/oleObject10.bin"/><Relationship Id="rId4" Type="http://schemas.openxmlformats.org/officeDocument/2006/relationships/image" Target="../media/image95.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101.wmf"/><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image" Target="../media/image98.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14.bin"/></Relationships>
</file>

<file path=ppt/slides/_rels/slide98.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103.wmf"/><Relationship Id="rId5" Type="http://schemas.openxmlformats.org/officeDocument/2006/relationships/oleObject" Target="../embeddings/oleObject17.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19.bin"/></Relationships>
</file>

<file path=ppt/slides/_rels/slide99.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110.wmf"/><Relationship Id="rId2" Type="http://schemas.openxmlformats.org/officeDocument/2006/relationships/slideLayout" Target="../slideLayouts/slideLayout24.xml"/><Relationship Id="rId1" Type="http://schemas.openxmlformats.org/officeDocument/2006/relationships/vmlDrawing" Target="../drawings/vmlDrawing7.vml"/><Relationship Id="rId6" Type="http://schemas.openxmlformats.org/officeDocument/2006/relationships/image" Target="../media/image107.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2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anose="00000700000000000000" pitchFamily="2" charset="-78"/>
              </a:rPr>
              <a:t>اصول مهندسی زلزله</a:t>
            </a:r>
            <a:endParaRPr lang="en-US" dirty="0">
              <a:cs typeface="B Titr" panose="00000700000000000000" pitchFamily="2" charset="-78"/>
            </a:endParaRPr>
          </a:p>
        </p:txBody>
      </p:sp>
      <p:sp>
        <p:nvSpPr>
          <p:cNvPr id="3" name="Content Placeholder 2"/>
          <p:cNvSpPr>
            <a:spLocks noGrp="1"/>
          </p:cNvSpPr>
          <p:nvPr>
            <p:ph idx="1"/>
          </p:nvPr>
        </p:nvSpPr>
        <p:spPr/>
        <p:txBody>
          <a:bodyPr/>
          <a:lstStyle/>
          <a:p>
            <a:pPr marL="0" indent="0" algn="ctr">
              <a:buNone/>
            </a:pPr>
            <a:endParaRPr lang="fa-IR" dirty="0" smtClean="0">
              <a:cs typeface="B Traffic" panose="00000400000000000000" pitchFamily="2" charset="-78"/>
            </a:endParaRPr>
          </a:p>
          <a:p>
            <a:pPr marL="0" indent="0" algn="ctr">
              <a:buNone/>
            </a:pPr>
            <a:endParaRPr lang="fa-IR" dirty="0">
              <a:cs typeface="B Traffic" panose="00000400000000000000" pitchFamily="2" charset="-78"/>
            </a:endParaRPr>
          </a:p>
          <a:p>
            <a:pPr marL="0" indent="0" algn="ctr">
              <a:buNone/>
            </a:pPr>
            <a:r>
              <a:rPr lang="fa-IR" dirty="0" smtClean="0">
                <a:cs typeface="B Traffic" panose="00000400000000000000" pitchFamily="2" charset="-78"/>
              </a:rPr>
              <a:t>استاد درس: دکتر محمدایمان خداکرمی</a:t>
            </a:r>
          </a:p>
          <a:p>
            <a:pPr marL="0" indent="0" algn="ctr">
              <a:buNone/>
            </a:pPr>
            <a:r>
              <a:rPr lang="fa-IR" dirty="0" smtClean="0">
                <a:cs typeface="B Traffic" panose="00000400000000000000" pitchFamily="2" charset="-78"/>
              </a:rPr>
              <a:t>نیمسال اول </a:t>
            </a:r>
            <a:r>
              <a:rPr lang="fa-IR" dirty="0" smtClean="0">
                <a:cs typeface="B Traffic" panose="00000400000000000000" pitchFamily="2" charset="-78"/>
              </a:rPr>
              <a:t>01-00</a:t>
            </a:r>
            <a:endParaRPr lang="en-US" dirty="0">
              <a:cs typeface="B Traffic" panose="00000400000000000000" pitchFamily="2" charset="-78"/>
            </a:endParaRPr>
          </a:p>
        </p:txBody>
      </p:sp>
    </p:spTree>
    <p:extLst>
      <p:ext uri="{BB962C8B-B14F-4D97-AF65-F5344CB8AC3E}">
        <p14:creationId xmlns:p14="http://schemas.microsoft.com/office/powerpoint/2010/main" val="2607402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defRPr/>
            </a:pPr>
            <a:r>
              <a:rPr lang="en-US" sz="4000" smtClean="0"/>
              <a:t>Earthquake mythology – ancient beliefs</a:t>
            </a:r>
          </a:p>
        </p:txBody>
      </p:sp>
      <p:sp>
        <p:nvSpPr>
          <p:cNvPr id="52227" name="Rectangle 3"/>
          <p:cNvSpPr>
            <a:spLocks noGrp="1" noChangeArrowheads="1"/>
          </p:cNvSpPr>
          <p:nvPr>
            <p:ph idx="1"/>
          </p:nvPr>
        </p:nvSpPr>
        <p:spPr>
          <a:xfrm>
            <a:off x="500063" y="1571625"/>
            <a:ext cx="8229600" cy="5029200"/>
          </a:xfrm>
        </p:spPr>
        <p:txBody>
          <a:bodyPr>
            <a:normAutofit/>
          </a:bodyPr>
          <a:lstStyle/>
          <a:p>
            <a:pPr eaLnBrk="1">
              <a:lnSpc>
                <a:spcPct val="80000"/>
              </a:lnSpc>
              <a:spcBef>
                <a:spcPct val="0"/>
              </a:spcBef>
              <a:buClr>
                <a:srgbClr val="000000"/>
              </a:buClr>
              <a:buSzPct val="45000"/>
              <a:buFont typeface="StarSymbol" charset="0"/>
              <a:buNone/>
              <a:defRPr/>
            </a:pPr>
            <a:r>
              <a:rPr lang="en-GB" sz="2000" kern="1200" dirty="0" smtClean="0">
                <a:latin typeface="Times New Roman" pitchFamily="18" charset="0"/>
              </a:rPr>
              <a:t>India:  The earth is held up by 4 elephants that stand on the back of a turtle. The turtle is balanced on top of a cobra. When the animals move, the earth trembles and shakes</a:t>
            </a:r>
            <a:br>
              <a:rPr lang="en-GB" sz="2000" kern="1200" dirty="0" smtClean="0">
                <a:latin typeface="Times New Roman" pitchFamily="18" charset="0"/>
              </a:rPr>
            </a:br>
            <a:endParaRPr lang="en-GB" sz="2000" kern="1200" dirty="0" smtClean="0">
              <a:latin typeface="Times New Roman" pitchFamily="18" charset="0"/>
            </a:endParaRPr>
          </a:p>
          <a:p>
            <a:pPr eaLnBrk="1" hangingPunct="1">
              <a:lnSpc>
                <a:spcPct val="80000"/>
              </a:lnSpc>
              <a:buFont typeface="Wingdings" pitchFamily="2" charset="2"/>
              <a:buNone/>
              <a:defRPr/>
            </a:pPr>
            <a:r>
              <a:rPr lang="en-GB" sz="2000" kern="1200" dirty="0" smtClean="0">
                <a:latin typeface="Times New Roman" pitchFamily="18" charset="0"/>
              </a:rPr>
              <a:t>Siberia: The Earth rests on a sled driven by the god named </a:t>
            </a:r>
            <a:r>
              <a:rPr lang="en-GB" sz="2000" kern="1200" dirty="0" err="1" smtClean="0">
                <a:latin typeface="Times New Roman" pitchFamily="18" charset="0"/>
              </a:rPr>
              <a:t>Tuli</a:t>
            </a:r>
            <a:r>
              <a:rPr lang="en-GB" sz="2000" kern="1200" dirty="0" smtClean="0">
                <a:latin typeface="Times New Roman" pitchFamily="18" charset="0"/>
              </a:rPr>
              <a:t>. The dogs have fleas, When they stop to scratch, the Earth shakes</a:t>
            </a:r>
            <a:br>
              <a:rPr lang="en-GB" sz="2000" kern="1200" dirty="0" smtClean="0">
                <a:latin typeface="Times New Roman" pitchFamily="18" charset="0"/>
              </a:rPr>
            </a:br>
            <a:endParaRPr lang="en-GB" sz="2000" kern="1200" dirty="0" smtClean="0">
              <a:latin typeface="Times New Roman" pitchFamily="18" charset="0"/>
            </a:endParaRPr>
          </a:p>
          <a:p>
            <a:pPr eaLnBrk="1">
              <a:lnSpc>
                <a:spcPct val="80000"/>
              </a:lnSpc>
              <a:spcBef>
                <a:spcPct val="0"/>
              </a:spcBef>
              <a:buClr>
                <a:srgbClr val="000000"/>
              </a:buClr>
              <a:buSzPct val="45000"/>
              <a:buFont typeface="StarSymbol" charset="0"/>
              <a:buNone/>
              <a:defRPr/>
            </a:pPr>
            <a:r>
              <a:rPr lang="en-GB" sz="2000" kern="1200" dirty="0" smtClean="0">
                <a:latin typeface="Times New Roman" pitchFamily="18" charset="0"/>
              </a:rPr>
              <a:t>Japan: A great catfish, or </a:t>
            </a:r>
            <a:r>
              <a:rPr lang="en-GB" sz="2000" kern="1200" dirty="0" err="1" smtClean="0">
                <a:latin typeface="Times New Roman" pitchFamily="18" charset="0"/>
              </a:rPr>
              <a:t>namazu</a:t>
            </a:r>
            <a:r>
              <a:rPr lang="en-GB" sz="2000" kern="1200" dirty="0" smtClean="0">
                <a:latin typeface="Times New Roman" pitchFamily="18" charset="0"/>
              </a:rPr>
              <a:t>, lies curled up under the sea, with the islands of Japan resting on its back. A demigod, or </a:t>
            </a:r>
            <a:r>
              <a:rPr lang="en-GB" sz="2000" kern="1200" dirty="0" err="1" smtClean="0">
                <a:latin typeface="Times New Roman" pitchFamily="18" charset="0"/>
              </a:rPr>
              <a:t>daimyojin</a:t>
            </a:r>
            <a:r>
              <a:rPr lang="en-GB" sz="2000" kern="1200" dirty="0" smtClean="0">
                <a:latin typeface="Times New Roman" pitchFamily="18" charset="0"/>
              </a:rPr>
              <a:t>, holds a heavy stone over his head to keep him from moving. Once in a while, though, the </a:t>
            </a:r>
            <a:r>
              <a:rPr lang="en-GB" sz="2000" kern="1200" dirty="0" err="1" smtClean="0">
                <a:latin typeface="Times New Roman" pitchFamily="18" charset="0"/>
              </a:rPr>
              <a:t>daimyojin</a:t>
            </a:r>
            <a:r>
              <a:rPr lang="en-GB" sz="2000" kern="1200" dirty="0" smtClean="0">
                <a:latin typeface="Times New Roman" pitchFamily="18" charset="0"/>
              </a:rPr>
              <a:t> is distracted,  the </a:t>
            </a:r>
            <a:r>
              <a:rPr lang="en-GB" sz="2000" kern="1200" dirty="0" err="1" smtClean="0">
                <a:latin typeface="Times New Roman" pitchFamily="18" charset="0"/>
              </a:rPr>
              <a:t>namzu</a:t>
            </a:r>
            <a:r>
              <a:rPr lang="en-GB" sz="2000" kern="1200" dirty="0" smtClean="0">
                <a:latin typeface="Times New Roman" pitchFamily="18" charset="0"/>
              </a:rPr>
              <a:t> moves and the earth trembles</a:t>
            </a:r>
            <a:br>
              <a:rPr lang="en-GB" sz="2000" kern="1200" dirty="0" smtClean="0">
                <a:latin typeface="Times New Roman" pitchFamily="18" charset="0"/>
              </a:rPr>
            </a:br>
            <a:endParaRPr lang="en-GB" sz="2000" kern="1200" dirty="0" smtClean="0">
              <a:latin typeface="Times New Roman" pitchFamily="18" charset="0"/>
            </a:endParaRPr>
          </a:p>
          <a:p>
            <a:pPr eaLnBrk="1">
              <a:lnSpc>
                <a:spcPct val="80000"/>
              </a:lnSpc>
              <a:spcBef>
                <a:spcPct val="0"/>
              </a:spcBef>
              <a:buClr>
                <a:srgbClr val="000000"/>
              </a:buClr>
              <a:buSzPct val="45000"/>
              <a:buFont typeface="StarSymbol" charset="0"/>
              <a:buNone/>
              <a:defRPr/>
            </a:pPr>
            <a:r>
              <a:rPr lang="en-GB" sz="2000" kern="1200" dirty="0" smtClean="0">
                <a:latin typeface="Times New Roman" pitchFamily="18" charset="0"/>
              </a:rPr>
              <a:t>New Zealand;  Mother Earth has a child in its womb, the young god </a:t>
            </a:r>
            <a:r>
              <a:rPr lang="en-GB" sz="2000" kern="1200" dirty="0" err="1" smtClean="0">
                <a:latin typeface="Times New Roman" pitchFamily="18" charset="0"/>
              </a:rPr>
              <a:t>Ru</a:t>
            </a:r>
            <a:r>
              <a:rPr lang="en-GB" sz="2000" kern="1200" dirty="0" smtClean="0">
                <a:latin typeface="Times New Roman" pitchFamily="18" charset="0"/>
              </a:rPr>
              <a:t>. When he stretches and kicks as babies do, he causes earthquakes.</a:t>
            </a:r>
            <a:br>
              <a:rPr lang="en-GB" sz="2000" kern="1200" dirty="0" smtClean="0">
                <a:latin typeface="Times New Roman" pitchFamily="18" charset="0"/>
              </a:rPr>
            </a:br>
            <a:endParaRPr lang="en-GB" sz="2000" kern="1200" dirty="0" smtClean="0">
              <a:latin typeface="Times New Roman" pitchFamily="18" charset="0"/>
            </a:endParaRPr>
          </a:p>
          <a:p>
            <a:pPr eaLnBrk="1">
              <a:lnSpc>
                <a:spcPct val="80000"/>
              </a:lnSpc>
              <a:spcBef>
                <a:spcPct val="0"/>
              </a:spcBef>
              <a:buClr>
                <a:srgbClr val="000000"/>
              </a:buClr>
              <a:buSzPct val="45000"/>
              <a:buFont typeface="StarSymbol" charset="0"/>
              <a:buNone/>
              <a:defRPr/>
            </a:pPr>
            <a:endParaRPr lang="en-GB" sz="1800" i="1" dirty="0" smtClean="0"/>
          </a:p>
          <a:p>
            <a:pPr eaLnBrk="1">
              <a:lnSpc>
                <a:spcPct val="80000"/>
              </a:lnSpc>
              <a:spcBef>
                <a:spcPct val="0"/>
              </a:spcBef>
              <a:buClr>
                <a:srgbClr val="000000"/>
              </a:buClr>
              <a:buSzPct val="45000"/>
              <a:buFont typeface="StarSymbol" charset="0"/>
              <a:buNone/>
              <a:defRPr/>
            </a:pPr>
            <a:endParaRPr lang="en-GB" sz="1800" i="1" dirty="0" smtClean="0"/>
          </a:p>
          <a:p>
            <a:pPr eaLnBrk="1">
              <a:lnSpc>
                <a:spcPct val="80000"/>
              </a:lnSpc>
              <a:spcBef>
                <a:spcPct val="0"/>
              </a:spcBef>
              <a:buClr>
                <a:srgbClr val="000000"/>
              </a:buClr>
              <a:buSzPct val="45000"/>
              <a:buFont typeface="StarSymbol" charset="0"/>
              <a:buNone/>
              <a:defRPr/>
            </a:pPr>
            <a:endParaRPr lang="en-GB" sz="1800" i="1" dirty="0" smtClean="0"/>
          </a:p>
          <a:p>
            <a:pPr eaLnBrk="1" hangingPunct="1">
              <a:lnSpc>
                <a:spcPct val="80000"/>
              </a:lnSpc>
              <a:buFont typeface="Wingdings" pitchFamily="2" charset="2"/>
              <a:buNone/>
              <a:defRPr/>
            </a:pPr>
            <a:r>
              <a:rPr lang="en-GB" sz="1600" dirty="0" smtClean="0"/>
              <a:t>From:    www.fema.gov</a:t>
            </a:r>
            <a:endParaRPr lang="en-US" sz="16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subTitle" idx="1"/>
          </p:nvPr>
        </p:nvSpPr>
        <p:spPr>
          <a:xfrm>
            <a:off x="250825" y="260350"/>
            <a:ext cx="8569325" cy="5208588"/>
          </a:xfrm>
        </p:spPr>
        <p:txBody>
          <a:bodyPr/>
          <a:lstStyle/>
          <a:p>
            <a:pPr marL="342900" indent="-342900" algn="l" eaLnBrk="1" hangingPunct="1">
              <a:lnSpc>
                <a:spcPct val="80000"/>
              </a:lnSpc>
              <a:defRPr/>
            </a:pPr>
            <a:r>
              <a:rPr lang="hr-HR" sz="1800" dirty="0" smtClean="0"/>
              <a:t>Myths and legends</a:t>
            </a:r>
          </a:p>
        </p:txBody>
      </p:sp>
      <p:sp>
        <p:nvSpPr>
          <p:cNvPr id="141315" name="Text Box 3"/>
          <p:cNvSpPr txBox="1">
            <a:spLocks noChangeArrowheads="1"/>
          </p:cNvSpPr>
          <p:nvPr/>
        </p:nvSpPr>
        <p:spPr bwMode="auto">
          <a:xfrm>
            <a:off x="179388" y="620713"/>
            <a:ext cx="6408737" cy="5945187"/>
          </a:xfrm>
          <a:prstGeom prst="rect">
            <a:avLst/>
          </a:prstGeom>
          <a:noFill/>
          <a:ln w="9525">
            <a:noFill/>
            <a:miter lim="800000"/>
            <a:headEnd/>
            <a:tailEnd/>
          </a:ln>
        </p:spPr>
        <p:txBody>
          <a:bodyPr>
            <a:spAutoFit/>
          </a:bodyPr>
          <a:lstStyle/>
          <a:p>
            <a:pPr eaLnBrk="0" hangingPunct="0">
              <a:spcBef>
                <a:spcPct val="50000"/>
              </a:spcBef>
              <a:buClrTx/>
              <a:buSzTx/>
              <a:buFontTx/>
              <a:buNone/>
              <a:defRPr/>
            </a:pPr>
            <a:endParaRPr lang="hr-HR" sz="2600" dirty="0">
              <a:solidFill>
                <a:schemeClr val="hlink"/>
              </a:solidFill>
              <a:effectLst>
                <a:outerShdw blurRad="38100" dist="38100" dir="2700000" algn="tl">
                  <a:srgbClr val="000000"/>
                </a:outerShdw>
              </a:effectLst>
              <a:latin typeface="Times New Roman" pitchFamily="18" charset="0"/>
            </a:endParaRPr>
          </a:p>
          <a:p>
            <a:pPr eaLnBrk="0" hangingPunct="0">
              <a:spcBef>
                <a:spcPct val="50000"/>
              </a:spcBef>
              <a:buClrTx/>
              <a:buSzTx/>
              <a:buFontTx/>
              <a:buNone/>
              <a:defRPr/>
            </a:pPr>
            <a:r>
              <a:rPr lang="hr-HR" sz="2800" b="1" dirty="0">
                <a:effectLst>
                  <a:outerShdw blurRad="38100" dist="38100" dir="2700000" algn="tl">
                    <a:srgbClr val="000000"/>
                  </a:outerShdw>
                </a:effectLst>
                <a:latin typeface="Times New Roman" pitchFamily="18" charset="0"/>
              </a:rPr>
              <a:t>Earthquakes occur:</a:t>
            </a:r>
          </a:p>
          <a:p>
            <a:pPr eaLnBrk="0" hangingPunct="0">
              <a:spcBef>
                <a:spcPct val="50000"/>
              </a:spcBef>
              <a:buClrTx/>
              <a:buSzTx/>
              <a:buFontTx/>
              <a:buChar char="•"/>
              <a:defRPr/>
            </a:pPr>
            <a:r>
              <a:rPr lang="hr-HR" sz="2000" dirty="0">
                <a:latin typeface="Times New Roman" pitchFamily="18" charset="0"/>
              </a:rPr>
              <a:t> When one of the eight elephants that carry the Earth gets tired (Hindu)</a:t>
            </a:r>
            <a:endParaRPr lang="hr-HR" sz="2600" dirty="0">
              <a:latin typeface="Times New Roman" pitchFamily="18" charset="0"/>
            </a:endParaRPr>
          </a:p>
          <a:p>
            <a:pPr eaLnBrk="0" hangingPunct="0">
              <a:spcBef>
                <a:spcPct val="50000"/>
              </a:spcBef>
              <a:buClrTx/>
              <a:buSzTx/>
              <a:buFontTx/>
              <a:buChar char="•"/>
              <a:defRPr/>
            </a:pPr>
            <a:r>
              <a:rPr lang="hr-HR" sz="2400" dirty="0">
                <a:effectLst>
                  <a:outerShdw blurRad="38100" dist="38100" dir="2700000" algn="tl">
                    <a:srgbClr val="000000"/>
                  </a:outerShdw>
                </a:effectLst>
                <a:latin typeface="Times New Roman" pitchFamily="18" charset="0"/>
              </a:rPr>
              <a:t> </a:t>
            </a:r>
            <a:r>
              <a:rPr lang="hr-HR" sz="2000" dirty="0">
                <a:effectLst>
                  <a:outerShdw blurRad="38100" dist="38100" dir="2700000" algn="tl">
                    <a:srgbClr val="000000"/>
                  </a:outerShdw>
                </a:effectLst>
                <a:latin typeface="Times New Roman" pitchFamily="18" charset="0"/>
              </a:rPr>
              <a:t>When a frog that carries the world moves </a:t>
            </a:r>
            <a:br>
              <a:rPr lang="hr-HR" sz="2000" dirty="0">
                <a:effectLst>
                  <a:outerShdw blurRad="38100" dist="38100" dir="2700000" algn="tl">
                    <a:srgbClr val="000000"/>
                  </a:outerShdw>
                </a:effectLst>
                <a:latin typeface="Times New Roman" pitchFamily="18" charset="0"/>
              </a:rPr>
            </a:br>
            <a:r>
              <a:rPr lang="hr-HR" sz="2000" dirty="0">
                <a:effectLst>
                  <a:outerShdw blurRad="38100" dist="38100" dir="2700000" algn="tl">
                    <a:srgbClr val="000000"/>
                  </a:outerShdw>
                </a:effectLst>
                <a:latin typeface="Times New Roman" pitchFamily="18" charset="0"/>
              </a:rPr>
              <a:t>(Mongolia)</a:t>
            </a:r>
          </a:p>
          <a:p>
            <a:pPr eaLnBrk="0" hangingPunct="0">
              <a:spcBef>
                <a:spcPct val="50000"/>
              </a:spcBef>
              <a:buClrTx/>
              <a:buSzTx/>
              <a:buFontTx/>
              <a:buChar char="•"/>
              <a:defRPr/>
            </a:pPr>
            <a:r>
              <a:rPr lang="hr-HR" sz="2000" dirty="0">
                <a:effectLst>
                  <a:outerShdw blurRad="38100" dist="38100" dir="2700000" algn="tl">
                    <a:srgbClr val="000000"/>
                  </a:outerShdw>
                </a:effectLst>
                <a:latin typeface="Times New Roman" pitchFamily="18" charset="0"/>
              </a:rPr>
              <a:t> When the giant on whose head we all live, </a:t>
            </a:r>
            <a:br>
              <a:rPr lang="hr-HR" sz="2000" dirty="0">
                <a:effectLst>
                  <a:outerShdw blurRad="38100" dist="38100" dir="2700000" algn="tl">
                    <a:srgbClr val="000000"/>
                  </a:outerShdw>
                </a:effectLst>
                <a:latin typeface="Times New Roman" pitchFamily="18" charset="0"/>
              </a:rPr>
            </a:br>
            <a:r>
              <a:rPr lang="hr-HR" sz="2000" dirty="0">
                <a:effectLst>
                  <a:outerShdw blurRad="38100" dist="38100" dir="2700000" algn="tl">
                    <a:srgbClr val="000000"/>
                  </a:outerShdw>
                </a:effectLst>
                <a:latin typeface="Times New Roman" pitchFamily="18" charset="0"/>
              </a:rPr>
              <a:t>sneezes or scratches (Africa)</a:t>
            </a:r>
          </a:p>
          <a:p>
            <a:pPr eaLnBrk="0" hangingPunct="0">
              <a:spcBef>
                <a:spcPct val="50000"/>
              </a:spcBef>
              <a:buClrTx/>
              <a:buSzTx/>
              <a:buFontTx/>
              <a:buChar char="•"/>
              <a:defRPr/>
            </a:pPr>
            <a:r>
              <a:rPr lang="hr-HR" sz="2000" dirty="0">
                <a:effectLst>
                  <a:outerShdw blurRad="38100" dist="38100" dir="2700000" algn="tl">
                    <a:srgbClr val="000000"/>
                  </a:outerShdw>
                </a:effectLst>
                <a:latin typeface="Times New Roman" pitchFamily="18" charset="0"/>
              </a:rPr>
              <a:t> When the attention of the god Kashima (who looks after the giant catfish Namazu that supports the Earth and prevents it to sink into the ocean) weakens and Namazu moves (Japan)</a:t>
            </a:r>
          </a:p>
          <a:p>
            <a:pPr eaLnBrk="0" hangingPunct="0">
              <a:spcBef>
                <a:spcPct val="50000"/>
              </a:spcBef>
              <a:buClrTx/>
              <a:buSzTx/>
              <a:buFontTx/>
              <a:buChar char="•"/>
              <a:defRPr/>
            </a:pPr>
            <a:r>
              <a:rPr lang="hr-HR" sz="2000" dirty="0">
                <a:effectLst>
                  <a:outerShdw blurRad="38100" dist="38100" dir="2700000" algn="tl">
                    <a:srgbClr val="000000"/>
                  </a:outerShdw>
                </a:effectLst>
                <a:latin typeface="Times New Roman" pitchFamily="18" charset="0"/>
              </a:rPr>
              <a:t> When the god Maimas decides to count the population in Peru his footsteps shake the Earth. Then natives run out of their huts and yell: “I’m here, I’m here!”</a:t>
            </a:r>
            <a:endParaRPr lang="en-US" sz="2000" dirty="0">
              <a:effectLst>
                <a:outerShdw blurRad="38100" dist="38100" dir="2700000" algn="tl">
                  <a:srgbClr val="000000"/>
                </a:outerShdw>
              </a:effectLst>
              <a:latin typeface="Times New Roman" pitchFamily="18" charset="0"/>
            </a:endParaRPr>
          </a:p>
        </p:txBody>
      </p:sp>
      <p:pic>
        <p:nvPicPr>
          <p:cNvPr id="19460" name="Picture 5"/>
          <p:cNvPicPr>
            <a:picLocks noChangeAspect="1" noChangeArrowheads="1"/>
          </p:cNvPicPr>
          <p:nvPr/>
        </p:nvPicPr>
        <p:blipFill>
          <a:blip r:embed="rId2"/>
          <a:srcRect/>
          <a:stretch>
            <a:fillRect/>
          </a:stretch>
        </p:blipFill>
        <p:spPr bwMode="auto">
          <a:xfrm>
            <a:off x="6934200" y="3962400"/>
            <a:ext cx="1828800" cy="2609850"/>
          </a:xfrm>
          <a:prstGeom prst="rect">
            <a:avLst/>
          </a:prstGeom>
          <a:noFill/>
          <a:ln w="9525">
            <a:noFill/>
            <a:miter lim="800000"/>
            <a:headEnd/>
            <a:tailEnd/>
          </a:ln>
        </p:spPr>
      </p:pic>
      <p:pic>
        <p:nvPicPr>
          <p:cNvPr id="19461" name="Picture 6"/>
          <p:cNvPicPr>
            <a:picLocks noChangeAspect="1" noChangeArrowheads="1"/>
          </p:cNvPicPr>
          <p:nvPr/>
        </p:nvPicPr>
        <p:blipFill>
          <a:blip r:embed="rId3"/>
          <a:srcRect/>
          <a:stretch>
            <a:fillRect/>
          </a:stretch>
        </p:blipFill>
        <p:spPr bwMode="auto">
          <a:xfrm>
            <a:off x="5219700" y="2420938"/>
            <a:ext cx="2395538" cy="1712912"/>
          </a:xfrm>
          <a:prstGeom prst="rect">
            <a:avLst/>
          </a:prstGeom>
          <a:noFill/>
          <a:ln w="9525">
            <a:noFill/>
            <a:miter lim="800000"/>
            <a:headEnd/>
            <a:tailEnd/>
          </a:ln>
        </p:spPr>
      </p:pic>
      <p:pic>
        <p:nvPicPr>
          <p:cNvPr id="19462" name="Picture 7"/>
          <p:cNvPicPr>
            <a:picLocks noChangeAspect="1" noChangeArrowheads="1"/>
          </p:cNvPicPr>
          <p:nvPr/>
        </p:nvPicPr>
        <p:blipFill>
          <a:blip r:embed="rId4"/>
          <a:srcRect/>
          <a:stretch>
            <a:fillRect/>
          </a:stretch>
        </p:blipFill>
        <p:spPr bwMode="auto">
          <a:xfrm>
            <a:off x="6659563" y="404813"/>
            <a:ext cx="2152650" cy="2466975"/>
          </a:xfrm>
          <a:prstGeom prst="rect">
            <a:avLst/>
          </a:prstGeom>
          <a:noFill/>
          <a:ln w="9525">
            <a:noFill/>
            <a:miter lim="800000"/>
            <a:headEnd/>
            <a:tailEnd/>
          </a:ln>
        </p:spPr>
      </p:pic>
      <p:pic>
        <p:nvPicPr>
          <p:cNvPr id="19463" name="Picture 8"/>
          <p:cNvPicPr>
            <a:picLocks noChangeAspect="1" noChangeArrowheads="1"/>
          </p:cNvPicPr>
          <p:nvPr/>
        </p:nvPicPr>
        <p:blipFill>
          <a:blip r:embed="rId5"/>
          <a:srcRect/>
          <a:stretch>
            <a:fillRect/>
          </a:stretch>
        </p:blipFill>
        <p:spPr bwMode="auto">
          <a:xfrm>
            <a:off x="4932363" y="0"/>
            <a:ext cx="1463675" cy="1752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440738" cy="1143000"/>
          </a:xfrm>
        </p:spPr>
        <p:txBody>
          <a:bodyPr/>
          <a:lstStyle/>
          <a:p>
            <a:pPr eaLnBrk="1" hangingPunct="1">
              <a:defRPr/>
            </a:pPr>
            <a:r>
              <a:rPr lang="en-US" sz="4000" b="1" dirty="0" smtClean="0"/>
              <a:t>   </a:t>
            </a:r>
            <a:r>
              <a:rPr lang="en-US" sz="4000" b="1" i="1" dirty="0" smtClean="0"/>
              <a:t>What is an earthquake?</a:t>
            </a:r>
          </a:p>
        </p:txBody>
      </p:sp>
      <p:sp>
        <p:nvSpPr>
          <p:cNvPr id="68611" name="Rectangle 3"/>
          <p:cNvSpPr>
            <a:spLocks noGrp="1" noChangeArrowheads="1"/>
          </p:cNvSpPr>
          <p:nvPr>
            <p:ph idx="1"/>
          </p:nvPr>
        </p:nvSpPr>
        <p:spPr>
          <a:xfrm>
            <a:off x="304800" y="1828800"/>
            <a:ext cx="8229600" cy="4510088"/>
          </a:xfrm>
        </p:spPr>
        <p:txBody>
          <a:bodyPr/>
          <a:lstStyle/>
          <a:p>
            <a:pPr eaLnBrk="1" hangingPunct="1">
              <a:defRPr/>
            </a:pPr>
            <a:r>
              <a:rPr lang="en-US" b="1" dirty="0" smtClean="0">
                <a:latin typeface="Times New Roman" pitchFamily="18" charset="0"/>
              </a:rPr>
              <a:t>An earthquake is the vibration of Earth produced by the rapid release of energy</a:t>
            </a:r>
          </a:p>
          <a:p>
            <a:pPr lvl="2" eaLnBrk="1" hangingPunct="1">
              <a:defRPr/>
            </a:pPr>
            <a:r>
              <a:rPr lang="en-US" sz="2800" b="1" dirty="0" smtClean="0">
                <a:latin typeface="Times New Roman" pitchFamily="18" charset="0"/>
              </a:rPr>
              <a:t>Rock subjected to elastic deformation snaps back and/or breaks</a:t>
            </a:r>
          </a:p>
          <a:p>
            <a:pPr lvl="2" eaLnBrk="1" hangingPunct="1">
              <a:defRPr/>
            </a:pPr>
            <a:r>
              <a:rPr lang="en-US" sz="2800" b="1" dirty="0" smtClean="0">
                <a:latin typeface="Times New Roman" pitchFamily="18" charset="0"/>
                <a:cs typeface="Times New Roman" pitchFamily="18" charset="0"/>
              </a:rPr>
              <a:t>Energy radiates in all directions from the break’s location, AKA source, the “</a:t>
            </a:r>
            <a:r>
              <a:rPr lang="en-US" sz="2800" b="1" dirty="0" smtClean="0">
                <a:solidFill>
                  <a:schemeClr val="tx2"/>
                </a:solidFill>
                <a:latin typeface="Times New Roman" pitchFamily="18" charset="0"/>
                <a:cs typeface="Times New Roman" pitchFamily="18" charset="0"/>
              </a:rPr>
              <a:t>focus”</a:t>
            </a:r>
            <a:r>
              <a:rPr lang="en-US" sz="2800" b="1" dirty="0" smtClean="0">
                <a:solidFill>
                  <a:schemeClr val="tx2"/>
                </a:solidFill>
                <a:latin typeface="Times New Roman" pitchFamily="18" charset="0"/>
              </a:rPr>
              <a:t> </a:t>
            </a:r>
          </a:p>
          <a:p>
            <a:pPr lvl="2" eaLnBrk="1" hangingPunct="1">
              <a:defRPr/>
            </a:pPr>
            <a:r>
              <a:rPr lang="en-US" sz="2800" b="1" dirty="0" smtClean="0">
                <a:latin typeface="Times New Roman" pitchFamily="18" charset="0"/>
                <a:cs typeface="Times New Roman" pitchFamily="18" charset="0"/>
              </a:rPr>
              <a:t>Energy moves like waves</a:t>
            </a:r>
            <a:r>
              <a:rPr lang="en-US" sz="2800" b="1" dirty="0" smtClean="0">
                <a:latin typeface="Times New Roman" pitchFamily="18" charset="0"/>
              </a:rPr>
              <a:t> as moving rocks push on their neighbors</a:t>
            </a:r>
          </a:p>
          <a:p>
            <a:pPr lvl="2" eaLnBrk="1" hangingPunct="1">
              <a:defRPr/>
            </a:pPr>
            <a:r>
              <a:rPr lang="en-US" sz="2800" b="1" dirty="0" smtClean="0">
                <a:latin typeface="Times New Roman" pitchFamily="18" charset="0"/>
                <a:cs typeface="Times New Roman" pitchFamily="18" charset="0"/>
              </a:rPr>
              <a:t>Seismographs record the event</a:t>
            </a:r>
            <a:r>
              <a:rPr lang="en-US" sz="2800" b="1" dirty="0" smtClean="0">
                <a:latin typeface="Times New Roman" pitchFamily="18"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1" name="Rectangle 5"/>
          <p:cNvSpPr>
            <a:spLocks noGrp="1" noChangeArrowheads="1"/>
          </p:cNvSpPr>
          <p:nvPr>
            <p:ph type="title"/>
          </p:nvPr>
        </p:nvSpPr>
        <p:spPr>
          <a:xfrm>
            <a:off x="457200" y="-228600"/>
            <a:ext cx="8229600" cy="1143000"/>
          </a:xfrm>
        </p:spPr>
        <p:txBody>
          <a:bodyPr/>
          <a:lstStyle/>
          <a:p>
            <a:pPr eaLnBrk="1" hangingPunct="1">
              <a:defRPr/>
            </a:pPr>
            <a:r>
              <a:rPr lang="en-US" smtClean="0"/>
              <a:t>Anatomy of Earthquakes</a:t>
            </a:r>
          </a:p>
        </p:txBody>
      </p:sp>
      <p:pic>
        <p:nvPicPr>
          <p:cNvPr id="21507" name="Picture 4" descr="c10p199a"/>
          <p:cNvPicPr preferRelativeResize="0">
            <a:picLocks noGrp="1" noChangeAspect="1" noChangeArrowheads="1"/>
          </p:cNvPicPr>
          <p:nvPr>
            <p:ph idx="1"/>
          </p:nvPr>
        </p:nvPicPr>
        <p:blipFill>
          <a:blip r:embed="rId3"/>
          <a:srcRect/>
          <a:stretch>
            <a:fillRect/>
          </a:stretch>
        </p:blipFill>
        <p:spPr>
          <a:xfrm>
            <a:off x="0" y="762000"/>
            <a:ext cx="9144000" cy="6096000"/>
          </a:xfrm>
          <a:noFill/>
          <a:ln w="12700">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95288" y="981075"/>
            <a:ext cx="8229600" cy="574675"/>
          </a:xfrm>
        </p:spPr>
        <p:txBody>
          <a:bodyPr/>
          <a:lstStyle/>
          <a:p>
            <a:pPr eaLnBrk="1" hangingPunct="1">
              <a:defRPr/>
            </a:pPr>
            <a:r>
              <a:rPr lang="en-US" altLang="en-US" sz="2800" smtClean="0"/>
              <a:t>The Three Major Chemical Radial Divisions</a:t>
            </a:r>
          </a:p>
        </p:txBody>
      </p:sp>
      <p:sp>
        <p:nvSpPr>
          <p:cNvPr id="191491" name="Rectangle 3"/>
          <p:cNvSpPr>
            <a:spLocks noGrp="1" noChangeArrowheads="1"/>
          </p:cNvSpPr>
          <p:nvPr>
            <p:ph type="body" sz="half" idx="1"/>
          </p:nvPr>
        </p:nvSpPr>
        <p:spPr>
          <a:xfrm>
            <a:off x="6227763" y="1700213"/>
            <a:ext cx="3103562" cy="4530725"/>
          </a:xfrm>
        </p:spPr>
        <p:txBody>
          <a:bodyPr/>
          <a:lstStyle/>
          <a:p>
            <a:pPr marL="609600" indent="-609600" eaLnBrk="1" hangingPunct="1">
              <a:defRPr/>
            </a:pPr>
            <a:r>
              <a:rPr lang="en-US" altLang="en-US" sz="3600" smtClean="0"/>
              <a:t>Crust</a:t>
            </a:r>
          </a:p>
          <a:p>
            <a:pPr marL="609600" indent="-609600" eaLnBrk="1" hangingPunct="1">
              <a:defRPr/>
            </a:pPr>
            <a:r>
              <a:rPr lang="en-US" altLang="en-US" sz="3600" smtClean="0"/>
              <a:t>Mantle</a:t>
            </a:r>
          </a:p>
          <a:p>
            <a:pPr marL="609600" indent="-609600" eaLnBrk="1" hangingPunct="1">
              <a:defRPr/>
            </a:pPr>
            <a:r>
              <a:rPr lang="en-US" altLang="en-US" sz="3600" smtClean="0"/>
              <a:t>Core</a:t>
            </a:r>
          </a:p>
          <a:p>
            <a:pPr marL="609600" indent="-609600" eaLnBrk="1" hangingPunct="1">
              <a:defRPr/>
            </a:pPr>
            <a:endParaRPr lang="en-US" altLang="en-US" sz="3600" smtClean="0"/>
          </a:p>
        </p:txBody>
      </p:sp>
      <p:pic>
        <p:nvPicPr>
          <p:cNvPr id="22533" name="Picture 9" descr="Struktura Zemlje"/>
          <p:cNvPicPr>
            <a:picLocks noGrp="1" noChangeAspect="1" noChangeArrowheads="1"/>
          </p:cNvPicPr>
          <p:nvPr>
            <p:ph sz="half" idx="2"/>
          </p:nvPr>
        </p:nvPicPr>
        <p:blipFill>
          <a:blip r:embed="rId2"/>
          <a:srcRect/>
          <a:stretch>
            <a:fillRect/>
          </a:stretch>
        </p:blipFill>
        <p:spPr>
          <a:xfrm>
            <a:off x="107950" y="1722438"/>
            <a:ext cx="5832475" cy="5041900"/>
          </a:xfrm>
          <a:solidFill>
            <a:schemeClr val="tx1">
              <a:alpha val="0"/>
            </a:schemeClr>
          </a:solidFill>
        </p:spPr>
      </p:pic>
      <p:sp>
        <p:nvSpPr>
          <p:cNvPr id="191496" name="Rectangle 8"/>
          <p:cNvSpPr>
            <a:spLocks noChangeArrowheads="1"/>
          </p:cNvSpPr>
          <p:nvPr/>
        </p:nvSpPr>
        <p:spPr bwMode="auto">
          <a:xfrm>
            <a:off x="395288" y="188913"/>
            <a:ext cx="8064500" cy="949325"/>
          </a:xfrm>
          <a:prstGeom prst="rect">
            <a:avLst/>
          </a:prstGeom>
          <a:noFill/>
          <a:ln w="9525">
            <a:noFill/>
            <a:miter lim="800000"/>
            <a:headEnd/>
            <a:tailEnd/>
          </a:ln>
          <a:effectLst/>
        </p:spPr>
        <p:txBody>
          <a:bodyPr/>
          <a:lstStyle/>
          <a:p>
            <a:pPr>
              <a:lnSpc>
                <a:spcPct val="90000"/>
              </a:lnSpc>
              <a:defRPr/>
            </a:pPr>
            <a:r>
              <a:rPr lang="hr-HR" sz="2400" b="1">
                <a:effectLst>
                  <a:outerShdw blurRad="38100" dist="38100" dir="2700000" algn="tl">
                    <a:srgbClr val="000000"/>
                  </a:outerShdw>
                </a:effectLst>
                <a:latin typeface="Verdana" pitchFamily="34" charset="0"/>
              </a:rPr>
              <a:t>To see how earthquakes really occur, we first need to learn about constitution of the Earth!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p:txBody>
          <a:bodyPr lIns="92075" tIns="46038" rIns="92075" bIns="46038"/>
          <a:lstStyle/>
          <a:p>
            <a:pPr eaLnBrk="1" hangingPunct="1">
              <a:defRPr/>
            </a:pPr>
            <a:r>
              <a:rPr lang="en-US" altLang="en-US" smtClean="0"/>
              <a:t>The Shallowest Layer</a:t>
            </a:r>
            <a:br>
              <a:rPr lang="en-US" altLang="en-US" smtClean="0"/>
            </a:br>
            <a:r>
              <a:rPr lang="en-US" altLang="en-US" smtClean="0"/>
              <a:t> of the Earth: the Crust</a:t>
            </a:r>
          </a:p>
        </p:txBody>
      </p:sp>
      <p:sp>
        <p:nvSpPr>
          <p:cNvPr id="204805" name="Rectangle 5"/>
          <p:cNvSpPr>
            <a:spLocks noGrp="1" noChangeArrowheads="1"/>
          </p:cNvSpPr>
          <p:nvPr>
            <p:ph sz="half" idx="1"/>
          </p:nvPr>
        </p:nvSpPr>
        <p:spPr>
          <a:xfrm>
            <a:off x="4716463" y="1989138"/>
            <a:ext cx="4041775" cy="4530725"/>
          </a:xfrm>
        </p:spPr>
        <p:txBody>
          <a:bodyPr lIns="92075" tIns="46038" rIns="92075" bIns="46038"/>
          <a:lstStyle/>
          <a:p>
            <a:pPr eaLnBrk="1" hangingPunct="1">
              <a:lnSpc>
                <a:spcPct val="90000"/>
              </a:lnSpc>
              <a:defRPr/>
            </a:pPr>
            <a:r>
              <a:rPr lang="en-US" altLang="en-US" sz="2000" smtClean="0"/>
              <a:t>The boundary between the crust and the mantle is mostly </a:t>
            </a:r>
            <a:r>
              <a:rPr lang="en-US" altLang="en-US" sz="2000" i="1" smtClean="0"/>
              <a:t>chemical</a:t>
            </a:r>
            <a:r>
              <a:rPr lang="en-US" altLang="en-US" sz="2000" smtClean="0"/>
              <a:t>. The crust and mantle have different compositions.</a:t>
            </a:r>
          </a:p>
          <a:p>
            <a:pPr eaLnBrk="1" hangingPunct="1">
              <a:lnSpc>
                <a:spcPct val="90000"/>
              </a:lnSpc>
              <a:defRPr/>
            </a:pPr>
            <a:endParaRPr lang="en-US" altLang="en-US" sz="2000" smtClean="0"/>
          </a:p>
          <a:p>
            <a:pPr eaLnBrk="1" hangingPunct="1">
              <a:lnSpc>
                <a:spcPct val="90000"/>
              </a:lnSpc>
              <a:defRPr/>
            </a:pPr>
            <a:r>
              <a:rPr lang="en-US" altLang="en-US" sz="2000" smtClean="0"/>
              <a:t>This boundary is </a:t>
            </a:r>
            <a:r>
              <a:rPr lang="hr-HR" altLang="en-US" sz="2000" smtClean="0"/>
              <a:t/>
            </a:r>
            <a:br>
              <a:rPr lang="hr-HR" altLang="en-US" sz="2000" smtClean="0"/>
            </a:br>
            <a:r>
              <a:rPr lang="en-US" altLang="en-US" sz="2000" smtClean="0"/>
              <a:t>referred to as the </a:t>
            </a:r>
            <a:r>
              <a:rPr lang="hr-HR" altLang="en-US" sz="2000" b="1" smtClean="0"/>
              <a:t>Mohorovičić </a:t>
            </a:r>
            <a:br>
              <a:rPr lang="hr-HR" altLang="en-US" sz="2000" b="1" smtClean="0"/>
            </a:br>
            <a:r>
              <a:rPr lang="hr-HR" altLang="en-US" sz="2000" b="1" smtClean="0"/>
              <a:t>discontinuity</a:t>
            </a:r>
            <a:r>
              <a:rPr lang="hr-HR" altLang="en-US" sz="2000" smtClean="0"/>
              <a:t> </a:t>
            </a:r>
            <a:br>
              <a:rPr lang="hr-HR" altLang="en-US" sz="2000" smtClean="0"/>
            </a:br>
            <a:r>
              <a:rPr lang="hr-HR" altLang="en-US" sz="2000" smtClean="0"/>
              <a:t>or </a:t>
            </a:r>
            <a:r>
              <a:rPr lang="en-US" altLang="en-US" sz="2000" smtClean="0"/>
              <a:t>“Moho”</a:t>
            </a:r>
            <a:r>
              <a:rPr lang="hr-HR" altLang="en-US" sz="2000" smtClean="0"/>
              <a:t>.</a:t>
            </a:r>
            <a:endParaRPr lang="en-US" altLang="en-US" sz="2000" smtClean="0"/>
          </a:p>
          <a:p>
            <a:pPr eaLnBrk="1" hangingPunct="1">
              <a:lnSpc>
                <a:spcPct val="90000"/>
              </a:lnSpc>
              <a:buFont typeface="Wingdings" pitchFamily="2" charset="2"/>
              <a:buNone/>
              <a:defRPr/>
            </a:pPr>
            <a:endParaRPr lang="en-US" altLang="en-US" sz="2000" smtClean="0"/>
          </a:p>
          <a:p>
            <a:pPr eaLnBrk="1" hangingPunct="1">
              <a:lnSpc>
                <a:spcPct val="90000"/>
              </a:lnSpc>
              <a:defRPr/>
            </a:pPr>
            <a:r>
              <a:rPr lang="en-US" altLang="en-US" sz="2000" smtClean="0"/>
              <a:t>It was discovered in 19</a:t>
            </a:r>
            <a:r>
              <a:rPr lang="hr-HR" altLang="en-US" sz="2000" smtClean="0"/>
              <a:t>10</a:t>
            </a:r>
            <a:r>
              <a:rPr lang="en-US" altLang="en-US" sz="2000" smtClean="0"/>
              <a:t> by the Croatian seismologist Andr</a:t>
            </a:r>
            <a:r>
              <a:rPr lang="hr-HR" altLang="en-US" sz="2000" smtClean="0"/>
              <a:t>ij</a:t>
            </a:r>
            <a:r>
              <a:rPr lang="en-US" altLang="en-US" sz="2000" smtClean="0"/>
              <a:t>a Mohorovi</a:t>
            </a:r>
            <a:r>
              <a:rPr lang="hr-HR" altLang="en-US" sz="2000" smtClean="0"/>
              <a:t>č</a:t>
            </a:r>
            <a:r>
              <a:rPr lang="en-US" altLang="en-US" sz="2000" smtClean="0"/>
              <a:t>i</a:t>
            </a:r>
            <a:r>
              <a:rPr lang="hr-HR" altLang="en-US" sz="2000" smtClean="0"/>
              <a:t>ć</a:t>
            </a:r>
            <a:r>
              <a:rPr lang="en-US" altLang="en-US" sz="2000" smtClean="0"/>
              <a:t>.</a:t>
            </a:r>
          </a:p>
        </p:txBody>
      </p:sp>
      <p:sp>
        <p:nvSpPr>
          <p:cNvPr id="204806" name="Rectangle 6"/>
          <p:cNvSpPr>
            <a:spLocks noGrp="1" noChangeArrowheads="1"/>
          </p:cNvSpPr>
          <p:nvPr>
            <p:ph sz="half" idx="2"/>
          </p:nvPr>
        </p:nvSpPr>
        <p:spPr>
          <a:xfrm>
            <a:off x="611188" y="1989138"/>
            <a:ext cx="4041775" cy="4530725"/>
          </a:xfrm>
        </p:spPr>
        <p:txBody>
          <a:bodyPr/>
          <a:lstStyle/>
          <a:p>
            <a:pPr eaLnBrk="1" hangingPunct="1">
              <a:lnSpc>
                <a:spcPct val="90000"/>
              </a:lnSpc>
              <a:defRPr/>
            </a:pPr>
            <a:r>
              <a:rPr lang="en-US" altLang="en-US" sz="2000" smtClean="0"/>
              <a:t>The crust is the most heterogeneous layer in the Earth</a:t>
            </a:r>
            <a:endParaRPr lang="hr-HR" altLang="en-US" sz="2000" smtClean="0"/>
          </a:p>
          <a:p>
            <a:pPr eaLnBrk="1" hangingPunct="1">
              <a:lnSpc>
                <a:spcPct val="90000"/>
              </a:lnSpc>
              <a:defRPr/>
            </a:pPr>
            <a:r>
              <a:rPr lang="en-US" altLang="en-US" sz="2000" smtClean="0"/>
              <a:t>The crust is on average 33 km thick for continents and 10 km thick beneath oceans; however it varies from </a:t>
            </a:r>
            <a:r>
              <a:rPr lang="hr-HR" altLang="en-US" sz="2000" smtClean="0"/>
              <a:t>just a few km to over </a:t>
            </a:r>
            <a:r>
              <a:rPr lang="en-US" altLang="en-US" sz="2000" smtClean="0"/>
              <a:t>70 km globally.</a:t>
            </a:r>
          </a:p>
          <a:p>
            <a:pPr eaLnBrk="1" hangingPunct="1">
              <a:lnSpc>
                <a:spcPct val="90000"/>
              </a:lnSpc>
              <a:defRPr/>
            </a:pPr>
            <a:endParaRPr lang="hr-HR" sz="2000" smtClean="0"/>
          </a:p>
        </p:txBody>
      </p:sp>
      <p:pic>
        <p:nvPicPr>
          <p:cNvPr id="23557" name="Picture 7" descr="Mohorovicic"/>
          <p:cNvPicPr>
            <a:picLocks noChangeAspect="1" noChangeArrowheads="1"/>
          </p:cNvPicPr>
          <p:nvPr/>
        </p:nvPicPr>
        <p:blipFill>
          <a:blip r:embed="rId2"/>
          <a:srcRect/>
          <a:stretch>
            <a:fillRect/>
          </a:stretch>
        </p:blipFill>
        <p:spPr bwMode="auto">
          <a:xfrm>
            <a:off x="7235825" y="3500438"/>
            <a:ext cx="1230313" cy="1833562"/>
          </a:xfrm>
          <a:prstGeom prst="rect">
            <a:avLst/>
          </a:prstGeom>
          <a:noFill/>
          <a:ln w="9525">
            <a:noFill/>
            <a:miter lim="800000"/>
            <a:headEnd/>
            <a:tailEnd/>
          </a:ln>
        </p:spPr>
      </p:pic>
      <p:pic>
        <p:nvPicPr>
          <p:cNvPr id="23558" name="Picture 8" descr="kora"/>
          <p:cNvPicPr>
            <a:picLocks noChangeAspect="1" noChangeArrowheads="1"/>
          </p:cNvPicPr>
          <p:nvPr/>
        </p:nvPicPr>
        <p:blipFill>
          <a:blip r:embed="rId3"/>
          <a:srcRect/>
          <a:stretch>
            <a:fillRect/>
          </a:stretch>
        </p:blipFill>
        <p:spPr bwMode="auto">
          <a:xfrm>
            <a:off x="1116013" y="4386263"/>
            <a:ext cx="3024187" cy="2322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eaLnBrk="1" hangingPunct="1">
              <a:defRPr/>
            </a:pPr>
            <a:r>
              <a:rPr lang="hr-HR" altLang="en-US" smtClean="0">
                <a:solidFill>
                  <a:srgbClr val="EBBE3F"/>
                </a:solidFill>
              </a:rPr>
              <a:t>Crustal thickness</a:t>
            </a:r>
            <a:endParaRPr lang="hr-HR" smtClean="0">
              <a:solidFill>
                <a:srgbClr val="EBBE3F"/>
              </a:solidFill>
            </a:endParaRPr>
          </a:p>
        </p:txBody>
      </p:sp>
      <p:pic>
        <p:nvPicPr>
          <p:cNvPr id="24579" name="Picture 9" descr="Crust_thickness"/>
          <p:cNvPicPr>
            <a:picLocks noGrp="1" noChangeAspect="1" noChangeArrowheads="1"/>
          </p:cNvPicPr>
          <p:nvPr>
            <p:ph idx="1"/>
          </p:nvPr>
        </p:nvPicPr>
        <p:blipFill>
          <a:blip r:embed="rId2"/>
          <a:srcRect/>
          <a:stretch>
            <a:fillRect/>
          </a:stretch>
        </p:blipFill>
        <p:spPr>
          <a:xfrm>
            <a:off x="1258888" y="1916113"/>
            <a:ext cx="5473700" cy="4576762"/>
          </a:xfrm>
          <a:noFill/>
        </p:spPr>
      </p:pic>
      <p:sp>
        <p:nvSpPr>
          <p:cNvPr id="24580" name="Text Box 11"/>
          <p:cNvSpPr txBox="1">
            <a:spLocks noChangeArrowheads="1"/>
          </p:cNvSpPr>
          <p:nvPr/>
        </p:nvSpPr>
        <p:spPr bwMode="auto">
          <a:xfrm>
            <a:off x="1331913" y="6524625"/>
            <a:ext cx="7200900" cy="274638"/>
          </a:xfrm>
          <a:prstGeom prst="rect">
            <a:avLst/>
          </a:prstGeom>
          <a:noFill/>
          <a:ln w="9525">
            <a:noFill/>
            <a:miter lim="800000"/>
            <a:headEnd/>
            <a:tailEnd/>
          </a:ln>
        </p:spPr>
        <p:txBody>
          <a:bodyPr>
            <a:spAutoFit/>
          </a:bodyPr>
          <a:lstStyle/>
          <a:p>
            <a:pPr>
              <a:spcBef>
                <a:spcPct val="50000"/>
              </a:spcBef>
              <a:buClrTx/>
              <a:buSzTx/>
              <a:buFontTx/>
              <a:buNone/>
            </a:pPr>
            <a:r>
              <a:rPr lang="hr-HR" sz="1200"/>
              <a:t>http://quake.wr.usgs.gov/research/structure/CrustalStructure/index.html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defRPr/>
            </a:pPr>
            <a:r>
              <a:rPr lang="en-US" altLang="en-US" smtClean="0"/>
              <a:t>Middle Earth: The Mantle</a:t>
            </a:r>
            <a:endParaRPr lang="hr-HR" smtClean="0"/>
          </a:p>
        </p:txBody>
      </p:sp>
      <p:sp>
        <p:nvSpPr>
          <p:cNvPr id="209926" name="Rectangle 6"/>
          <p:cNvSpPr>
            <a:spLocks noGrp="1" noChangeArrowheads="1"/>
          </p:cNvSpPr>
          <p:nvPr>
            <p:ph sz="half" idx="1"/>
          </p:nvPr>
        </p:nvSpPr>
        <p:spPr>
          <a:xfrm>
            <a:off x="900113" y="1844675"/>
            <a:ext cx="4319587" cy="4752975"/>
          </a:xfrm>
        </p:spPr>
        <p:txBody>
          <a:bodyPr>
            <a:normAutofit/>
          </a:bodyPr>
          <a:lstStyle/>
          <a:p>
            <a:pPr eaLnBrk="1" hangingPunct="1">
              <a:lnSpc>
                <a:spcPct val="80000"/>
              </a:lnSpc>
              <a:defRPr/>
            </a:pPr>
            <a:r>
              <a:rPr lang="en-US" altLang="en-US" sz="2000" smtClean="0"/>
              <a:t>Earth’s mantle exists from the </a:t>
            </a:r>
            <a:r>
              <a:rPr lang="hr-HR" altLang="en-US" sz="2000" smtClean="0"/>
              <a:t>bottom of the </a:t>
            </a:r>
            <a:r>
              <a:rPr lang="en-US" altLang="en-US" sz="2000" smtClean="0"/>
              <a:t>crust to a depth of 2891 km (radius of 3480 km)</a:t>
            </a:r>
            <a:r>
              <a:rPr lang="hr-HR" altLang="en-US" sz="2000" smtClean="0"/>
              <a:t> – </a:t>
            </a:r>
            <a:r>
              <a:rPr lang="hr-HR" altLang="en-US" sz="2000" b="1" smtClean="0"/>
              <a:t>Gutenberg discontinuity</a:t>
            </a:r>
            <a:endParaRPr lang="en-US" altLang="en-US" sz="2000" b="1" smtClean="0"/>
          </a:p>
          <a:p>
            <a:pPr eaLnBrk="1" hangingPunct="1">
              <a:lnSpc>
                <a:spcPct val="80000"/>
              </a:lnSpc>
              <a:defRPr/>
            </a:pPr>
            <a:r>
              <a:rPr lang="en-US" altLang="en-US" sz="2000" smtClean="0"/>
              <a:t>It is further subdivided into:</a:t>
            </a:r>
          </a:p>
          <a:p>
            <a:pPr lvl="2" eaLnBrk="1" hangingPunct="1">
              <a:lnSpc>
                <a:spcPct val="80000"/>
              </a:lnSpc>
              <a:defRPr/>
            </a:pPr>
            <a:r>
              <a:rPr lang="en-US" altLang="en-US" sz="1800" smtClean="0"/>
              <a:t>The uppermost mantle </a:t>
            </a:r>
            <a:r>
              <a:rPr lang="hr-HR" altLang="en-US" sz="1800" smtClean="0"/>
              <a:t/>
            </a:r>
            <a:br>
              <a:rPr lang="hr-HR" altLang="en-US" sz="1800" smtClean="0"/>
            </a:br>
            <a:r>
              <a:rPr lang="en-US" altLang="en-US" sz="1800" smtClean="0"/>
              <a:t>(crust to 400 km depth)</a:t>
            </a:r>
          </a:p>
          <a:p>
            <a:pPr lvl="2" eaLnBrk="1" hangingPunct="1">
              <a:lnSpc>
                <a:spcPct val="80000"/>
              </a:lnSpc>
              <a:defRPr/>
            </a:pPr>
            <a:r>
              <a:rPr lang="en-US" altLang="en-US" sz="1800" smtClean="0"/>
              <a:t>The transition zone </a:t>
            </a:r>
            <a:r>
              <a:rPr lang="hr-HR" altLang="en-US" sz="1800" smtClean="0"/>
              <a:t/>
            </a:r>
            <a:br>
              <a:rPr lang="hr-HR" altLang="en-US" sz="1800" smtClean="0"/>
            </a:br>
            <a:r>
              <a:rPr lang="en-US" altLang="en-US" sz="1800" smtClean="0"/>
              <a:t>(400 – 700 km depth)</a:t>
            </a:r>
          </a:p>
          <a:p>
            <a:pPr lvl="2" eaLnBrk="1" hangingPunct="1">
              <a:lnSpc>
                <a:spcPct val="80000"/>
              </a:lnSpc>
              <a:defRPr/>
            </a:pPr>
            <a:r>
              <a:rPr lang="en-US" altLang="en-US" sz="1800" smtClean="0"/>
              <a:t>The mid-mantle </a:t>
            </a:r>
            <a:r>
              <a:rPr lang="hr-HR" altLang="en-US" sz="1800" smtClean="0"/>
              <a:t/>
            </a:r>
            <a:br>
              <a:rPr lang="hr-HR" altLang="en-US" sz="1800" smtClean="0"/>
            </a:br>
            <a:r>
              <a:rPr lang="en-US" altLang="en-US" sz="1800" smtClean="0"/>
              <a:t>(700 to </a:t>
            </a:r>
            <a:r>
              <a:rPr lang="hr-HR" altLang="en-US" sz="1800" smtClean="0"/>
              <a:t>~</a:t>
            </a:r>
            <a:r>
              <a:rPr lang="en-US" altLang="en-US" sz="1800" smtClean="0"/>
              <a:t>2650 km depth)</a:t>
            </a:r>
          </a:p>
          <a:p>
            <a:pPr lvl="2" eaLnBrk="1" hangingPunct="1">
              <a:lnSpc>
                <a:spcPct val="80000"/>
              </a:lnSpc>
              <a:defRPr/>
            </a:pPr>
            <a:r>
              <a:rPr lang="en-US" altLang="en-US" sz="1800" smtClean="0"/>
              <a:t>The lowermost mantle</a:t>
            </a:r>
            <a:r>
              <a:rPr lang="hr-HR" altLang="en-US" sz="1800" smtClean="0"/>
              <a:t/>
            </a:r>
            <a:br>
              <a:rPr lang="hr-HR" altLang="en-US" sz="1800" smtClean="0"/>
            </a:br>
            <a:r>
              <a:rPr lang="en-US" altLang="en-US" sz="1800" smtClean="0"/>
              <a:t>(</a:t>
            </a:r>
            <a:r>
              <a:rPr lang="hr-HR" altLang="en-US" sz="1800" smtClean="0"/>
              <a:t>~</a:t>
            </a:r>
            <a:r>
              <a:rPr lang="en-US" altLang="en-US" sz="1800" smtClean="0"/>
              <a:t>2650 – 2891 km depth)</a:t>
            </a:r>
          </a:p>
          <a:p>
            <a:pPr eaLnBrk="1" hangingPunct="1">
              <a:lnSpc>
                <a:spcPct val="80000"/>
              </a:lnSpc>
              <a:defRPr/>
            </a:pPr>
            <a:r>
              <a:rPr lang="en-US" altLang="en-US" sz="2000" smtClean="0"/>
              <a:t>The uppermost mantle is composed dominantly of olivine; lesser components include pyroxene, enstatite, and garnet</a:t>
            </a:r>
            <a:endParaRPr lang="hr-HR" sz="2400" smtClean="0"/>
          </a:p>
        </p:txBody>
      </p:sp>
      <p:sp>
        <p:nvSpPr>
          <p:cNvPr id="209927" name="Rectangle 7"/>
          <p:cNvSpPr>
            <a:spLocks noGrp="1" noChangeArrowheads="1"/>
          </p:cNvSpPr>
          <p:nvPr>
            <p:ph sz="half" idx="2"/>
          </p:nvPr>
        </p:nvSpPr>
        <p:spPr>
          <a:xfrm>
            <a:off x="4921250" y="1844675"/>
            <a:ext cx="2098675" cy="2160588"/>
          </a:xfrm>
        </p:spPr>
        <p:txBody>
          <a:bodyPr>
            <a:normAutofit/>
          </a:bodyPr>
          <a:lstStyle/>
          <a:p>
            <a:pPr marL="0" indent="0" eaLnBrk="1" hangingPunct="1">
              <a:lnSpc>
                <a:spcPct val="80000"/>
              </a:lnSpc>
              <a:buFont typeface="Wingdings" pitchFamily="2" charset="2"/>
              <a:buNone/>
              <a:defRPr/>
            </a:pPr>
            <a:r>
              <a:rPr lang="hr-HR" sz="2400" smtClean="0"/>
              <a:t> </a:t>
            </a:r>
          </a:p>
          <a:p>
            <a:pPr marL="0" indent="0" eaLnBrk="1" hangingPunct="1">
              <a:lnSpc>
                <a:spcPct val="80000"/>
              </a:lnSpc>
              <a:buFont typeface="Wingdings" pitchFamily="2" charset="2"/>
              <a:buNone/>
              <a:defRPr/>
            </a:pPr>
            <a:endParaRPr lang="hr-HR" sz="2400" smtClean="0"/>
          </a:p>
          <a:p>
            <a:pPr marL="0" indent="0" eaLnBrk="1" hangingPunct="1">
              <a:lnSpc>
                <a:spcPct val="80000"/>
              </a:lnSpc>
              <a:buFont typeface="Wingdings" pitchFamily="2" charset="2"/>
              <a:buNone/>
              <a:defRPr/>
            </a:pPr>
            <a:endParaRPr lang="hr-HR" sz="2400" smtClean="0"/>
          </a:p>
          <a:p>
            <a:pPr marL="0" indent="0" eaLnBrk="1" hangingPunct="1">
              <a:lnSpc>
                <a:spcPct val="80000"/>
              </a:lnSpc>
              <a:buFont typeface="Wingdings" pitchFamily="2" charset="2"/>
              <a:buNone/>
              <a:defRPr/>
            </a:pPr>
            <a:r>
              <a:rPr lang="hr-HR" sz="2400" smtClean="0"/>
              <a:t>   </a:t>
            </a:r>
            <a:br>
              <a:rPr lang="hr-HR" sz="2400" smtClean="0"/>
            </a:br>
            <a:r>
              <a:rPr lang="hr-HR" sz="2400" smtClean="0"/>
              <a:t/>
            </a:r>
            <a:br>
              <a:rPr lang="hr-HR" sz="2400" smtClean="0"/>
            </a:br>
            <a:r>
              <a:rPr lang="hr-HR" sz="2400" smtClean="0"/>
              <a:t> </a:t>
            </a:r>
            <a:r>
              <a:rPr lang="hr-HR" sz="2000" smtClean="0"/>
              <a:t>Beno Gutenberg</a:t>
            </a:r>
          </a:p>
        </p:txBody>
      </p:sp>
      <p:pic>
        <p:nvPicPr>
          <p:cNvPr id="25605" name="Picture 8" descr="earth1"/>
          <p:cNvPicPr>
            <a:picLocks noChangeAspect="1" noChangeArrowheads="1"/>
          </p:cNvPicPr>
          <p:nvPr/>
        </p:nvPicPr>
        <p:blipFill>
          <a:blip r:embed="rId2"/>
          <a:srcRect/>
          <a:stretch>
            <a:fillRect/>
          </a:stretch>
        </p:blipFill>
        <p:spPr bwMode="auto">
          <a:xfrm>
            <a:off x="5364163" y="4117975"/>
            <a:ext cx="3779837" cy="2740025"/>
          </a:xfrm>
          <a:prstGeom prst="rect">
            <a:avLst/>
          </a:prstGeom>
          <a:noFill/>
          <a:ln w="9525">
            <a:noFill/>
            <a:miter lim="800000"/>
            <a:headEnd/>
            <a:tailEnd/>
          </a:ln>
        </p:spPr>
      </p:pic>
      <p:pic>
        <p:nvPicPr>
          <p:cNvPr id="25606" name="Picture 9"/>
          <p:cNvPicPr>
            <a:picLocks noChangeAspect="1" noChangeArrowheads="1"/>
          </p:cNvPicPr>
          <p:nvPr/>
        </p:nvPicPr>
        <p:blipFill>
          <a:blip r:embed="rId3"/>
          <a:srcRect/>
          <a:stretch>
            <a:fillRect/>
          </a:stretch>
        </p:blipFill>
        <p:spPr bwMode="auto">
          <a:xfrm>
            <a:off x="7164388" y="1916113"/>
            <a:ext cx="1490662" cy="1957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r>
              <a:rPr lang="en-US" altLang="en-US" smtClean="0"/>
              <a:t>Earth’s Core</a:t>
            </a:r>
            <a:endParaRPr lang="hr-HR" smtClean="0"/>
          </a:p>
        </p:txBody>
      </p:sp>
      <p:sp>
        <p:nvSpPr>
          <p:cNvPr id="217092" name="Rectangle 4"/>
          <p:cNvSpPr>
            <a:spLocks noGrp="1" noChangeArrowheads="1"/>
          </p:cNvSpPr>
          <p:nvPr>
            <p:ph sz="half" idx="1"/>
          </p:nvPr>
        </p:nvSpPr>
        <p:spPr>
          <a:xfrm>
            <a:off x="1066800" y="1981200"/>
            <a:ext cx="3695700" cy="4876800"/>
          </a:xfrm>
        </p:spPr>
        <p:txBody>
          <a:bodyPr/>
          <a:lstStyle/>
          <a:p>
            <a:pPr eaLnBrk="1" hangingPunct="1">
              <a:lnSpc>
                <a:spcPct val="80000"/>
              </a:lnSpc>
              <a:buSzTx/>
              <a:buFont typeface="Wingdings" pitchFamily="2" charset="2"/>
              <a:buChar char="§"/>
              <a:defRPr/>
            </a:pPr>
            <a:r>
              <a:rPr lang="en-US" altLang="en-US" sz="1800" smtClean="0"/>
              <a:t>Owing to the great pressure inside the Earth the Earth’s core is actually </a:t>
            </a:r>
            <a:r>
              <a:rPr lang="en-US" altLang="en-US" sz="1800" i="1" smtClean="0"/>
              <a:t>freezing</a:t>
            </a:r>
            <a:r>
              <a:rPr lang="en-US" altLang="en-US" sz="1800" smtClean="0"/>
              <a:t> as the Earth gradually cools</a:t>
            </a:r>
            <a:r>
              <a:rPr lang="hr-HR" altLang="en-US" sz="1800" smtClean="0"/>
              <a:t>.</a:t>
            </a:r>
            <a:r>
              <a:rPr lang="en-US" altLang="en-US" sz="1800" smtClean="0"/>
              <a:t> </a:t>
            </a:r>
          </a:p>
          <a:p>
            <a:pPr eaLnBrk="1" hangingPunct="1">
              <a:lnSpc>
                <a:spcPct val="80000"/>
              </a:lnSpc>
              <a:buSzTx/>
              <a:buFont typeface="Wingdings" pitchFamily="2" charset="2"/>
              <a:buChar char="§"/>
              <a:defRPr/>
            </a:pPr>
            <a:endParaRPr lang="en-US" altLang="en-US" sz="1800" smtClean="0"/>
          </a:p>
          <a:p>
            <a:pPr eaLnBrk="1" hangingPunct="1">
              <a:lnSpc>
                <a:spcPct val="80000"/>
              </a:lnSpc>
              <a:buSzTx/>
              <a:buFont typeface="Wingdings" pitchFamily="2" charset="2"/>
              <a:buChar char="§"/>
              <a:defRPr/>
            </a:pPr>
            <a:r>
              <a:rPr lang="en-US" altLang="en-US" sz="1800" smtClean="0"/>
              <a:t>The boundary between the </a:t>
            </a:r>
            <a:r>
              <a:rPr lang="en-US" altLang="en-US" sz="1800" i="1" smtClean="0"/>
              <a:t>liquid outer core</a:t>
            </a:r>
            <a:r>
              <a:rPr lang="en-US" altLang="en-US" sz="1800" smtClean="0"/>
              <a:t> and the </a:t>
            </a:r>
            <a:r>
              <a:rPr lang="en-US" altLang="en-US" sz="1800" i="1" smtClean="0"/>
              <a:t>solid inner core</a:t>
            </a:r>
            <a:r>
              <a:rPr lang="en-US" altLang="en-US" sz="1800" smtClean="0"/>
              <a:t> occurs at a radius of about 1220 km</a:t>
            </a:r>
            <a:r>
              <a:rPr lang="hr-HR" altLang="en-US" sz="1800" smtClean="0"/>
              <a:t> – </a:t>
            </a:r>
            <a:r>
              <a:rPr lang="hr-HR" altLang="en-US" sz="1800" b="1" smtClean="0"/>
              <a:t>Lehman discontinuity</a:t>
            </a:r>
            <a:r>
              <a:rPr lang="hr-HR" altLang="en-US" sz="1800" smtClean="0"/>
              <a:t>, after</a:t>
            </a:r>
            <a:r>
              <a:rPr lang="hr-HR" altLang="en-US" sz="1800" b="1" smtClean="0"/>
              <a:t> </a:t>
            </a:r>
            <a:r>
              <a:rPr lang="hr-HR" altLang="en-US" sz="1800" smtClean="0"/>
              <a:t>Inge Lehman</a:t>
            </a:r>
            <a:r>
              <a:rPr lang="hr-HR" altLang="en-US" sz="1800" b="1" smtClean="0"/>
              <a:t> </a:t>
            </a:r>
            <a:r>
              <a:rPr lang="hr-HR" altLang="en-US" sz="1800" smtClean="0"/>
              <a:t>from Denmark.</a:t>
            </a:r>
          </a:p>
          <a:p>
            <a:pPr eaLnBrk="1" hangingPunct="1">
              <a:lnSpc>
                <a:spcPct val="80000"/>
              </a:lnSpc>
              <a:buSzTx/>
              <a:buFont typeface="Wingdings" pitchFamily="2" charset="2"/>
              <a:buChar char="§"/>
              <a:defRPr/>
            </a:pPr>
            <a:endParaRPr lang="hr-HR" altLang="en-US" sz="1800" b="1" smtClean="0"/>
          </a:p>
          <a:p>
            <a:pPr eaLnBrk="1" hangingPunct="1">
              <a:lnSpc>
                <a:spcPct val="80000"/>
              </a:lnSpc>
              <a:buSzTx/>
              <a:buFont typeface="Wingdings" pitchFamily="2" charset="2"/>
              <a:buChar char="§"/>
              <a:defRPr/>
            </a:pPr>
            <a:r>
              <a:rPr lang="en-US" altLang="en-US" sz="1800" smtClean="0"/>
              <a:t>The boundary between the mantle and outer core is sharp</a:t>
            </a:r>
            <a:r>
              <a:rPr lang="hr-HR" altLang="en-US" sz="1800" smtClean="0"/>
              <a:t>.</a:t>
            </a:r>
          </a:p>
          <a:p>
            <a:pPr eaLnBrk="1" hangingPunct="1">
              <a:lnSpc>
                <a:spcPct val="80000"/>
              </a:lnSpc>
              <a:buSzTx/>
              <a:buFont typeface="Wingdings" pitchFamily="2" charset="2"/>
              <a:buChar char="§"/>
              <a:defRPr/>
            </a:pPr>
            <a:endParaRPr lang="hr-HR" altLang="en-US" sz="1800" smtClean="0"/>
          </a:p>
          <a:p>
            <a:pPr eaLnBrk="1" hangingPunct="1">
              <a:lnSpc>
                <a:spcPct val="80000"/>
              </a:lnSpc>
              <a:buSzTx/>
              <a:buFont typeface="Wingdings" pitchFamily="2" charset="2"/>
              <a:buChar char="§"/>
              <a:defRPr/>
            </a:pPr>
            <a:r>
              <a:rPr lang="en-US" altLang="en-US" sz="1800" smtClean="0"/>
              <a:t>The change i</a:t>
            </a:r>
            <a:r>
              <a:rPr lang="hr-HR" altLang="en-US" sz="1800" smtClean="0"/>
              <a:t>n</a:t>
            </a:r>
            <a:r>
              <a:rPr lang="en-US" altLang="en-US" sz="1800" smtClean="0"/>
              <a:t> density across the </a:t>
            </a:r>
            <a:r>
              <a:rPr lang="hr-HR" altLang="en-US" sz="1800" smtClean="0"/>
              <a:t>core-mantle boundary</a:t>
            </a:r>
            <a:r>
              <a:rPr lang="en-US" altLang="en-US" sz="1800" smtClean="0"/>
              <a:t> is greater than that at the Earth’s surface!</a:t>
            </a:r>
            <a:endParaRPr lang="hr-HR" sz="1800" smtClean="0"/>
          </a:p>
        </p:txBody>
      </p:sp>
      <p:sp>
        <p:nvSpPr>
          <p:cNvPr id="217093" name="Rectangle 5"/>
          <p:cNvSpPr>
            <a:spLocks noGrp="1" noChangeArrowheads="1"/>
          </p:cNvSpPr>
          <p:nvPr>
            <p:ph sz="half" idx="2"/>
          </p:nvPr>
        </p:nvSpPr>
        <p:spPr>
          <a:xfrm>
            <a:off x="4914900" y="1981200"/>
            <a:ext cx="3695700" cy="4471988"/>
          </a:xfrm>
        </p:spPr>
        <p:txBody>
          <a:bodyPr/>
          <a:lstStyle/>
          <a:p>
            <a:pPr eaLnBrk="1" hangingPunct="1">
              <a:lnSpc>
                <a:spcPct val="80000"/>
              </a:lnSpc>
              <a:buSzTx/>
              <a:buFont typeface="Wingdings" pitchFamily="2" charset="2"/>
              <a:buChar char="§"/>
              <a:defRPr/>
            </a:pPr>
            <a:r>
              <a:rPr lang="en-US" altLang="en-US" sz="1800" smtClean="0"/>
              <a:t>The viscosity of the outer core is similar to that of water, it flows kilometers per year and creates the Earth’s magnetic field.</a:t>
            </a:r>
            <a:r>
              <a:rPr lang="hr-HR" altLang="en-US" sz="1800" smtClean="0"/>
              <a:t/>
            </a:r>
            <a:br>
              <a:rPr lang="hr-HR" altLang="en-US" sz="1800" smtClean="0"/>
            </a:br>
            <a:endParaRPr lang="en-US" altLang="en-US" sz="1800" smtClean="0"/>
          </a:p>
          <a:p>
            <a:pPr eaLnBrk="1" hangingPunct="1">
              <a:lnSpc>
                <a:spcPct val="80000"/>
              </a:lnSpc>
              <a:buSzTx/>
              <a:buFont typeface="Wingdings" pitchFamily="2" charset="2"/>
              <a:buChar char="§"/>
              <a:defRPr/>
            </a:pPr>
            <a:r>
              <a:rPr lang="en-US" altLang="en-US" sz="1800" smtClean="0"/>
              <a:t>The outer core is the most homogeneous part of the Earth</a:t>
            </a:r>
            <a:endParaRPr lang="hr-HR" altLang="en-US" sz="1800" smtClean="0"/>
          </a:p>
          <a:p>
            <a:pPr eaLnBrk="1" hangingPunct="1">
              <a:lnSpc>
                <a:spcPct val="80000"/>
              </a:lnSpc>
              <a:buSzTx/>
              <a:buFont typeface="Wingdings" pitchFamily="2" charset="2"/>
              <a:buChar char="§"/>
              <a:defRPr/>
            </a:pPr>
            <a:endParaRPr lang="hr-HR" altLang="en-US" sz="1800" smtClean="0"/>
          </a:p>
          <a:p>
            <a:pPr eaLnBrk="1" hangingPunct="1">
              <a:lnSpc>
                <a:spcPct val="80000"/>
              </a:lnSpc>
              <a:buSzTx/>
              <a:buFont typeface="Wingdings" pitchFamily="2" charset="2"/>
              <a:buChar char="§"/>
              <a:defRPr/>
            </a:pPr>
            <a:r>
              <a:rPr lang="en-US" altLang="en-US" sz="1800" smtClean="0"/>
              <a:t>The outer core is mostly an alloy of iron and nickel in liquid form.</a:t>
            </a:r>
            <a:endParaRPr lang="hr-HR" altLang="en-US" sz="1800" smtClean="0"/>
          </a:p>
          <a:p>
            <a:pPr eaLnBrk="1" hangingPunct="1">
              <a:lnSpc>
                <a:spcPct val="80000"/>
              </a:lnSpc>
              <a:buSzTx/>
              <a:buFont typeface="Wingdings" pitchFamily="2" charset="2"/>
              <a:buChar char="§"/>
              <a:defRPr/>
            </a:pPr>
            <a:endParaRPr lang="hr-HR" altLang="en-US" sz="1800" smtClean="0"/>
          </a:p>
          <a:p>
            <a:pPr eaLnBrk="1" hangingPunct="1">
              <a:lnSpc>
                <a:spcPct val="80000"/>
              </a:lnSpc>
              <a:buSzTx/>
              <a:buFont typeface="Wingdings" pitchFamily="2" charset="2"/>
              <a:buChar char="§"/>
              <a:defRPr/>
            </a:pPr>
            <a:r>
              <a:rPr lang="en-US" altLang="en-US" sz="1800" smtClean="0"/>
              <a:t>As the core freezes </a:t>
            </a:r>
            <a:r>
              <a:rPr lang="en-US" altLang="en-US" sz="1800" i="1" smtClean="0"/>
              <a:t>latent heat</a:t>
            </a:r>
            <a:r>
              <a:rPr lang="en-US" altLang="en-US" sz="1800" smtClean="0"/>
              <a:t> is released; this heat causes the outer core to </a:t>
            </a:r>
            <a:r>
              <a:rPr lang="en-US" altLang="en-US" sz="1800" i="1" smtClean="0"/>
              <a:t>convect </a:t>
            </a:r>
            <a:r>
              <a:rPr lang="en-US" altLang="en-US" sz="1800" smtClean="0"/>
              <a:t>and so generates a magnetic field.</a:t>
            </a:r>
          </a:p>
          <a:p>
            <a:pPr eaLnBrk="1" hangingPunct="1">
              <a:lnSpc>
                <a:spcPct val="80000"/>
              </a:lnSpc>
              <a:buSzTx/>
              <a:buFont typeface="Wingdings" pitchFamily="2" charset="2"/>
              <a:buNone/>
              <a:defRPr/>
            </a:pPr>
            <a:endParaRPr lang="en-US" altLang="en-US" sz="1800" smtClean="0"/>
          </a:p>
          <a:p>
            <a:pPr eaLnBrk="1" hangingPunct="1">
              <a:lnSpc>
                <a:spcPct val="80000"/>
              </a:lnSpc>
              <a:buSzTx/>
              <a:buFont typeface="Wingdings" pitchFamily="2" charset="2"/>
              <a:buChar char="§"/>
              <a:defRPr/>
            </a:pPr>
            <a:endParaRPr lang="en-US" altLang="en-US" sz="1800" smtClean="0"/>
          </a:p>
          <a:p>
            <a:pPr eaLnBrk="1" hangingPunct="1">
              <a:lnSpc>
                <a:spcPct val="80000"/>
              </a:lnSpc>
              <a:defRPr/>
            </a:pPr>
            <a:endParaRPr lang="hr-HR" sz="1800" smtClean="0"/>
          </a:p>
        </p:txBody>
      </p:sp>
      <p:pic>
        <p:nvPicPr>
          <p:cNvPr id="26629" name="Picture 7" descr="images"/>
          <p:cNvPicPr>
            <a:picLocks noChangeAspect="1" noChangeArrowheads="1"/>
          </p:cNvPicPr>
          <p:nvPr/>
        </p:nvPicPr>
        <p:blipFill>
          <a:blip r:embed="rId2"/>
          <a:srcRect/>
          <a:stretch>
            <a:fillRect/>
          </a:stretch>
        </p:blipFill>
        <p:spPr bwMode="auto">
          <a:xfrm>
            <a:off x="6659563" y="188913"/>
            <a:ext cx="1676400" cy="1612900"/>
          </a:xfrm>
          <a:prstGeom prst="rect">
            <a:avLst/>
          </a:prstGeom>
          <a:noFill/>
          <a:ln w="9525">
            <a:noFill/>
            <a:miter lim="800000"/>
            <a:headEnd/>
            <a:tailEnd/>
          </a:ln>
        </p:spPr>
      </p:pic>
      <p:pic>
        <p:nvPicPr>
          <p:cNvPr id="26630" name="Picture 9"/>
          <p:cNvPicPr>
            <a:picLocks noChangeAspect="1" noChangeArrowheads="1"/>
          </p:cNvPicPr>
          <p:nvPr/>
        </p:nvPicPr>
        <p:blipFill>
          <a:blip r:embed="rId3"/>
          <a:srcRect/>
          <a:stretch>
            <a:fillRect/>
          </a:stretch>
        </p:blipFill>
        <p:spPr bwMode="auto">
          <a:xfrm>
            <a:off x="5364163" y="333375"/>
            <a:ext cx="993775" cy="1439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earth"/>
          <p:cNvPicPr>
            <a:picLocks noChangeAspect="1" noChangeArrowheads="1"/>
          </p:cNvPicPr>
          <p:nvPr/>
        </p:nvPicPr>
        <p:blipFill>
          <a:blip r:embed="rId2"/>
          <a:srcRect/>
          <a:stretch>
            <a:fillRect/>
          </a:stretch>
        </p:blipFill>
        <p:spPr bwMode="auto">
          <a:xfrm>
            <a:off x="457200" y="228600"/>
            <a:ext cx="4922838" cy="6405563"/>
          </a:xfrm>
          <a:prstGeom prst="rect">
            <a:avLst/>
          </a:prstGeom>
          <a:noFill/>
          <a:ln w="9525">
            <a:noFill/>
            <a:miter lim="800000"/>
            <a:headEnd/>
            <a:tailEnd/>
          </a:ln>
        </p:spPr>
      </p:pic>
      <p:sp>
        <p:nvSpPr>
          <p:cNvPr id="27651" name="Text Box 6"/>
          <p:cNvSpPr txBox="1">
            <a:spLocks noChangeArrowheads="1"/>
          </p:cNvSpPr>
          <p:nvPr/>
        </p:nvSpPr>
        <p:spPr bwMode="auto">
          <a:xfrm>
            <a:off x="5715000" y="2971800"/>
            <a:ext cx="3200400" cy="1552575"/>
          </a:xfrm>
          <a:prstGeom prst="rect">
            <a:avLst/>
          </a:prstGeom>
          <a:noFill/>
          <a:ln w="12700">
            <a:noFill/>
            <a:miter lim="800000"/>
            <a:headEnd type="none" w="sm" len="sm"/>
            <a:tailEnd type="none" w="sm" len="sm"/>
          </a:ln>
        </p:spPr>
        <p:txBody>
          <a:bodyPr>
            <a:spAutoFit/>
          </a:bodyPr>
          <a:lstStyle/>
          <a:p>
            <a:pPr marL="457200" indent="-457200" eaLnBrk="0" hangingPunct="0">
              <a:spcBef>
                <a:spcPct val="50000"/>
              </a:spcBef>
              <a:buClrTx/>
              <a:buSzTx/>
              <a:buFontTx/>
              <a:buAutoNum type="arabicPeriod"/>
            </a:pPr>
            <a:r>
              <a:rPr lang="en-US" altLang="en-US" sz="2400">
                <a:latin typeface="Times New Roman" pitchFamily="18" charset="0"/>
              </a:rPr>
              <a:t>Lithosphere</a:t>
            </a:r>
          </a:p>
          <a:p>
            <a:pPr marL="457200" indent="-457200" eaLnBrk="0" hangingPunct="0">
              <a:spcBef>
                <a:spcPct val="50000"/>
              </a:spcBef>
              <a:buClrTx/>
              <a:buSzTx/>
              <a:buFontTx/>
              <a:buAutoNum type="arabicPeriod"/>
            </a:pPr>
            <a:r>
              <a:rPr lang="en-US" altLang="en-US" sz="2400">
                <a:latin typeface="Times New Roman" pitchFamily="18" charset="0"/>
              </a:rPr>
              <a:t>Asthenosphere</a:t>
            </a:r>
          </a:p>
          <a:p>
            <a:pPr marL="457200" indent="-457200" eaLnBrk="0" hangingPunct="0">
              <a:spcBef>
                <a:spcPct val="50000"/>
              </a:spcBef>
              <a:buClrTx/>
              <a:buSzTx/>
              <a:buFontTx/>
              <a:buAutoNum type="arabicPeriod"/>
            </a:pPr>
            <a:r>
              <a:rPr lang="en-US" altLang="en-US" sz="2400">
                <a:latin typeface="Times New Roman" pitchFamily="18" charset="0"/>
              </a:rPr>
              <a:t>Mesosphere</a:t>
            </a:r>
          </a:p>
        </p:txBody>
      </p:sp>
      <p:sp>
        <p:nvSpPr>
          <p:cNvPr id="27652" name="Rectangle 7"/>
          <p:cNvSpPr>
            <a:spLocks noGrp="1" noChangeArrowheads="1"/>
          </p:cNvSpPr>
          <p:nvPr>
            <p:ph type="title"/>
          </p:nvPr>
        </p:nvSpPr>
        <p:spPr>
          <a:xfrm>
            <a:off x="5435600" y="260350"/>
            <a:ext cx="3455988" cy="1143000"/>
          </a:xfrm>
          <a:noFill/>
        </p:spPr>
        <p:txBody>
          <a:bodyPr lIns="92075" tIns="46038" rIns="92075" bIns="46038">
            <a:normAutofit/>
          </a:bodyPr>
          <a:lstStyle/>
          <a:p>
            <a:pPr eaLnBrk="1" hangingPunct="1"/>
            <a:r>
              <a:rPr lang="en-US" altLang="en-US" smtClean="0">
                <a:solidFill>
                  <a:schemeClr val="hlink"/>
                </a:solidFill>
                <a:effectLst/>
              </a:rPr>
              <a:t>Mechanical Layers: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anose="00000700000000000000" pitchFamily="2" charset="-78"/>
              </a:rPr>
              <a:t>اصول مهندسی زلزله – سرفصل مطالب</a:t>
            </a:r>
            <a:endParaRPr lang="en-US" dirty="0">
              <a:cs typeface="B Titr" panose="00000700000000000000" pitchFamily="2" charset="-78"/>
            </a:endParaRPr>
          </a:p>
        </p:txBody>
      </p:sp>
      <p:pic>
        <p:nvPicPr>
          <p:cNvPr id="5" name="Picture 4"/>
          <p:cNvPicPr>
            <a:picLocks noChangeAspect="1"/>
          </p:cNvPicPr>
          <p:nvPr/>
        </p:nvPicPr>
        <p:blipFill rotWithShape="1">
          <a:blip r:embed="rId2"/>
          <a:srcRect l="33950" t="29328" r="25650" b="28345"/>
          <a:stretch/>
        </p:blipFill>
        <p:spPr>
          <a:xfrm>
            <a:off x="1043608" y="1844824"/>
            <a:ext cx="7334770" cy="4320480"/>
          </a:xfrm>
          <a:prstGeom prst="rect">
            <a:avLst/>
          </a:prstGeom>
        </p:spPr>
      </p:pic>
    </p:spTree>
    <p:extLst>
      <p:ext uri="{BB962C8B-B14F-4D97-AF65-F5344CB8AC3E}">
        <p14:creationId xmlns:p14="http://schemas.microsoft.com/office/powerpoint/2010/main" val="135449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defRPr/>
            </a:pPr>
            <a:r>
              <a:rPr lang="hr-HR" smtClean="0"/>
              <a:t>Litosphere</a:t>
            </a:r>
          </a:p>
        </p:txBody>
      </p:sp>
      <p:sp>
        <p:nvSpPr>
          <p:cNvPr id="220163" name="Rectangle 3"/>
          <p:cNvSpPr>
            <a:spLocks noGrp="1" noChangeArrowheads="1"/>
          </p:cNvSpPr>
          <p:nvPr>
            <p:ph type="body" sz="half" idx="1"/>
          </p:nvPr>
        </p:nvSpPr>
        <p:spPr>
          <a:xfrm>
            <a:off x="1066800" y="1981200"/>
            <a:ext cx="7537450" cy="4114800"/>
          </a:xfrm>
        </p:spPr>
        <p:txBody>
          <a:bodyPr>
            <a:normAutofit/>
          </a:bodyPr>
          <a:lstStyle/>
          <a:p>
            <a:pPr eaLnBrk="1" hangingPunct="1">
              <a:lnSpc>
                <a:spcPct val="80000"/>
              </a:lnSpc>
              <a:defRPr/>
            </a:pPr>
            <a:r>
              <a:rPr lang="en-US" altLang="en-US" sz="2400" smtClean="0"/>
              <a:t>The </a:t>
            </a:r>
            <a:r>
              <a:rPr lang="en-US" altLang="en-US" sz="2400" i="1" smtClean="0"/>
              <a:t>lithosphere</a:t>
            </a:r>
            <a:r>
              <a:rPr lang="en-US" altLang="en-US" sz="2400" smtClean="0"/>
              <a:t> is the</a:t>
            </a:r>
            <a:r>
              <a:rPr lang="hr-HR" altLang="en-US" sz="2400" smtClean="0"/>
              <a:t/>
            </a:r>
            <a:br>
              <a:rPr lang="hr-HR" altLang="en-US" sz="2400" smtClean="0"/>
            </a:br>
            <a:r>
              <a:rPr lang="en-US" altLang="en-US" sz="2400" smtClean="0"/>
              <a:t>uppermost 50-100 km </a:t>
            </a:r>
            <a:r>
              <a:rPr lang="hr-HR" altLang="en-US" sz="2400" smtClean="0"/>
              <a:t/>
            </a:r>
            <a:br>
              <a:rPr lang="hr-HR" altLang="en-US" sz="2400" smtClean="0"/>
            </a:br>
            <a:r>
              <a:rPr lang="en-US" altLang="en-US" sz="2400" smtClean="0"/>
              <a:t>of the Earth.</a:t>
            </a:r>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There is not a strict boundary between the lithosphere and the asthenosphere as there is between the crust and mantle</a:t>
            </a:r>
            <a:r>
              <a:rPr lang="hr-HR" altLang="en-US" sz="2400" smtClean="0"/>
              <a:t>.</a:t>
            </a:r>
            <a:endParaRPr lang="en-US" altLang="en-US" sz="2400" smtClean="0"/>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It consists of both crust and </a:t>
            </a:r>
            <a:r>
              <a:rPr lang="hr-HR" altLang="en-US" sz="2400" smtClean="0"/>
              <a:t>upper parts of </a:t>
            </a:r>
            <a:r>
              <a:rPr lang="en-US" altLang="en-US" sz="2400" smtClean="0"/>
              <a:t>mantle</a:t>
            </a:r>
            <a:r>
              <a:rPr lang="hr-HR" altLang="en-US" sz="2400" smtClean="0"/>
              <a:t>.</a:t>
            </a:r>
            <a:endParaRPr lang="en-US" altLang="en-US" sz="2400" smtClean="0"/>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It behaves rigidly, like a solid, over very long time periods. </a:t>
            </a:r>
          </a:p>
          <a:p>
            <a:pPr eaLnBrk="1" hangingPunct="1">
              <a:lnSpc>
                <a:spcPct val="80000"/>
              </a:lnSpc>
              <a:defRPr/>
            </a:pPr>
            <a:endParaRPr lang="hr-HR" sz="2400" smtClean="0"/>
          </a:p>
        </p:txBody>
      </p:sp>
      <p:pic>
        <p:nvPicPr>
          <p:cNvPr id="28676" name="Picture 6" descr="Slojevi"/>
          <p:cNvPicPr>
            <a:picLocks noGrp="1" noChangeAspect="1" noChangeArrowheads="1"/>
          </p:cNvPicPr>
          <p:nvPr>
            <p:ph sz="half" idx="2"/>
          </p:nvPr>
        </p:nvPicPr>
        <p:blipFill>
          <a:blip r:embed="rId2"/>
          <a:srcRect/>
          <a:stretch>
            <a:fillRect/>
          </a:stretch>
        </p:blipFill>
        <p:spPr>
          <a:xfrm>
            <a:off x="4248150" y="260350"/>
            <a:ext cx="4895850" cy="3013075"/>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defRPr/>
            </a:pPr>
            <a:r>
              <a:rPr lang="hr-HR" smtClean="0"/>
              <a:t>Astenosphere</a:t>
            </a:r>
          </a:p>
        </p:txBody>
      </p:sp>
      <p:sp>
        <p:nvSpPr>
          <p:cNvPr id="221187" name="Rectangle 3"/>
          <p:cNvSpPr>
            <a:spLocks noGrp="1" noChangeArrowheads="1"/>
          </p:cNvSpPr>
          <p:nvPr>
            <p:ph type="body" sz="half" idx="1"/>
          </p:nvPr>
        </p:nvSpPr>
        <p:spPr>
          <a:xfrm>
            <a:off x="1066800" y="1981200"/>
            <a:ext cx="7753350" cy="4114800"/>
          </a:xfrm>
        </p:spPr>
        <p:txBody>
          <a:bodyPr/>
          <a:lstStyle/>
          <a:p>
            <a:pPr eaLnBrk="1" hangingPunct="1">
              <a:defRPr/>
            </a:pPr>
            <a:r>
              <a:rPr lang="en-US" altLang="en-US" sz="2400" smtClean="0"/>
              <a:t>The asthenosphere exists between depths of 100-200 km</a:t>
            </a:r>
            <a:r>
              <a:rPr lang="hr-HR" altLang="en-US" sz="2400" smtClean="0"/>
              <a:t>.</a:t>
            </a:r>
            <a:endParaRPr lang="en-US" altLang="en-US" sz="2400" smtClean="0"/>
          </a:p>
          <a:p>
            <a:pPr eaLnBrk="1" hangingPunct="1">
              <a:defRPr/>
            </a:pPr>
            <a:r>
              <a:rPr lang="en-US" altLang="en-US" sz="2400" smtClean="0"/>
              <a:t>It is the weakest part of the mantle.</a:t>
            </a:r>
          </a:p>
          <a:p>
            <a:pPr eaLnBrk="1" hangingPunct="1">
              <a:defRPr/>
            </a:pPr>
            <a:r>
              <a:rPr lang="en-US" altLang="en-US" sz="2400" smtClean="0"/>
              <a:t>It is a solid over short time scales, but behaves like a fluid over millions of years</a:t>
            </a:r>
            <a:r>
              <a:rPr lang="hr-HR" altLang="en-US" sz="2400" smtClean="0"/>
              <a:t>.</a:t>
            </a:r>
            <a:endParaRPr lang="en-US" altLang="en-US" sz="2400" smtClean="0"/>
          </a:p>
          <a:p>
            <a:pPr eaLnBrk="1" hangingPunct="1">
              <a:defRPr/>
            </a:pPr>
            <a:r>
              <a:rPr lang="en-US" altLang="en-US" sz="2400" smtClean="0"/>
              <a:t>The asthenosphere decouples the lithosphere (</a:t>
            </a:r>
            <a:r>
              <a:rPr lang="en-US" altLang="en-US" sz="2400" b="1" smtClean="0"/>
              <a:t>tectonic plates</a:t>
            </a:r>
            <a:r>
              <a:rPr lang="en-US" altLang="en-US" sz="2400" smtClean="0"/>
              <a:t>) from the rest of the mantle.</a:t>
            </a:r>
          </a:p>
          <a:p>
            <a:pPr eaLnBrk="1" hangingPunct="1">
              <a:defRPr/>
            </a:pPr>
            <a:endParaRPr lang="hr-HR" sz="2400" smtClean="0"/>
          </a:p>
        </p:txBody>
      </p:sp>
      <p:pic>
        <p:nvPicPr>
          <p:cNvPr id="29700" name="Picture 7" descr="Slojevi"/>
          <p:cNvPicPr>
            <a:picLocks noGrp="1" noChangeAspect="1" noChangeArrowheads="1"/>
          </p:cNvPicPr>
          <p:nvPr>
            <p:ph sz="half" idx="2"/>
          </p:nvPr>
        </p:nvPicPr>
        <p:blipFill>
          <a:blip r:embed="rId2"/>
          <a:srcRect/>
          <a:stretch>
            <a:fillRect/>
          </a:stretch>
        </p:blipFill>
        <p:spPr>
          <a:xfrm>
            <a:off x="6300788" y="44450"/>
            <a:ext cx="2808287" cy="1725613"/>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defRPr/>
            </a:pPr>
            <a:r>
              <a:rPr lang="hr-HR" smtClean="0"/>
              <a:t>Tectonic forces</a:t>
            </a:r>
          </a:p>
        </p:txBody>
      </p:sp>
      <p:sp>
        <p:nvSpPr>
          <p:cNvPr id="243715" name="Rectangle 3"/>
          <p:cNvSpPr>
            <a:spLocks noGrp="1" noChangeArrowheads="1"/>
          </p:cNvSpPr>
          <p:nvPr>
            <p:ph idx="1"/>
          </p:nvPr>
        </p:nvSpPr>
        <p:spPr/>
        <p:txBody>
          <a:bodyPr/>
          <a:lstStyle/>
          <a:p>
            <a:pPr eaLnBrk="1" hangingPunct="1">
              <a:defRPr/>
            </a:pPr>
            <a:r>
              <a:rPr lang="hr-HR" smtClean="0"/>
              <a:t>The interior of the Earth is dynamic – it cools down and thus provides energy for convective currents in the outer core and in the astenosphere.</a:t>
            </a:r>
            <a:br>
              <a:rPr lang="hr-HR" smtClean="0"/>
            </a:br>
            <a:endParaRPr lang="hr-HR" smtClean="0"/>
          </a:p>
          <a:p>
            <a:pPr eaLnBrk="1" hangingPunct="1">
              <a:defRPr/>
            </a:pPr>
            <a:r>
              <a:rPr lang="hr-HR" smtClean="0"/>
              <a:t>Additional energy comes from radioactive decay...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1" name="Rectangle 5"/>
          <p:cNvSpPr>
            <a:spLocks noGrp="1" noChangeArrowheads="1"/>
          </p:cNvSpPr>
          <p:nvPr>
            <p:ph type="title"/>
          </p:nvPr>
        </p:nvSpPr>
        <p:spPr/>
        <p:txBody>
          <a:bodyPr/>
          <a:lstStyle/>
          <a:p>
            <a:pPr eaLnBrk="1" hangingPunct="1">
              <a:defRPr/>
            </a:pPr>
            <a:r>
              <a:rPr lang="hr-HR" smtClean="0"/>
              <a:t>Convection</a:t>
            </a:r>
          </a:p>
        </p:txBody>
      </p:sp>
      <p:pic>
        <p:nvPicPr>
          <p:cNvPr id="31748" name="Picture 10" descr="Earth_convection"/>
          <p:cNvPicPr>
            <a:picLocks noGrp="1" noChangeAspect="1" noChangeArrowheads="1"/>
          </p:cNvPicPr>
          <p:nvPr>
            <p:ph idx="1"/>
          </p:nvPr>
        </p:nvPicPr>
        <p:blipFill>
          <a:blip r:embed="rId2"/>
          <a:stretch>
            <a:fillRect/>
          </a:stretch>
        </p:blipFill>
        <p:spPr>
          <a:xfrm>
            <a:off x="3143250" y="2572544"/>
            <a:ext cx="2857500" cy="2857500"/>
          </a:xfrm>
          <a:noFill/>
        </p:spPr>
      </p:pic>
      <p:sp>
        <p:nvSpPr>
          <p:cNvPr id="31747" name="Text Box 7"/>
          <p:cNvSpPr txBox="1">
            <a:spLocks noChangeArrowheads="1"/>
          </p:cNvSpPr>
          <p:nvPr/>
        </p:nvSpPr>
        <p:spPr bwMode="auto">
          <a:xfrm>
            <a:off x="971550" y="2349500"/>
            <a:ext cx="3240088" cy="2654300"/>
          </a:xfrm>
          <a:prstGeom prst="rect">
            <a:avLst/>
          </a:prstGeom>
          <a:noFill/>
          <a:ln w="9525">
            <a:noFill/>
            <a:miter lim="800000"/>
            <a:headEnd/>
            <a:tailEnd/>
          </a:ln>
        </p:spPr>
        <p:txBody>
          <a:bodyPr>
            <a:spAutoFit/>
          </a:bodyPr>
          <a:lstStyle/>
          <a:p>
            <a:pPr>
              <a:spcBef>
                <a:spcPct val="50000"/>
              </a:spcBef>
              <a:buClrTx/>
              <a:buSzTx/>
              <a:buFontTx/>
              <a:buNone/>
            </a:pPr>
            <a:r>
              <a:rPr lang="hr-HR" sz="2800"/>
              <a:t>Convection in the astenosphere enables tectonic processes – </a:t>
            </a:r>
            <a:r>
              <a:rPr lang="hr-HR" sz="2800" b="1"/>
              <a:t>PLATE TECTONICS</a:t>
            </a:r>
          </a:p>
        </p:txBody>
      </p:sp>
      <p:sp>
        <p:nvSpPr>
          <p:cNvPr id="31749" name="Line 8"/>
          <p:cNvSpPr>
            <a:spLocks noChangeShapeType="1"/>
          </p:cNvSpPr>
          <p:nvPr/>
        </p:nvSpPr>
        <p:spPr bwMode="auto">
          <a:xfrm>
            <a:off x="3276600" y="3068638"/>
            <a:ext cx="2232025" cy="865187"/>
          </a:xfrm>
          <a:prstGeom prst="line">
            <a:avLst/>
          </a:prstGeom>
          <a:noFill/>
          <a:ln w="98425">
            <a:solidFill>
              <a:srgbClr val="00CCFF"/>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defRPr/>
            </a:pPr>
            <a:r>
              <a:rPr lang="hr-HR" smtClean="0"/>
              <a:t>Plate tectonics</a:t>
            </a:r>
          </a:p>
        </p:txBody>
      </p:sp>
      <p:sp>
        <p:nvSpPr>
          <p:cNvPr id="32771" name="Text Box 4"/>
          <p:cNvSpPr txBox="1">
            <a:spLocks noChangeArrowheads="1"/>
          </p:cNvSpPr>
          <p:nvPr/>
        </p:nvSpPr>
        <p:spPr bwMode="auto">
          <a:xfrm>
            <a:off x="971550" y="1916113"/>
            <a:ext cx="7777163" cy="5648325"/>
          </a:xfrm>
          <a:prstGeom prst="rect">
            <a:avLst/>
          </a:prstGeom>
          <a:noFill/>
          <a:ln w="9525">
            <a:noFill/>
            <a:miter lim="800000"/>
            <a:headEnd/>
            <a:tailEnd/>
          </a:ln>
        </p:spPr>
        <p:txBody>
          <a:bodyPr>
            <a:spAutoFit/>
          </a:bodyPr>
          <a:lstStyle/>
          <a:p>
            <a:pPr>
              <a:spcBef>
                <a:spcPct val="50000"/>
              </a:spcBef>
              <a:buClrTx/>
              <a:buSzTx/>
              <a:buFontTx/>
              <a:buNone/>
            </a:pPr>
            <a:r>
              <a:rPr lang="hr-HR" sz="2800" b="1"/>
              <a:t>PLATE TECTONICS </a:t>
            </a:r>
            <a:r>
              <a:rPr lang="hr-HR" sz="2800"/>
              <a:t>theory is very young (1960-ies)</a:t>
            </a:r>
          </a:p>
          <a:p>
            <a:pPr>
              <a:spcBef>
                <a:spcPct val="50000"/>
              </a:spcBef>
              <a:buClrTx/>
              <a:buSzTx/>
              <a:buFontTx/>
              <a:buNone/>
            </a:pPr>
            <a:r>
              <a:rPr lang="hr-HR" sz="2800"/>
              <a:t>It provides answers to the most fundamental questions in seismology:</a:t>
            </a:r>
          </a:p>
          <a:p>
            <a:pPr>
              <a:spcBef>
                <a:spcPct val="50000"/>
              </a:spcBef>
              <a:buClrTx/>
              <a:buSzTx/>
              <a:buFont typeface="Wingdings" pitchFamily="2" charset="2"/>
              <a:buChar char="v"/>
            </a:pPr>
            <a:r>
              <a:rPr lang="hr-HR" sz="2800"/>
              <a:t> Why earthquakes occur?</a:t>
            </a:r>
          </a:p>
          <a:p>
            <a:pPr>
              <a:spcBef>
                <a:spcPct val="50000"/>
              </a:spcBef>
              <a:buClrTx/>
              <a:buSzTx/>
              <a:buFont typeface="Wingdings" pitchFamily="2" charset="2"/>
              <a:buChar char="v"/>
            </a:pPr>
            <a:r>
              <a:rPr lang="hr-HR" sz="2800"/>
              <a:t> Why are earthquake epicenters not </a:t>
            </a:r>
            <a:br>
              <a:rPr lang="hr-HR" sz="2800"/>
            </a:br>
            <a:r>
              <a:rPr lang="hr-HR" sz="2800"/>
              <a:t>    uniformly distributed around the globe?</a:t>
            </a:r>
          </a:p>
          <a:p>
            <a:pPr>
              <a:spcBef>
                <a:spcPct val="50000"/>
              </a:spcBef>
              <a:buClrTx/>
              <a:buSzTx/>
              <a:buFont typeface="Wingdings" pitchFamily="2" charset="2"/>
              <a:buChar char="v"/>
            </a:pPr>
            <a:r>
              <a:rPr lang="hr-HR" sz="2800"/>
              <a:t> At what depths are their foci?</a:t>
            </a:r>
          </a:p>
          <a:p>
            <a:pPr>
              <a:spcBef>
                <a:spcPct val="50000"/>
              </a:spcBef>
              <a:buClrTx/>
              <a:buSzTx/>
              <a:buFontTx/>
              <a:buNone/>
            </a:pPr>
            <a:endParaRPr lang="hr-HR" sz="2800"/>
          </a:p>
          <a:p>
            <a:pPr>
              <a:spcBef>
                <a:spcPct val="50000"/>
              </a:spcBef>
              <a:buClrTx/>
              <a:buSzTx/>
              <a:buFontTx/>
              <a:buNone/>
            </a:pPr>
            <a:endParaRPr lang="hr-HR" sz="2800" b="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Rectangle 5"/>
          <p:cNvSpPr>
            <a:spLocks noGrp="1" noChangeArrowheads="1"/>
          </p:cNvSpPr>
          <p:nvPr>
            <p:ph type="title"/>
          </p:nvPr>
        </p:nvSpPr>
        <p:spPr/>
        <p:txBody>
          <a:bodyPr/>
          <a:lstStyle/>
          <a:p>
            <a:pPr eaLnBrk="1" hangingPunct="1">
              <a:defRPr/>
            </a:pPr>
            <a:r>
              <a:rPr lang="hr-HR" smtClean="0"/>
              <a:t>One year of seismicity</a:t>
            </a:r>
          </a:p>
        </p:txBody>
      </p:sp>
      <p:pic>
        <p:nvPicPr>
          <p:cNvPr id="33795" name="Picture 4" descr="seismicity(29"/>
          <p:cNvPicPr>
            <a:picLocks noGrp="1" noChangeAspect="1" noChangeArrowheads="1"/>
          </p:cNvPicPr>
          <p:nvPr>
            <p:ph idx="1"/>
          </p:nvPr>
        </p:nvPicPr>
        <p:blipFill>
          <a:blip r:embed="rId2"/>
          <a:stretch>
            <a:fillRect/>
          </a:stretch>
        </p:blipFill>
        <p:spPr>
          <a:xfrm>
            <a:off x="628650" y="1924896"/>
            <a:ext cx="7886700" cy="4152795"/>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0"/>
          <p:cNvSpPr txBox="1">
            <a:spLocks noChangeArrowheads="1"/>
          </p:cNvSpPr>
          <p:nvPr/>
        </p:nvSpPr>
        <p:spPr bwMode="auto">
          <a:xfrm>
            <a:off x="395288" y="0"/>
            <a:ext cx="8569325" cy="593725"/>
          </a:xfrm>
          <a:prstGeom prst="rect">
            <a:avLst/>
          </a:prstGeom>
          <a:solidFill>
            <a:schemeClr val="bg1"/>
          </a:solidFill>
          <a:ln w="9525">
            <a:noFill/>
            <a:miter lim="800000"/>
            <a:headEnd/>
            <a:tailEnd/>
          </a:ln>
        </p:spPr>
        <p:txBody>
          <a:bodyPr>
            <a:spAutoFit/>
          </a:bodyPr>
          <a:lstStyle/>
          <a:p>
            <a:pPr eaLnBrk="0" hangingPunct="0">
              <a:spcBef>
                <a:spcPct val="50000"/>
              </a:spcBef>
              <a:buClrTx/>
              <a:buSzTx/>
              <a:buFontTx/>
              <a:buNone/>
            </a:pPr>
            <a:endParaRPr lang="en-US" sz="1200">
              <a:solidFill>
                <a:schemeClr val="bg2"/>
              </a:solidFill>
              <a:latin typeface="Times New Roman" pitchFamily="18" charset="0"/>
            </a:endParaRPr>
          </a:p>
          <a:p>
            <a:pPr eaLnBrk="0" hangingPunct="0">
              <a:spcBef>
                <a:spcPct val="50000"/>
              </a:spcBef>
              <a:buClrTx/>
              <a:buSzTx/>
              <a:buFontTx/>
              <a:buNone/>
            </a:pPr>
            <a:r>
              <a:rPr lang="hr-HR" sz="1200" b="1">
                <a:solidFill>
                  <a:srgbClr val="003399"/>
                </a:solidFill>
                <a:latin typeface="Arial" pitchFamily="34" charset="0"/>
              </a:rPr>
              <a:t>                  </a:t>
            </a:r>
            <a:r>
              <a:rPr lang="hr-HR" sz="1400" b="1">
                <a:solidFill>
                  <a:srgbClr val="003399"/>
                </a:solidFill>
                <a:latin typeface="Arial" pitchFamily="34" charset="0"/>
              </a:rPr>
              <a:t>MAJOR TECTONIC PLATES                                 EARTHQUAKE EPICENTRES</a:t>
            </a:r>
            <a:endParaRPr lang="en-US" sz="2800">
              <a:latin typeface="Times New Roman" pitchFamily="18" charset="0"/>
            </a:endParaRPr>
          </a:p>
        </p:txBody>
      </p:sp>
      <p:sp>
        <p:nvSpPr>
          <p:cNvPr id="34819" name="Text Box 11"/>
          <p:cNvSpPr txBox="1">
            <a:spLocks noChangeArrowheads="1"/>
          </p:cNvSpPr>
          <p:nvPr/>
        </p:nvSpPr>
        <p:spPr bwMode="auto">
          <a:xfrm>
            <a:off x="827088" y="6165850"/>
            <a:ext cx="7524750" cy="501650"/>
          </a:xfrm>
          <a:prstGeom prst="rect">
            <a:avLst/>
          </a:prstGeom>
          <a:solidFill>
            <a:schemeClr val="bg1"/>
          </a:solidFill>
          <a:ln w="9525">
            <a:noFill/>
            <a:miter lim="800000"/>
            <a:headEnd/>
            <a:tailEnd/>
          </a:ln>
        </p:spPr>
        <p:txBody>
          <a:bodyPr lIns="0" tIns="0" rIns="0" bIns="0">
            <a:spAutoFit/>
          </a:bodyPr>
          <a:lstStyle/>
          <a:p>
            <a:pPr eaLnBrk="0" hangingPunct="0">
              <a:spcBef>
                <a:spcPct val="50000"/>
              </a:spcBef>
              <a:buClrTx/>
              <a:buSzTx/>
              <a:buFontTx/>
              <a:buNone/>
            </a:pPr>
            <a:endParaRPr lang="en-US" sz="1200">
              <a:solidFill>
                <a:schemeClr val="bg2"/>
              </a:solidFill>
              <a:latin typeface="Times New Roman" pitchFamily="18" charset="0"/>
            </a:endParaRPr>
          </a:p>
          <a:p>
            <a:pPr eaLnBrk="0" hangingPunct="0">
              <a:spcBef>
                <a:spcPct val="50000"/>
              </a:spcBef>
              <a:buClrTx/>
              <a:buSzTx/>
              <a:buFontTx/>
              <a:buNone/>
            </a:pPr>
            <a:r>
              <a:rPr lang="hr-HR" sz="1200" b="1">
                <a:solidFill>
                  <a:srgbClr val="003399"/>
                </a:solidFill>
                <a:latin typeface="Arial" pitchFamily="34" charset="0"/>
              </a:rPr>
              <a:t>               </a:t>
            </a:r>
            <a:r>
              <a:rPr lang="hr-HR" sz="1400" b="1">
                <a:solidFill>
                  <a:srgbClr val="003399"/>
                </a:solidFill>
                <a:latin typeface="Arial" pitchFamily="34" charset="0"/>
              </a:rPr>
              <a:t>OCEAN-BOTTOM AGE                                                     VOLCANOES</a:t>
            </a:r>
            <a:endParaRPr lang="en-US" sz="2800">
              <a:latin typeface="Times New Roman" pitchFamily="18" charset="0"/>
            </a:endParaRPr>
          </a:p>
        </p:txBody>
      </p:sp>
      <p:grpSp>
        <p:nvGrpSpPr>
          <p:cNvPr id="34820" name="Group 4"/>
          <p:cNvGrpSpPr>
            <a:grpSpLocks/>
          </p:cNvGrpSpPr>
          <p:nvPr/>
        </p:nvGrpSpPr>
        <p:grpSpPr bwMode="auto">
          <a:xfrm>
            <a:off x="539750" y="620713"/>
            <a:ext cx="8196263" cy="5761037"/>
            <a:chOff x="624" y="576"/>
            <a:chExt cx="4800" cy="3405"/>
          </a:xfrm>
        </p:grpSpPr>
        <p:pic>
          <p:nvPicPr>
            <p:cNvPr id="34821" name="Picture 5" descr="age50"/>
            <p:cNvPicPr>
              <a:picLocks noChangeAspect="1" noChangeArrowheads="1"/>
            </p:cNvPicPr>
            <p:nvPr/>
          </p:nvPicPr>
          <p:blipFill>
            <a:blip r:embed="rId2"/>
            <a:srcRect/>
            <a:stretch>
              <a:fillRect/>
            </a:stretch>
          </p:blipFill>
          <p:spPr bwMode="auto">
            <a:xfrm>
              <a:off x="624" y="2256"/>
              <a:ext cx="2400" cy="1725"/>
            </a:xfrm>
            <a:prstGeom prst="rect">
              <a:avLst/>
            </a:prstGeom>
            <a:noFill/>
            <a:ln w="9525">
              <a:noFill/>
              <a:miter lim="800000"/>
              <a:headEnd/>
              <a:tailEnd/>
            </a:ln>
          </p:spPr>
        </p:pic>
        <p:pic>
          <p:nvPicPr>
            <p:cNvPr id="34822" name="Picture 6" descr="plate50"/>
            <p:cNvPicPr>
              <a:picLocks noChangeAspect="1" noChangeArrowheads="1"/>
            </p:cNvPicPr>
            <p:nvPr/>
          </p:nvPicPr>
          <p:blipFill>
            <a:blip r:embed="rId3"/>
            <a:srcRect/>
            <a:stretch>
              <a:fillRect/>
            </a:stretch>
          </p:blipFill>
          <p:spPr bwMode="auto">
            <a:xfrm>
              <a:off x="624" y="576"/>
              <a:ext cx="2400" cy="1725"/>
            </a:xfrm>
            <a:prstGeom prst="rect">
              <a:avLst/>
            </a:prstGeom>
            <a:noFill/>
            <a:ln w="9525">
              <a:noFill/>
              <a:miter lim="800000"/>
              <a:headEnd/>
              <a:tailEnd/>
            </a:ln>
          </p:spPr>
        </p:pic>
        <p:pic>
          <p:nvPicPr>
            <p:cNvPr id="34823" name="Picture 7" descr="quakes50"/>
            <p:cNvPicPr>
              <a:picLocks noChangeAspect="1" noChangeArrowheads="1"/>
            </p:cNvPicPr>
            <p:nvPr/>
          </p:nvPicPr>
          <p:blipFill>
            <a:blip r:embed="rId4"/>
            <a:srcRect/>
            <a:stretch>
              <a:fillRect/>
            </a:stretch>
          </p:blipFill>
          <p:spPr bwMode="auto">
            <a:xfrm>
              <a:off x="3024" y="576"/>
              <a:ext cx="2400" cy="1725"/>
            </a:xfrm>
            <a:prstGeom prst="rect">
              <a:avLst/>
            </a:prstGeom>
            <a:noFill/>
            <a:ln w="9525">
              <a:noFill/>
              <a:miter lim="800000"/>
              <a:headEnd/>
              <a:tailEnd/>
            </a:ln>
          </p:spPr>
        </p:pic>
        <p:pic>
          <p:nvPicPr>
            <p:cNvPr id="34824" name="Picture 8" descr="volcano50"/>
            <p:cNvPicPr>
              <a:picLocks noChangeAspect="1" noChangeArrowheads="1"/>
            </p:cNvPicPr>
            <p:nvPr/>
          </p:nvPicPr>
          <p:blipFill>
            <a:blip r:embed="rId5"/>
            <a:srcRect/>
            <a:stretch>
              <a:fillRect/>
            </a:stretch>
          </p:blipFill>
          <p:spPr bwMode="auto">
            <a:xfrm>
              <a:off x="3024" y="2256"/>
              <a:ext cx="2400" cy="17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042988" y="0"/>
            <a:ext cx="7543800" cy="603250"/>
          </a:xfrm>
        </p:spPr>
        <p:txBody>
          <a:bodyPr>
            <a:normAutofit fontScale="90000"/>
          </a:bodyPr>
          <a:lstStyle/>
          <a:p>
            <a:pPr eaLnBrk="1" hangingPunct="1">
              <a:defRPr/>
            </a:pPr>
            <a:r>
              <a:rPr lang="hr-HR" sz="4000" smtClean="0"/>
              <a:t>Major tectonic plates</a:t>
            </a:r>
          </a:p>
        </p:txBody>
      </p:sp>
      <p:pic>
        <p:nvPicPr>
          <p:cNvPr id="35843" name="Picture 8" descr="platesmap"/>
          <p:cNvPicPr>
            <a:picLocks noGrp="1" noChangeAspect="1" noChangeArrowheads="1"/>
          </p:cNvPicPr>
          <p:nvPr>
            <p:ph sz="half" idx="1"/>
          </p:nvPr>
        </p:nvPicPr>
        <p:blipFill>
          <a:blip r:embed="rId2"/>
          <a:srcRect/>
          <a:stretch>
            <a:fillRect/>
          </a:stretch>
        </p:blipFill>
        <p:spPr>
          <a:xfrm>
            <a:off x="323850" y="723900"/>
            <a:ext cx="8569325" cy="5965825"/>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971550" y="333375"/>
            <a:ext cx="2568575" cy="1431925"/>
          </a:xfrm>
        </p:spPr>
        <p:txBody>
          <a:bodyPr/>
          <a:lstStyle/>
          <a:p>
            <a:pPr eaLnBrk="1" hangingPunct="1">
              <a:defRPr/>
            </a:pPr>
            <a:r>
              <a:rPr lang="hr-HR" smtClean="0"/>
              <a:t>Tectonic </a:t>
            </a:r>
            <a:br>
              <a:rPr lang="hr-HR" smtClean="0"/>
            </a:br>
            <a:r>
              <a:rPr lang="hr-HR" smtClean="0"/>
              <a:t>plates</a:t>
            </a:r>
          </a:p>
        </p:txBody>
      </p:sp>
      <p:sp>
        <p:nvSpPr>
          <p:cNvPr id="257027" name="Rectangle 3"/>
          <p:cNvSpPr>
            <a:spLocks noGrp="1" noChangeArrowheads="1"/>
          </p:cNvSpPr>
          <p:nvPr>
            <p:ph type="body" sz="half" idx="1"/>
          </p:nvPr>
        </p:nvSpPr>
        <p:spPr>
          <a:xfrm>
            <a:off x="900113" y="1916113"/>
            <a:ext cx="3095625" cy="1584325"/>
          </a:xfrm>
        </p:spPr>
        <p:txBody>
          <a:bodyPr>
            <a:normAutofit lnSpcReduction="10000"/>
          </a:bodyPr>
          <a:lstStyle/>
          <a:p>
            <a:pPr marL="447675" indent="-447675" eaLnBrk="1" hangingPunct="1">
              <a:defRPr/>
            </a:pPr>
            <a:r>
              <a:rPr lang="hr-HR" sz="2400" smtClean="0"/>
              <a:t>Tectonic plates are large parts of litosphere ‘floating’ on the astenosphere</a:t>
            </a:r>
          </a:p>
        </p:txBody>
      </p:sp>
      <p:pic>
        <p:nvPicPr>
          <p:cNvPr id="36868" name="Picture 4" descr="Plate_tect2"/>
          <p:cNvPicPr>
            <a:picLocks noGrp="1" noChangeAspect="1" noChangeArrowheads="1"/>
          </p:cNvPicPr>
          <p:nvPr>
            <p:ph sz="half" idx="2"/>
          </p:nvPr>
        </p:nvPicPr>
        <p:blipFill>
          <a:blip r:embed="rId2"/>
          <a:srcRect/>
          <a:stretch>
            <a:fillRect/>
          </a:stretch>
        </p:blipFill>
        <p:spPr>
          <a:xfrm>
            <a:off x="4140200" y="188913"/>
            <a:ext cx="4895850" cy="3262312"/>
          </a:xfrm>
          <a:noFill/>
        </p:spPr>
      </p:pic>
      <p:sp>
        <p:nvSpPr>
          <p:cNvPr id="257030" name="Rectangle 6"/>
          <p:cNvSpPr>
            <a:spLocks noChangeArrowheads="1"/>
          </p:cNvSpPr>
          <p:nvPr/>
        </p:nvSpPr>
        <p:spPr bwMode="auto">
          <a:xfrm>
            <a:off x="900113" y="3860800"/>
            <a:ext cx="8243887" cy="2879725"/>
          </a:xfrm>
          <a:prstGeom prst="rect">
            <a:avLst/>
          </a:prstGeom>
          <a:noFill/>
          <a:ln w="9525">
            <a:noFill/>
            <a:miter lim="800000"/>
            <a:headEnd/>
            <a:tailEnd/>
          </a:ln>
          <a:effectLst/>
        </p:spPr>
        <p:txBody>
          <a:bodyPr/>
          <a:lstStyle/>
          <a:p>
            <a:pPr marL="363538" indent="-363538">
              <a:buFont typeface="Wingdings" pitchFamily="2" charset="2"/>
              <a:buChar char="n"/>
              <a:defRPr/>
            </a:pPr>
            <a:r>
              <a:rPr lang="hr-HR" sz="2400">
                <a:effectLst>
                  <a:outerShdw blurRad="38100" dist="38100" dir="2700000" algn="tl">
                    <a:srgbClr val="000000"/>
                  </a:outerShdw>
                </a:effectLst>
              </a:rPr>
              <a:t>Convective currents move them around with velocities of several cm/year.</a:t>
            </a:r>
          </a:p>
          <a:p>
            <a:pPr marL="363538" indent="-363538">
              <a:buFont typeface="Wingdings" pitchFamily="2" charset="2"/>
              <a:buChar char="n"/>
              <a:defRPr/>
            </a:pPr>
            <a:r>
              <a:rPr lang="hr-HR" sz="2400">
                <a:effectLst>
                  <a:outerShdw blurRad="38100" dist="38100" dir="2700000" algn="tl">
                    <a:srgbClr val="000000"/>
                  </a:outerShdw>
                </a:effectLst>
              </a:rPr>
              <a:t>The plates interact with one another in three basic ways:</a:t>
            </a:r>
          </a:p>
          <a:p>
            <a:pPr marL="363538" indent="-363538">
              <a:buFont typeface="Wingdings" pitchFamily="2" charset="2"/>
              <a:buAutoNum type="arabicPeriod"/>
              <a:defRPr/>
            </a:pPr>
            <a:r>
              <a:rPr lang="hr-HR" sz="2400" b="1">
                <a:effectLst>
                  <a:outerShdw blurRad="38100" dist="38100" dir="2700000" algn="tl">
                    <a:srgbClr val="000000"/>
                  </a:outerShdw>
                </a:effectLst>
              </a:rPr>
              <a:t>They collide</a:t>
            </a:r>
          </a:p>
          <a:p>
            <a:pPr marL="363538" indent="-363538">
              <a:buFont typeface="Wingdings" pitchFamily="2" charset="2"/>
              <a:buAutoNum type="arabicPeriod"/>
              <a:defRPr/>
            </a:pPr>
            <a:r>
              <a:rPr lang="hr-HR" sz="2400" b="1">
                <a:effectLst>
                  <a:outerShdw blurRad="38100" dist="38100" dir="2700000" algn="tl">
                    <a:srgbClr val="000000"/>
                  </a:outerShdw>
                </a:effectLst>
              </a:rPr>
              <a:t>They move away from each other</a:t>
            </a:r>
          </a:p>
          <a:p>
            <a:pPr marL="363538" indent="-363538">
              <a:buFont typeface="Wingdings" pitchFamily="2" charset="2"/>
              <a:buAutoNum type="arabicPeriod"/>
              <a:defRPr/>
            </a:pPr>
            <a:r>
              <a:rPr lang="hr-HR" sz="2400" b="1">
                <a:effectLst>
                  <a:outerShdw blurRad="38100" dist="38100" dir="2700000" algn="tl">
                    <a:srgbClr val="000000"/>
                  </a:outerShdw>
                </a:effectLst>
              </a:rPr>
              <a:t>They slide one past another</a:t>
            </a:r>
          </a:p>
          <a:p>
            <a:pPr marL="363538" indent="-363538">
              <a:buFont typeface="Wingdings" pitchFamily="2" charset="2"/>
              <a:buAutoNum type="arabicPeriod"/>
              <a:defRPr/>
            </a:pPr>
            <a:endParaRPr lang="hr-HR" sz="24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defRPr/>
            </a:pPr>
            <a:r>
              <a:rPr lang="hr-HR" smtClean="0"/>
              <a:t>Interacting plates</a:t>
            </a:r>
          </a:p>
        </p:txBody>
      </p:sp>
      <p:sp>
        <p:nvSpPr>
          <p:cNvPr id="258051" name="Rectangle 3"/>
          <p:cNvSpPr>
            <a:spLocks noGrp="1" noChangeArrowheads="1"/>
          </p:cNvSpPr>
          <p:nvPr>
            <p:ph type="body" sz="half" idx="1"/>
          </p:nvPr>
        </p:nvSpPr>
        <p:spPr>
          <a:xfrm>
            <a:off x="900113" y="1989138"/>
            <a:ext cx="3576637" cy="4616450"/>
          </a:xfrm>
        </p:spPr>
        <p:txBody>
          <a:bodyPr/>
          <a:lstStyle/>
          <a:p>
            <a:pPr eaLnBrk="1" hangingPunct="1">
              <a:lnSpc>
                <a:spcPct val="90000"/>
              </a:lnSpc>
              <a:defRPr/>
            </a:pPr>
            <a:r>
              <a:rPr lang="hr-HR" sz="2400" smtClean="0"/>
              <a:t>Collision leads to </a:t>
            </a:r>
            <a:r>
              <a:rPr lang="hr-HR" sz="2400" b="1" smtClean="0">
                <a:effectLst/>
              </a:rPr>
              <a:t>SUBDUCTION</a:t>
            </a:r>
            <a:r>
              <a:rPr lang="hr-HR" sz="2400" smtClean="0"/>
              <a:t> of one plate under another. Mountain ranges may also be formed (Himalayas, Alps...).</a:t>
            </a:r>
          </a:p>
          <a:p>
            <a:pPr eaLnBrk="1" hangingPunct="1">
              <a:lnSpc>
                <a:spcPct val="90000"/>
              </a:lnSpc>
              <a:defRPr/>
            </a:pPr>
            <a:r>
              <a:rPr lang="hr-HR" sz="2400" smtClean="0"/>
              <a:t>It produces strong and sometimes very deep earthquakes (up to 700 km).</a:t>
            </a:r>
          </a:p>
          <a:p>
            <a:pPr eaLnBrk="1" hangingPunct="1">
              <a:lnSpc>
                <a:spcPct val="90000"/>
              </a:lnSpc>
              <a:defRPr/>
            </a:pPr>
            <a:r>
              <a:rPr lang="hr-HR" sz="2400" smtClean="0"/>
              <a:t>Volcanoes also occur there.</a:t>
            </a:r>
          </a:p>
          <a:p>
            <a:pPr eaLnBrk="1" hangingPunct="1">
              <a:lnSpc>
                <a:spcPct val="90000"/>
              </a:lnSpc>
              <a:defRPr/>
            </a:pPr>
            <a:endParaRPr lang="hr-HR" sz="2400" smtClean="0"/>
          </a:p>
        </p:txBody>
      </p:sp>
      <p:pic>
        <p:nvPicPr>
          <p:cNvPr id="37893" name="Picture 12" descr="subduction"/>
          <p:cNvPicPr>
            <a:picLocks noGrp="1" noChangeAspect="1" noChangeArrowheads="1"/>
          </p:cNvPicPr>
          <p:nvPr>
            <p:ph sz="half" idx="2"/>
          </p:nvPr>
        </p:nvPicPr>
        <p:blipFill>
          <a:blip r:embed="rId2"/>
          <a:srcRect/>
          <a:stretch>
            <a:fillRect/>
          </a:stretch>
        </p:blipFill>
        <p:spPr>
          <a:xfrm>
            <a:off x="4500563" y="2035175"/>
            <a:ext cx="4464050" cy="3198813"/>
          </a:xfrm>
          <a:noFill/>
        </p:spPr>
      </p:pic>
      <p:sp>
        <p:nvSpPr>
          <p:cNvPr id="258054" name="Text Box 6"/>
          <p:cNvSpPr txBox="1">
            <a:spLocks noChangeArrowheads="1"/>
          </p:cNvSpPr>
          <p:nvPr/>
        </p:nvSpPr>
        <p:spPr bwMode="auto">
          <a:xfrm>
            <a:off x="4572000" y="5300663"/>
            <a:ext cx="4392613" cy="854075"/>
          </a:xfrm>
          <a:prstGeom prst="rect">
            <a:avLst/>
          </a:prstGeom>
          <a:noFill/>
          <a:ln w="9525">
            <a:noFill/>
            <a:miter lim="800000"/>
            <a:headEnd/>
            <a:tailEnd/>
          </a:ln>
          <a:effectLst/>
        </p:spPr>
        <p:txBody>
          <a:bodyPr>
            <a:spAutoFit/>
          </a:bodyPr>
          <a:lstStyle/>
          <a:p>
            <a:pPr>
              <a:spcBef>
                <a:spcPct val="50000"/>
              </a:spcBef>
              <a:buClrTx/>
              <a:buSzTx/>
              <a:buFontTx/>
              <a:buNone/>
              <a:defRPr/>
            </a:pPr>
            <a:r>
              <a:rPr lang="hr-HR" sz="2000">
                <a:effectLst>
                  <a:outerShdw blurRad="38100" dist="38100" dir="2700000" algn="tl">
                    <a:srgbClr val="000000"/>
                  </a:outerShdw>
                </a:effectLst>
              </a:rPr>
              <a:t>EXAMPLES: Nazca – South America</a:t>
            </a:r>
          </a:p>
          <a:p>
            <a:pPr>
              <a:spcBef>
                <a:spcPct val="50000"/>
              </a:spcBef>
              <a:buClrTx/>
              <a:buSzTx/>
              <a:buFontTx/>
              <a:buNone/>
              <a:defRPr/>
            </a:pPr>
            <a:r>
              <a:rPr lang="hr-HR" sz="2000">
                <a:effectLst>
                  <a:outerShdw blurRad="38100" dist="38100" dir="2700000" algn="tl">
                    <a:srgbClr val="000000"/>
                  </a:outerShdw>
                </a:effectLst>
              </a:rPr>
              <a:t>                 Eurasia – Pacific</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اصول مهندسی زلزله – </a:t>
            </a:r>
            <a:r>
              <a:rPr lang="fa-IR" dirty="0" smtClean="0">
                <a:cs typeface="B Titr" panose="00000700000000000000" pitchFamily="2" charset="-78"/>
              </a:rPr>
              <a:t>مراجع</a:t>
            </a:r>
            <a:endParaRPr lang="en-US" dirty="0"/>
          </a:p>
        </p:txBody>
      </p:sp>
      <p:pic>
        <p:nvPicPr>
          <p:cNvPr id="5" name="Picture 4"/>
          <p:cNvPicPr>
            <a:picLocks noChangeAspect="1"/>
          </p:cNvPicPr>
          <p:nvPr/>
        </p:nvPicPr>
        <p:blipFill rotWithShape="1">
          <a:blip r:embed="rId2"/>
          <a:srcRect l="63836" t="11609" r="10153" b="19485"/>
          <a:stretch/>
        </p:blipFill>
        <p:spPr>
          <a:xfrm>
            <a:off x="3563888" y="1409435"/>
            <a:ext cx="3384377" cy="5040560"/>
          </a:xfrm>
          <a:prstGeom prst="rect">
            <a:avLst/>
          </a:prstGeom>
        </p:spPr>
      </p:pic>
    </p:spTree>
    <p:extLst>
      <p:ext uri="{BB962C8B-B14F-4D97-AF65-F5344CB8AC3E}">
        <p14:creationId xmlns:p14="http://schemas.microsoft.com/office/powerpoint/2010/main" val="3435980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defRPr/>
            </a:pPr>
            <a:r>
              <a:rPr lang="hr-HR" smtClean="0"/>
              <a:t>Interacting plates</a:t>
            </a:r>
          </a:p>
        </p:txBody>
      </p:sp>
      <p:sp>
        <p:nvSpPr>
          <p:cNvPr id="260099" name="Rectangle 3"/>
          <p:cNvSpPr>
            <a:spLocks noGrp="1" noChangeArrowheads="1"/>
          </p:cNvSpPr>
          <p:nvPr>
            <p:ph type="body" sz="half" idx="1"/>
          </p:nvPr>
        </p:nvSpPr>
        <p:spPr>
          <a:xfrm>
            <a:off x="827088" y="1989138"/>
            <a:ext cx="3144837" cy="4114800"/>
          </a:xfrm>
        </p:spPr>
        <p:txBody>
          <a:bodyPr/>
          <a:lstStyle/>
          <a:p>
            <a:pPr eaLnBrk="1" hangingPunct="1">
              <a:defRPr/>
            </a:pPr>
            <a:r>
              <a:rPr lang="hr-HR" sz="2400" smtClean="0"/>
              <a:t>Plates moving away from each other produce </a:t>
            </a:r>
            <a:r>
              <a:rPr lang="hr-HR" sz="2400" b="1" smtClean="0">
                <a:effectLst/>
              </a:rPr>
              <a:t>RIDGES</a:t>
            </a:r>
            <a:r>
              <a:rPr lang="hr-HR" sz="2400" smtClean="0"/>
              <a:t> between them (spreading centres).</a:t>
            </a:r>
          </a:p>
          <a:p>
            <a:pPr eaLnBrk="1" hangingPunct="1">
              <a:defRPr/>
            </a:pPr>
            <a:r>
              <a:rPr lang="hr-HR" sz="2400" smtClean="0"/>
              <a:t>The earthquakes are generally weaker than in the case of subduction.</a:t>
            </a:r>
          </a:p>
        </p:txBody>
      </p:sp>
      <p:pic>
        <p:nvPicPr>
          <p:cNvPr id="38916" name="Picture 4" descr="Plate_tect2"/>
          <p:cNvPicPr>
            <a:picLocks noGrp="1" noChangeAspect="1" noChangeArrowheads="1"/>
          </p:cNvPicPr>
          <p:nvPr>
            <p:ph sz="half" idx="2"/>
          </p:nvPr>
        </p:nvPicPr>
        <p:blipFill>
          <a:blip r:embed="rId2"/>
          <a:srcRect/>
          <a:stretch>
            <a:fillRect/>
          </a:stretch>
        </p:blipFill>
        <p:spPr>
          <a:xfrm>
            <a:off x="4284663" y="2060575"/>
            <a:ext cx="4560887" cy="3038475"/>
          </a:xfrm>
          <a:noFill/>
        </p:spPr>
      </p:pic>
      <p:sp>
        <p:nvSpPr>
          <p:cNvPr id="260101" name="Text Box 5"/>
          <p:cNvSpPr txBox="1">
            <a:spLocks noChangeArrowheads="1"/>
          </p:cNvSpPr>
          <p:nvPr/>
        </p:nvSpPr>
        <p:spPr bwMode="auto">
          <a:xfrm>
            <a:off x="4357688" y="5300663"/>
            <a:ext cx="4464050" cy="1006475"/>
          </a:xfrm>
          <a:prstGeom prst="rect">
            <a:avLst/>
          </a:prstGeom>
          <a:noFill/>
          <a:ln w="9525">
            <a:noFill/>
            <a:miter lim="800000"/>
            <a:headEnd/>
            <a:tailEnd/>
          </a:ln>
          <a:effectLst/>
        </p:spPr>
        <p:txBody>
          <a:bodyPr>
            <a:spAutoFit/>
          </a:bodyPr>
          <a:lstStyle/>
          <a:p>
            <a:pPr>
              <a:spcBef>
                <a:spcPct val="50000"/>
              </a:spcBef>
              <a:buClrTx/>
              <a:buSzTx/>
              <a:buFontTx/>
              <a:buNone/>
              <a:defRPr/>
            </a:pPr>
            <a:r>
              <a:rPr lang="hr-HR" sz="2000">
                <a:effectLst>
                  <a:outerShdw blurRad="38100" dist="38100" dir="2700000" algn="tl">
                    <a:srgbClr val="000000"/>
                  </a:outerShdw>
                </a:effectLst>
              </a:rPr>
              <a:t>EXAMPLES: Mid-Atlantic ridge (African – South American plates, Euroasian –North American plates)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Rectangle 5"/>
          <p:cNvSpPr>
            <a:spLocks noGrp="1" noChangeArrowheads="1"/>
          </p:cNvSpPr>
          <p:nvPr>
            <p:ph type="title"/>
          </p:nvPr>
        </p:nvSpPr>
        <p:spPr>
          <a:xfrm>
            <a:off x="457200" y="0"/>
            <a:ext cx="8229600" cy="792163"/>
          </a:xfrm>
        </p:spPr>
        <p:txBody>
          <a:bodyPr>
            <a:normAutofit/>
          </a:bodyPr>
          <a:lstStyle/>
          <a:p>
            <a:pPr>
              <a:defRPr/>
            </a:pPr>
            <a:r>
              <a:rPr lang="en-US" sz="2800"/>
              <a:t>Earthquake Depth and Plate Tectonic Setting</a:t>
            </a:r>
          </a:p>
        </p:txBody>
      </p:sp>
      <p:pic>
        <p:nvPicPr>
          <p:cNvPr id="39939" name="Picture 4" descr="c10_10_12"/>
          <p:cNvPicPr preferRelativeResize="0">
            <a:picLocks noGrp="1" noChangeAspect="1" noChangeArrowheads="1"/>
          </p:cNvPicPr>
          <p:nvPr>
            <p:ph idx="1"/>
          </p:nvPr>
        </p:nvPicPr>
        <p:blipFill>
          <a:blip r:embed="rId3"/>
          <a:srcRect/>
          <a:stretch>
            <a:fillRect/>
          </a:stretch>
        </p:blipFill>
        <p:spPr>
          <a:xfrm>
            <a:off x="0" y="685800"/>
            <a:ext cx="9144000" cy="6172200"/>
          </a:xfrm>
          <a:noFill/>
          <a:ln w="12700">
            <a:solidFill>
              <a:srgbClr val="000000"/>
            </a:solidFill>
          </a:ln>
        </p:spPr>
      </p:pic>
      <p:sp>
        <p:nvSpPr>
          <p:cNvPr id="39940" name="Text Box 7"/>
          <p:cNvSpPr txBox="1">
            <a:spLocks noChangeArrowheads="1"/>
          </p:cNvSpPr>
          <p:nvPr/>
        </p:nvSpPr>
        <p:spPr bwMode="auto">
          <a:xfrm>
            <a:off x="2971800" y="6019800"/>
            <a:ext cx="3625850" cy="304800"/>
          </a:xfrm>
          <a:prstGeom prst="rect">
            <a:avLst/>
          </a:prstGeom>
          <a:noFill/>
          <a:ln w="9525">
            <a:noFill/>
            <a:miter lim="800000"/>
            <a:headEnd/>
            <a:tailEnd/>
          </a:ln>
        </p:spPr>
        <p:txBody>
          <a:bodyPr wrap="none">
            <a:spAutoFit/>
          </a:bodyPr>
          <a:lstStyle/>
          <a:p>
            <a:r>
              <a:rPr lang="en-US" sz="1400" b="1">
                <a:latin typeface="Arial" pitchFamily="34" charset="0"/>
              </a:rPr>
              <a:t>Subduction Zones discovered by Benioff</a:t>
            </a:r>
          </a:p>
        </p:txBody>
      </p:sp>
      <p:sp>
        <p:nvSpPr>
          <p:cNvPr id="39941" name="Text Box 9"/>
          <p:cNvSpPr txBox="1">
            <a:spLocks noChangeArrowheads="1"/>
          </p:cNvSpPr>
          <p:nvPr/>
        </p:nvSpPr>
        <p:spPr bwMode="auto">
          <a:xfrm>
            <a:off x="288925" y="869950"/>
            <a:ext cx="2301875" cy="915988"/>
          </a:xfrm>
          <a:prstGeom prst="rect">
            <a:avLst/>
          </a:prstGeom>
          <a:noFill/>
          <a:ln w="9525">
            <a:noFill/>
            <a:miter lim="800000"/>
            <a:headEnd/>
            <a:tailEnd/>
          </a:ln>
        </p:spPr>
        <p:txBody>
          <a:bodyPr>
            <a:spAutoFit/>
          </a:bodyPr>
          <a:lstStyle/>
          <a:p>
            <a:pPr algn="ctr"/>
            <a:r>
              <a:rPr lang="en-US"/>
              <a:t>Weakest are the divergent zone earthquakes</a:t>
            </a:r>
          </a:p>
        </p:txBody>
      </p:sp>
      <p:sp>
        <p:nvSpPr>
          <p:cNvPr id="39942" name="Text Box 10"/>
          <p:cNvSpPr txBox="1">
            <a:spLocks noChangeArrowheads="1"/>
          </p:cNvSpPr>
          <p:nvPr/>
        </p:nvSpPr>
        <p:spPr bwMode="auto">
          <a:xfrm>
            <a:off x="3184525" y="4146550"/>
            <a:ext cx="1336675" cy="274638"/>
          </a:xfrm>
          <a:prstGeom prst="rect">
            <a:avLst/>
          </a:prstGeom>
          <a:noFill/>
          <a:ln w="57150">
            <a:noFill/>
            <a:miter lim="800000"/>
            <a:headEnd/>
            <a:tailEnd/>
          </a:ln>
        </p:spPr>
        <p:txBody>
          <a:bodyPr wrap="none">
            <a:spAutoFit/>
          </a:bodyPr>
          <a:lstStyle/>
          <a:p>
            <a:r>
              <a:rPr lang="en-US" sz="1200" b="1"/>
              <a:t>Strongest Here</a:t>
            </a:r>
          </a:p>
        </p:txBody>
      </p:sp>
      <p:sp>
        <p:nvSpPr>
          <p:cNvPr id="39943" name="Line 11"/>
          <p:cNvSpPr>
            <a:spLocks noChangeShapeType="1"/>
          </p:cNvSpPr>
          <p:nvPr/>
        </p:nvSpPr>
        <p:spPr bwMode="auto">
          <a:xfrm flipH="1">
            <a:off x="2667000" y="4267200"/>
            <a:ext cx="533400" cy="152400"/>
          </a:xfrm>
          <a:prstGeom prst="line">
            <a:avLst/>
          </a:prstGeom>
          <a:noFill/>
          <a:ln w="57150">
            <a:solidFill>
              <a:srgbClr val="000000"/>
            </a:solidFill>
            <a:round/>
            <a:headEnd/>
            <a:tailEnd type="triangle" w="med" len="med"/>
          </a:ln>
        </p:spPr>
        <p:txBody>
          <a:bodyPr wrap="none"/>
          <a:lstStyle/>
          <a:p>
            <a:endParaRPr lang="en-US"/>
          </a:p>
        </p:txBody>
      </p:sp>
      <p:sp>
        <p:nvSpPr>
          <p:cNvPr id="39944" name="Text Box 13"/>
          <p:cNvSpPr txBox="1">
            <a:spLocks noChangeArrowheads="1"/>
          </p:cNvSpPr>
          <p:nvPr/>
        </p:nvSpPr>
        <p:spPr bwMode="auto">
          <a:xfrm>
            <a:off x="517525" y="5943600"/>
            <a:ext cx="2987675" cy="915988"/>
          </a:xfrm>
          <a:prstGeom prst="rect">
            <a:avLst/>
          </a:prstGeom>
          <a:noFill/>
          <a:ln w="38100">
            <a:noFill/>
            <a:miter lim="800000"/>
            <a:headEnd/>
            <a:tailEnd/>
          </a:ln>
        </p:spPr>
        <p:txBody>
          <a:bodyPr>
            <a:spAutoFit/>
          </a:bodyPr>
          <a:lstStyle/>
          <a:p>
            <a:r>
              <a:rPr lang="en-US"/>
              <a:t>Strongest, with worst Tsunamis, at entrance to subduction zones</a:t>
            </a:r>
          </a:p>
        </p:txBody>
      </p:sp>
      <p:sp>
        <p:nvSpPr>
          <p:cNvPr id="39945" name="Line 14"/>
          <p:cNvSpPr>
            <a:spLocks noChangeShapeType="1"/>
          </p:cNvSpPr>
          <p:nvPr/>
        </p:nvSpPr>
        <p:spPr bwMode="auto">
          <a:xfrm flipV="1">
            <a:off x="1295400" y="4572000"/>
            <a:ext cx="762000" cy="1447800"/>
          </a:xfrm>
          <a:prstGeom prst="line">
            <a:avLst/>
          </a:prstGeom>
          <a:noFill/>
          <a:ln w="38100">
            <a:solidFill>
              <a:srgbClr val="00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85800" y="152400"/>
            <a:ext cx="7772400" cy="1143000"/>
          </a:xfrm>
        </p:spPr>
        <p:txBody>
          <a:bodyPr>
            <a:normAutofit/>
          </a:bodyPr>
          <a:lstStyle/>
          <a:p>
            <a:pPr>
              <a:defRPr/>
            </a:pPr>
            <a:r>
              <a:rPr lang="en-US" sz="4000" i="1"/>
              <a:t>Earthquakes in subduction zones </a:t>
            </a:r>
          </a:p>
        </p:txBody>
      </p:sp>
      <p:pic>
        <p:nvPicPr>
          <p:cNvPr id="40963" name="Picture 3" descr="Benioff zones"/>
          <p:cNvPicPr>
            <a:picLocks noChangeAspect="1" noChangeArrowheads="1"/>
          </p:cNvPicPr>
          <p:nvPr/>
        </p:nvPicPr>
        <p:blipFill>
          <a:blip r:embed="rId3"/>
          <a:srcRect/>
          <a:stretch>
            <a:fillRect/>
          </a:stretch>
        </p:blipFill>
        <p:spPr bwMode="auto">
          <a:xfrm>
            <a:off x="0" y="1895475"/>
            <a:ext cx="9144000" cy="5038725"/>
          </a:xfrm>
          <a:prstGeom prst="rect">
            <a:avLst/>
          </a:prstGeom>
          <a:noFill/>
          <a:ln w="9525">
            <a:noFill/>
            <a:miter lim="800000"/>
            <a:headEnd/>
            <a:tailEnd/>
          </a:ln>
        </p:spPr>
      </p:pic>
      <p:sp>
        <p:nvSpPr>
          <p:cNvPr id="40964" name="Text Box 5"/>
          <p:cNvSpPr txBox="1">
            <a:spLocks noChangeArrowheads="1"/>
          </p:cNvSpPr>
          <p:nvPr/>
        </p:nvSpPr>
        <p:spPr bwMode="auto">
          <a:xfrm>
            <a:off x="212725" y="1403350"/>
            <a:ext cx="7464425" cy="366713"/>
          </a:xfrm>
          <a:prstGeom prst="rect">
            <a:avLst/>
          </a:prstGeom>
          <a:noFill/>
          <a:ln w="9525">
            <a:noFill/>
            <a:miter lim="800000"/>
            <a:headEnd/>
            <a:tailEnd/>
          </a:ln>
        </p:spPr>
        <p:txBody>
          <a:bodyPr wrap="none">
            <a:spAutoFit/>
          </a:bodyPr>
          <a:lstStyle/>
          <a:p>
            <a:r>
              <a:rPr lang="en-US"/>
              <a:t>Recent example, 9.0 Christmas 2004 Earthquake and Tsunami, Sumatra</a:t>
            </a:r>
          </a:p>
        </p:txBody>
      </p:sp>
      <p:pic>
        <p:nvPicPr>
          <p:cNvPr id="160770" name="Picture 2" descr="C:\EBooks\Seismology\Seismology\Presentation\earth2_e.gif"/>
          <p:cNvPicPr>
            <a:picLocks noChangeAspect="1" noChangeArrowheads="1"/>
          </p:cNvPicPr>
          <p:nvPr/>
        </p:nvPicPr>
        <p:blipFill>
          <a:blip r:embed="rId4"/>
          <a:srcRect/>
          <a:stretch>
            <a:fillRect/>
          </a:stretch>
        </p:blipFill>
        <p:spPr bwMode="auto">
          <a:xfrm>
            <a:off x="723900" y="0"/>
            <a:ext cx="76962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box(in)">
                                      <p:cBhvr>
                                        <p:cTn id="7" dur="500"/>
                                        <p:tgtEl>
                                          <p:spTgt spid="160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7" name="Rectangle 5"/>
          <p:cNvSpPr>
            <a:spLocks noGrp="1" noChangeArrowheads="1"/>
          </p:cNvSpPr>
          <p:nvPr>
            <p:ph type="title"/>
          </p:nvPr>
        </p:nvSpPr>
        <p:spPr/>
        <p:txBody>
          <a:bodyPr>
            <a:normAutofit/>
          </a:bodyPr>
          <a:lstStyle/>
          <a:p>
            <a:pPr>
              <a:defRPr/>
            </a:pPr>
            <a:r>
              <a:rPr lang="en-US" sz="4000"/>
              <a:t>Earthquakes at Divergent Boundaries - Iceland</a:t>
            </a:r>
          </a:p>
        </p:txBody>
      </p:sp>
      <p:pic>
        <p:nvPicPr>
          <p:cNvPr id="41987" name="Picture 4" descr="10_12"/>
          <p:cNvPicPr preferRelativeResize="0">
            <a:picLocks noGrp="1" noChangeAspect="1" noChangeArrowheads="1"/>
          </p:cNvPicPr>
          <p:nvPr>
            <p:ph idx="1"/>
          </p:nvPr>
        </p:nvPicPr>
        <p:blipFill>
          <a:blip r:embed="rId3"/>
          <a:stretch>
            <a:fillRect/>
          </a:stretch>
        </p:blipFill>
        <p:spPr>
          <a:xfrm>
            <a:off x="1550237" y="1825625"/>
            <a:ext cx="6043525" cy="4351338"/>
          </a:xfrm>
          <a:noFill/>
          <a:ln w="12700">
            <a:solidFill>
              <a:schemeClr val="tx1"/>
            </a:solidFill>
          </a:ln>
        </p:spPr>
      </p:pic>
      <p:sp>
        <p:nvSpPr>
          <p:cNvPr id="41988" name="Text Box 7"/>
          <p:cNvSpPr txBox="1">
            <a:spLocks noChangeArrowheads="1"/>
          </p:cNvSpPr>
          <p:nvPr/>
        </p:nvSpPr>
        <p:spPr bwMode="auto">
          <a:xfrm>
            <a:off x="0" y="1676400"/>
            <a:ext cx="8948738" cy="366713"/>
          </a:xfrm>
          <a:prstGeom prst="rect">
            <a:avLst/>
          </a:prstGeom>
          <a:noFill/>
          <a:ln w="38100">
            <a:noFill/>
            <a:miter lim="800000"/>
            <a:headEnd/>
            <a:tailEnd/>
          </a:ln>
        </p:spPr>
        <p:txBody>
          <a:bodyPr wrap="none">
            <a:spAutoFit/>
          </a:bodyPr>
          <a:lstStyle/>
          <a:p>
            <a:r>
              <a:rPr lang="en-US"/>
              <a:t>A new graben, down dropped hanging wall block - Normal Fault – divergent zone MOR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normAutofit/>
          </a:bodyPr>
          <a:lstStyle/>
          <a:p>
            <a:pPr eaLnBrk="1" hangingPunct="1">
              <a:defRPr/>
            </a:pPr>
            <a:r>
              <a:rPr lang="hr-HR" smtClean="0"/>
              <a:t>Interacting</a:t>
            </a:r>
            <a:br>
              <a:rPr lang="hr-HR" smtClean="0"/>
            </a:br>
            <a:r>
              <a:rPr lang="hr-HR" smtClean="0"/>
              <a:t>plates</a:t>
            </a:r>
          </a:p>
        </p:txBody>
      </p:sp>
      <p:sp>
        <p:nvSpPr>
          <p:cNvPr id="262147" name="Rectangle 3"/>
          <p:cNvSpPr>
            <a:spLocks noGrp="1" noChangeArrowheads="1"/>
          </p:cNvSpPr>
          <p:nvPr>
            <p:ph type="body" sz="half" idx="1"/>
          </p:nvPr>
        </p:nvSpPr>
        <p:spPr>
          <a:xfrm>
            <a:off x="827088" y="1989138"/>
            <a:ext cx="4321175" cy="2519362"/>
          </a:xfrm>
        </p:spPr>
        <p:txBody>
          <a:bodyPr/>
          <a:lstStyle/>
          <a:p>
            <a:pPr eaLnBrk="1" hangingPunct="1">
              <a:defRPr/>
            </a:pPr>
            <a:r>
              <a:rPr lang="hr-HR" sz="2400" smtClean="0"/>
              <a:t>Plates moving past each other do so along the </a:t>
            </a:r>
            <a:r>
              <a:rPr lang="hr-HR" sz="2400" b="1" smtClean="0">
                <a:effectLst/>
              </a:rPr>
              <a:t>TRANSFORM FAULTS.</a:t>
            </a:r>
          </a:p>
          <a:p>
            <a:pPr eaLnBrk="1" hangingPunct="1">
              <a:defRPr/>
            </a:pPr>
            <a:r>
              <a:rPr lang="hr-HR" sz="2400" smtClean="0"/>
              <a:t>The earthquakes may be very strong.</a:t>
            </a:r>
          </a:p>
        </p:txBody>
      </p:sp>
      <p:pic>
        <p:nvPicPr>
          <p:cNvPr id="43013" name="Picture 7" descr="Interacting plates"/>
          <p:cNvPicPr>
            <a:picLocks noGrp="1" noChangeAspect="1" noChangeArrowheads="1"/>
          </p:cNvPicPr>
          <p:nvPr>
            <p:ph sz="half" idx="2"/>
          </p:nvPr>
        </p:nvPicPr>
        <p:blipFill>
          <a:blip r:embed="rId2"/>
          <a:srcRect/>
          <a:stretch>
            <a:fillRect/>
          </a:stretch>
        </p:blipFill>
        <p:spPr>
          <a:xfrm>
            <a:off x="5588000" y="115888"/>
            <a:ext cx="3397250" cy="6408737"/>
          </a:xfrm>
          <a:noFill/>
        </p:spPr>
      </p:pic>
      <p:sp>
        <p:nvSpPr>
          <p:cNvPr id="262149" name="Text Box 5"/>
          <p:cNvSpPr txBox="1">
            <a:spLocks noChangeArrowheads="1"/>
          </p:cNvSpPr>
          <p:nvPr/>
        </p:nvSpPr>
        <p:spPr bwMode="auto">
          <a:xfrm>
            <a:off x="1116013" y="5734050"/>
            <a:ext cx="4464050" cy="701675"/>
          </a:xfrm>
          <a:prstGeom prst="rect">
            <a:avLst/>
          </a:prstGeom>
          <a:noFill/>
          <a:ln w="9525">
            <a:noFill/>
            <a:miter lim="800000"/>
            <a:headEnd/>
            <a:tailEnd/>
          </a:ln>
          <a:effectLst/>
        </p:spPr>
        <p:txBody>
          <a:bodyPr>
            <a:spAutoFit/>
          </a:bodyPr>
          <a:lstStyle/>
          <a:p>
            <a:pPr>
              <a:spcBef>
                <a:spcPct val="50000"/>
              </a:spcBef>
              <a:buClrTx/>
              <a:buSzTx/>
              <a:buFontTx/>
              <a:buNone/>
              <a:defRPr/>
            </a:pPr>
            <a:r>
              <a:rPr lang="hr-HR" sz="2000">
                <a:effectLst>
                  <a:outerShdw blurRad="38100" dist="38100" dir="2700000" algn="tl">
                    <a:srgbClr val="000000"/>
                  </a:outerShdw>
                </a:effectLst>
              </a:rPr>
              <a:t>EXAMPLES: San Andreas Fault </a:t>
            </a:r>
            <a:br>
              <a:rPr lang="hr-HR" sz="2000">
                <a:effectLst>
                  <a:outerShdw blurRad="38100" dist="38100" dir="2700000" algn="tl">
                    <a:srgbClr val="000000"/>
                  </a:outerShdw>
                </a:effectLst>
              </a:rPr>
            </a:br>
            <a:r>
              <a:rPr lang="hr-HR" sz="2000">
                <a:effectLst>
                  <a:outerShdw blurRad="38100" dist="38100" dir="2700000" algn="tl">
                    <a:srgbClr val="000000"/>
                  </a:outerShdw>
                </a:effectLst>
              </a:rPr>
              <a:t>(Pacific – North American plate</a:t>
            </a:r>
            <a:r>
              <a:rPr lang="hr-HR" sz="2000"/>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6" name="Rectangle 10"/>
          <p:cNvSpPr>
            <a:spLocks noGrp="1" noChangeArrowheads="1"/>
          </p:cNvSpPr>
          <p:nvPr>
            <p:ph type="title"/>
          </p:nvPr>
        </p:nvSpPr>
        <p:spPr/>
        <p:txBody>
          <a:bodyPr/>
          <a:lstStyle/>
          <a:p>
            <a:pPr eaLnBrk="1" hangingPunct="1">
              <a:defRPr/>
            </a:pPr>
            <a:r>
              <a:rPr lang="hr-HR" smtClean="0"/>
              <a:t>How earthquakes occur?</a:t>
            </a:r>
          </a:p>
        </p:txBody>
      </p:sp>
      <p:pic>
        <p:nvPicPr>
          <p:cNvPr id="44036" name="Picture 17" descr="fault_types"/>
          <p:cNvPicPr>
            <a:picLocks noGrp="1" noChangeAspect="1" noChangeArrowheads="1"/>
          </p:cNvPicPr>
          <p:nvPr>
            <p:ph idx="1"/>
          </p:nvPr>
        </p:nvPicPr>
        <p:blipFill>
          <a:blip r:embed="rId2"/>
          <a:stretch>
            <a:fillRect/>
          </a:stretch>
        </p:blipFill>
        <p:spPr>
          <a:xfrm>
            <a:off x="2714625" y="2567781"/>
            <a:ext cx="3714750" cy="2867025"/>
          </a:xfrm>
          <a:noFill/>
        </p:spPr>
      </p:pic>
      <p:sp>
        <p:nvSpPr>
          <p:cNvPr id="44035" name="Text Box 16"/>
          <p:cNvSpPr txBox="1">
            <a:spLocks noChangeArrowheads="1"/>
          </p:cNvSpPr>
          <p:nvPr/>
        </p:nvSpPr>
        <p:spPr bwMode="auto">
          <a:xfrm>
            <a:off x="1116013" y="1916113"/>
            <a:ext cx="7704137" cy="3992562"/>
          </a:xfrm>
          <a:prstGeom prst="rect">
            <a:avLst/>
          </a:prstGeom>
          <a:noFill/>
          <a:ln w="9525">
            <a:noFill/>
            <a:miter lim="800000"/>
            <a:headEnd/>
            <a:tailEnd/>
          </a:ln>
        </p:spPr>
        <p:txBody>
          <a:bodyPr>
            <a:spAutoFit/>
          </a:bodyPr>
          <a:lstStyle/>
          <a:p>
            <a:pPr>
              <a:spcBef>
                <a:spcPct val="50000"/>
              </a:spcBef>
              <a:buClrTx/>
              <a:buSzTx/>
              <a:buFontTx/>
              <a:buChar char="•"/>
            </a:pPr>
            <a:r>
              <a:rPr lang="hr-HR" sz="3200"/>
              <a:t> Earthquakes occur at </a:t>
            </a:r>
            <a:r>
              <a:rPr lang="hr-HR" sz="3200" b="1"/>
              <a:t>FAULTS.</a:t>
            </a:r>
          </a:p>
          <a:p>
            <a:pPr>
              <a:spcBef>
                <a:spcPct val="50000"/>
              </a:spcBef>
              <a:buClrTx/>
              <a:buSzTx/>
              <a:buFontTx/>
              <a:buChar char="•"/>
            </a:pPr>
            <a:r>
              <a:rPr lang="hr-HR" sz="3200"/>
              <a:t> Fault is a weak zone separating two geological blocks.</a:t>
            </a:r>
          </a:p>
          <a:p>
            <a:pPr>
              <a:spcBef>
                <a:spcPct val="50000"/>
              </a:spcBef>
              <a:buClrTx/>
              <a:buSzTx/>
              <a:buFontTx/>
              <a:buChar char="•"/>
            </a:pPr>
            <a:r>
              <a:rPr lang="hr-HR" sz="3200"/>
              <a:t> Tectonic forces </a:t>
            </a:r>
            <a:br>
              <a:rPr lang="hr-HR" sz="3200"/>
            </a:br>
            <a:r>
              <a:rPr lang="hr-HR" sz="3200"/>
              <a:t>cause the blocks </a:t>
            </a:r>
            <a:br>
              <a:rPr lang="hr-HR" sz="3200"/>
            </a:br>
            <a:r>
              <a:rPr lang="hr-HR" sz="3200"/>
              <a:t>to move relative </a:t>
            </a:r>
            <a:br>
              <a:rPr lang="hr-HR" sz="3200"/>
            </a:br>
            <a:r>
              <a:rPr lang="hr-HR" sz="3200"/>
              <a:t>one to another.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defRPr/>
            </a:pPr>
            <a:r>
              <a:rPr lang="hr-HR" smtClean="0"/>
              <a:t>How earthquakes occur?</a:t>
            </a:r>
            <a:br>
              <a:rPr lang="hr-HR" smtClean="0"/>
            </a:br>
            <a:r>
              <a:rPr lang="hr-HR" smtClean="0"/>
              <a:t>  Elastic rebound theory</a:t>
            </a:r>
          </a:p>
        </p:txBody>
      </p:sp>
      <p:pic>
        <p:nvPicPr>
          <p:cNvPr id="45059" name="Picture 6" descr="ElasticRebound"/>
          <p:cNvPicPr>
            <a:picLocks noGrp="1" noChangeAspect="1" noChangeArrowheads="1"/>
          </p:cNvPicPr>
          <p:nvPr>
            <p:ph idx="1"/>
          </p:nvPr>
        </p:nvPicPr>
        <p:blipFill>
          <a:blip r:embed="rId2"/>
          <a:stretch>
            <a:fillRect/>
          </a:stretch>
        </p:blipFill>
        <p:spPr>
          <a:xfrm>
            <a:off x="1901190" y="2145824"/>
            <a:ext cx="5341620" cy="371094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hr-HR" smtClean="0"/>
              <a:t>How earthquakes occur?</a:t>
            </a:r>
            <a:br>
              <a:rPr lang="hr-HR" smtClean="0"/>
            </a:br>
            <a:r>
              <a:rPr lang="hr-HR" smtClean="0"/>
              <a:t>  Elastic rebound theory</a:t>
            </a:r>
          </a:p>
        </p:txBody>
      </p:sp>
      <p:pic>
        <p:nvPicPr>
          <p:cNvPr id="46084" name="Picture 6" descr="MWPG40906"/>
          <p:cNvPicPr>
            <a:picLocks noGrp="1" noChangeAspect="1" noChangeArrowheads="1"/>
          </p:cNvPicPr>
          <p:nvPr>
            <p:ph idx="1"/>
          </p:nvPr>
        </p:nvPicPr>
        <p:blipFill>
          <a:blip r:embed="rId2">
            <a:clrChange>
              <a:clrFrom>
                <a:srgbClr val="FFFFFF"/>
              </a:clrFrom>
              <a:clrTo>
                <a:srgbClr val="FFFFFF">
                  <a:alpha val="0"/>
                </a:srgbClr>
              </a:clrTo>
            </a:clrChange>
          </a:blip>
          <a:srcRect/>
          <a:stretch>
            <a:fillRect/>
          </a:stretch>
        </p:blipFill>
        <p:spPr>
          <a:xfrm>
            <a:off x="5364163" y="1989138"/>
            <a:ext cx="3635375" cy="3252787"/>
          </a:xfrm>
          <a:noFill/>
        </p:spPr>
      </p:pic>
      <p:pic>
        <p:nvPicPr>
          <p:cNvPr id="46083" name="Picture 5" descr="MWPG40903a"/>
          <p:cNvPicPr>
            <a:picLocks noChangeAspect="1" noChangeArrowheads="1"/>
          </p:cNvPicPr>
          <p:nvPr/>
        </p:nvPicPr>
        <p:blipFill>
          <a:blip r:embed="rId3"/>
          <a:srcRect/>
          <a:stretch>
            <a:fillRect/>
          </a:stretch>
        </p:blipFill>
        <p:spPr bwMode="auto">
          <a:xfrm>
            <a:off x="179388" y="1989138"/>
            <a:ext cx="4787900" cy="3200400"/>
          </a:xfrm>
          <a:prstGeom prst="rect">
            <a:avLst/>
          </a:prstGeom>
          <a:noFill/>
          <a:ln w="9525">
            <a:noFill/>
            <a:miter lim="800000"/>
            <a:headEnd/>
            <a:tailEnd/>
          </a:ln>
        </p:spPr>
      </p:pic>
      <p:sp>
        <p:nvSpPr>
          <p:cNvPr id="46085" name="Text Box 8"/>
          <p:cNvSpPr txBox="1">
            <a:spLocks noChangeArrowheads="1"/>
          </p:cNvSpPr>
          <p:nvPr/>
        </p:nvSpPr>
        <p:spPr bwMode="auto">
          <a:xfrm>
            <a:off x="1116013" y="5661025"/>
            <a:ext cx="8027987" cy="366713"/>
          </a:xfrm>
          <a:prstGeom prst="rect">
            <a:avLst/>
          </a:prstGeom>
          <a:noFill/>
          <a:ln w="9525">
            <a:noFill/>
            <a:miter lim="800000"/>
            <a:headEnd/>
            <a:tailEnd/>
          </a:ln>
        </p:spPr>
        <p:txBody>
          <a:bodyPr>
            <a:spAutoFit/>
          </a:bodyPr>
          <a:lstStyle/>
          <a:p>
            <a:pPr>
              <a:spcBef>
                <a:spcPct val="50000"/>
              </a:spcBef>
              <a:buClrTx/>
              <a:buSzTx/>
              <a:buFontTx/>
              <a:buNone/>
            </a:pPr>
            <a:endParaRPr lang="en-US" sz="1800"/>
          </a:p>
        </p:txBody>
      </p:sp>
      <p:sp>
        <p:nvSpPr>
          <p:cNvPr id="46086" name="Text Box 9"/>
          <p:cNvSpPr txBox="1">
            <a:spLocks noChangeArrowheads="1"/>
          </p:cNvSpPr>
          <p:nvPr/>
        </p:nvSpPr>
        <p:spPr bwMode="auto">
          <a:xfrm>
            <a:off x="900113" y="5445125"/>
            <a:ext cx="7993062" cy="1301750"/>
          </a:xfrm>
          <a:prstGeom prst="rect">
            <a:avLst/>
          </a:prstGeom>
          <a:noFill/>
          <a:ln w="9525">
            <a:noFill/>
            <a:miter lim="800000"/>
            <a:headEnd/>
            <a:tailEnd/>
          </a:ln>
        </p:spPr>
        <p:txBody>
          <a:bodyPr>
            <a:spAutoFit/>
          </a:bodyPr>
          <a:lstStyle/>
          <a:p>
            <a:pPr marL="363538" lvl="1" indent="-7938">
              <a:buClrTx/>
              <a:buSzTx/>
              <a:buFontTx/>
              <a:buChar char="•"/>
            </a:pPr>
            <a:r>
              <a:rPr lang="hr-HR" sz="1800" b="1"/>
              <a:t> Because of friction, the blocks do not slide, but are deformed.</a:t>
            </a:r>
          </a:p>
          <a:p>
            <a:pPr marL="363538" lvl="1" indent="-7938">
              <a:buClrTx/>
              <a:buSzTx/>
              <a:buFontTx/>
              <a:buChar char="•"/>
            </a:pPr>
            <a:r>
              <a:rPr lang="hr-HR" sz="1800" b="1"/>
              <a:t> When the stresses within rocks exceed friction, rupture occurs.</a:t>
            </a:r>
          </a:p>
          <a:p>
            <a:pPr marL="363538" lvl="1" indent="-7938">
              <a:buClrTx/>
              <a:buSzTx/>
              <a:buFontTx/>
              <a:buChar char="•"/>
            </a:pPr>
            <a:r>
              <a:rPr lang="hr-HR" sz="1800" b="1"/>
              <a:t> </a:t>
            </a:r>
            <a:r>
              <a:rPr lang="en-US" sz="1800" b="1"/>
              <a:t>E</a:t>
            </a:r>
            <a:r>
              <a:rPr lang="hr-HR" sz="1800" b="1"/>
              <a:t>lastic e</a:t>
            </a:r>
            <a:r>
              <a:rPr lang="en-US" sz="1800" b="1"/>
              <a:t>nergy</a:t>
            </a:r>
            <a:r>
              <a:rPr lang="hr-HR" sz="1800" b="1"/>
              <a:t>, stored in the system,</a:t>
            </a:r>
            <a:r>
              <a:rPr lang="en-US" sz="1800" b="1"/>
              <a:t> is released</a:t>
            </a:r>
            <a:r>
              <a:rPr lang="hr-HR" sz="1800" b="1"/>
              <a:t> after rupture</a:t>
            </a:r>
            <a:r>
              <a:rPr lang="en-US" sz="1800" b="1"/>
              <a:t> in waves that radiate outward from the</a:t>
            </a:r>
            <a:r>
              <a:rPr lang="hr-HR" sz="1800" b="1"/>
              <a:t> </a:t>
            </a:r>
            <a:r>
              <a:rPr lang="en-US" sz="1800" b="1"/>
              <a:t>fault</a:t>
            </a:r>
            <a:r>
              <a:rPr lang="hr-HR" sz="1800" b="1"/>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a:srcRect/>
          <a:stretch>
            <a:fillRect/>
          </a:stretch>
        </p:blipFill>
        <p:spPr bwMode="auto">
          <a:xfrm>
            <a:off x="238125" y="762000"/>
            <a:ext cx="3876675" cy="5270500"/>
          </a:xfrm>
          <a:prstGeom prst="rect">
            <a:avLst/>
          </a:prstGeom>
          <a:noFill/>
          <a:ln w="9525">
            <a:noFill/>
            <a:miter lim="800000"/>
            <a:headEnd/>
            <a:tailEnd/>
          </a:ln>
        </p:spPr>
      </p:pic>
      <p:pic>
        <p:nvPicPr>
          <p:cNvPr id="47107" name="Picture 5"/>
          <p:cNvPicPr>
            <a:picLocks noChangeAspect="1" noChangeArrowheads="1"/>
          </p:cNvPicPr>
          <p:nvPr/>
        </p:nvPicPr>
        <p:blipFill>
          <a:blip r:embed="rId4"/>
          <a:srcRect/>
          <a:stretch>
            <a:fillRect/>
          </a:stretch>
        </p:blipFill>
        <p:spPr bwMode="auto">
          <a:xfrm>
            <a:off x="4572000" y="457200"/>
            <a:ext cx="4343400" cy="3254375"/>
          </a:xfrm>
          <a:prstGeom prst="rect">
            <a:avLst/>
          </a:prstGeom>
          <a:noFill/>
          <a:ln w="9525">
            <a:noFill/>
            <a:miter lim="800000"/>
            <a:headEnd/>
            <a:tailEnd/>
          </a:ln>
        </p:spPr>
      </p:pic>
      <p:sp>
        <p:nvSpPr>
          <p:cNvPr id="47108" name="Text Box 6"/>
          <p:cNvSpPr txBox="1">
            <a:spLocks noChangeArrowheads="1"/>
          </p:cNvSpPr>
          <p:nvPr/>
        </p:nvSpPr>
        <p:spPr bwMode="auto">
          <a:xfrm>
            <a:off x="4876800" y="0"/>
            <a:ext cx="3871913" cy="457200"/>
          </a:xfrm>
          <a:prstGeom prst="rect">
            <a:avLst/>
          </a:prstGeom>
          <a:noFill/>
          <a:ln w="9525">
            <a:noFill/>
            <a:miter lim="800000"/>
            <a:headEnd/>
            <a:tailEnd/>
          </a:ln>
        </p:spPr>
        <p:txBody>
          <a:bodyPr wrap="none">
            <a:spAutoFit/>
          </a:bodyPr>
          <a:lstStyle/>
          <a:p>
            <a:r>
              <a:rPr lang="en-US" sz="2400">
                <a:solidFill>
                  <a:schemeClr val="bg1"/>
                </a:solidFill>
                <a:latin typeface="Times" pitchFamily="18" charset="0"/>
              </a:rPr>
              <a:t>Normal Fault Quake - Nevada</a:t>
            </a:r>
            <a:endParaRPr lang="en-US" sz="2400">
              <a:solidFill>
                <a:schemeClr val="bg1"/>
              </a:solidFill>
            </a:endParaRPr>
          </a:p>
        </p:txBody>
      </p:sp>
      <p:sp>
        <p:nvSpPr>
          <p:cNvPr id="47109" name="Text Box 7"/>
          <p:cNvSpPr txBox="1">
            <a:spLocks noChangeArrowheads="1"/>
          </p:cNvSpPr>
          <p:nvPr/>
        </p:nvSpPr>
        <p:spPr bwMode="auto">
          <a:xfrm>
            <a:off x="76200" y="152400"/>
            <a:ext cx="3686175" cy="457200"/>
          </a:xfrm>
          <a:prstGeom prst="rect">
            <a:avLst/>
          </a:prstGeom>
          <a:noFill/>
          <a:ln w="9525">
            <a:noFill/>
            <a:miter lim="800000"/>
            <a:headEnd/>
            <a:tailEnd/>
          </a:ln>
        </p:spPr>
        <p:txBody>
          <a:bodyPr wrap="none">
            <a:spAutoFit/>
          </a:bodyPr>
          <a:lstStyle/>
          <a:p>
            <a:r>
              <a:rPr lang="en-US" sz="2400">
                <a:solidFill>
                  <a:schemeClr val="bg1"/>
                </a:solidFill>
                <a:latin typeface="Times" pitchFamily="18" charset="0"/>
              </a:rPr>
              <a:t>Reverse Fault Quake - Japan</a:t>
            </a:r>
          </a:p>
        </p:txBody>
      </p:sp>
      <p:pic>
        <p:nvPicPr>
          <p:cNvPr id="47110" name="Picture 8"/>
          <p:cNvPicPr>
            <a:picLocks noChangeAspect="1" noChangeArrowheads="1"/>
          </p:cNvPicPr>
          <p:nvPr/>
        </p:nvPicPr>
        <p:blipFill>
          <a:blip r:embed="rId5"/>
          <a:srcRect/>
          <a:stretch>
            <a:fillRect/>
          </a:stretch>
        </p:blipFill>
        <p:spPr bwMode="auto">
          <a:xfrm>
            <a:off x="4648200" y="3859213"/>
            <a:ext cx="4495800" cy="2998787"/>
          </a:xfrm>
          <a:prstGeom prst="rect">
            <a:avLst/>
          </a:prstGeom>
          <a:noFill/>
          <a:ln w="9525">
            <a:noFill/>
            <a:miter lim="800000"/>
            <a:headEnd/>
            <a:tailEnd/>
          </a:ln>
        </p:spPr>
      </p:pic>
      <p:sp>
        <p:nvSpPr>
          <p:cNvPr id="47111" name="Rectangle 10"/>
          <p:cNvSpPr>
            <a:spLocks noChangeArrowheads="1"/>
          </p:cNvSpPr>
          <p:nvPr/>
        </p:nvSpPr>
        <p:spPr bwMode="auto">
          <a:xfrm>
            <a:off x="76200" y="6248400"/>
            <a:ext cx="4538663" cy="457200"/>
          </a:xfrm>
          <a:prstGeom prst="rect">
            <a:avLst/>
          </a:prstGeom>
          <a:noFill/>
          <a:ln w="9525">
            <a:noFill/>
            <a:miter lim="800000"/>
            <a:headEnd/>
            <a:tailEnd/>
          </a:ln>
        </p:spPr>
        <p:txBody>
          <a:bodyPr wrap="none">
            <a:spAutoFit/>
          </a:bodyPr>
          <a:lstStyle/>
          <a:p>
            <a:r>
              <a:rPr lang="en-US" sz="2400">
                <a:solidFill>
                  <a:schemeClr val="bg1"/>
                </a:solidFill>
                <a:latin typeface="Times" pitchFamily="18" charset="0"/>
              </a:rPr>
              <a:t>Strike Slip Fault Quake - California</a:t>
            </a:r>
          </a:p>
        </p:txBody>
      </p:sp>
      <p:sp>
        <p:nvSpPr>
          <p:cNvPr id="47112" name="Line 11"/>
          <p:cNvSpPr>
            <a:spLocks noChangeShapeType="1"/>
          </p:cNvSpPr>
          <p:nvPr/>
        </p:nvSpPr>
        <p:spPr bwMode="auto">
          <a:xfrm>
            <a:off x="1900238" y="839788"/>
            <a:ext cx="0" cy="301625"/>
          </a:xfrm>
          <a:prstGeom prst="line">
            <a:avLst/>
          </a:prstGeom>
          <a:noFill/>
          <a:ln w="57150">
            <a:solidFill>
              <a:srgbClr val="000000"/>
            </a:solidFill>
            <a:round/>
            <a:headEnd/>
            <a:tailEnd type="triangle" w="med" len="med"/>
          </a:ln>
        </p:spPr>
        <p:txBody>
          <a:bodyPr wrap="none"/>
          <a:lstStyle/>
          <a:p>
            <a:endParaRPr lang="en-US"/>
          </a:p>
        </p:txBody>
      </p:sp>
      <p:sp>
        <p:nvSpPr>
          <p:cNvPr id="47113" name="Line 12"/>
          <p:cNvSpPr>
            <a:spLocks noChangeShapeType="1"/>
          </p:cNvSpPr>
          <p:nvPr/>
        </p:nvSpPr>
        <p:spPr bwMode="auto">
          <a:xfrm>
            <a:off x="7162800" y="609600"/>
            <a:ext cx="0" cy="457200"/>
          </a:xfrm>
          <a:prstGeom prst="line">
            <a:avLst/>
          </a:prstGeom>
          <a:noFill/>
          <a:ln w="57150">
            <a:solidFill>
              <a:srgbClr val="000000"/>
            </a:solidFill>
            <a:round/>
            <a:headEnd/>
            <a:tailEnd type="triangle" w="med" len="med"/>
          </a:ln>
        </p:spPr>
        <p:txBody>
          <a:bodyPr wrap="none"/>
          <a:lstStyle/>
          <a:p>
            <a:endParaRPr lang="en-US"/>
          </a:p>
        </p:txBody>
      </p:sp>
      <p:sp>
        <p:nvSpPr>
          <p:cNvPr id="47114" name="Line 13"/>
          <p:cNvSpPr>
            <a:spLocks noChangeShapeType="1"/>
          </p:cNvSpPr>
          <p:nvPr/>
        </p:nvSpPr>
        <p:spPr bwMode="auto">
          <a:xfrm flipV="1">
            <a:off x="4572000" y="5105400"/>
            <a:ext cx="1371600" cy="1371600"/>
          </a:xfrm>
          <a:prstGeom prst="line">
            <a:avLst/>
          </a:prstGeom>
          <a:noFill/>
          <a:ln w="57150">
            <a:solidFill>
              <a:srgbClr val="000000"/>
            </a:solidFill>
            <a:round/>
            <a:headEnd/>
            <a:tailEnd type="triangle" w="med" len="med"/>
          </a:ln>
        </p:spPr>
        <p:txBody>
          <a:bodyPr wrap="none"/>
          <a:lstStyle/>
          <a:p>
            <a:endParaRPr lang="en-US"/>
          </a:p>
        </p:txBody>
      </p:sp>
      <p:sp>
        <p:nvSpPr>
          <p:cNvPr id="47115" name="Text Box 14"/>
          <p:cNvSpPr txBox="1">
            <a:spLocks noChangeArrowheads="1"/>
          </p:cNvSpPr>
          <p:nvPr/>
        </p:nvSpPr>
        <p:spPr bwMode="auto">
          <a:xfrm>
            <a:off x="4403725" y="565150"/>
            <a:ext cx="1323975" cy="366713"/>
          </a:xfrm>
          <a:prstGeom prst="rect">
            <a:avLst/>
          </a:prstGeom>
          <a:noFill/>
          <a:ln w="57150">
            <a:noFill/>
            <a:miter lim="800000"/>
            <a:headEnd/>
            <a:tailEnd/>
          </a:ln>
        </p:spPr>
        <p:txBody>
          <a:bodyPr wrap="none">
            <a:spAutoFit/>
          </a:bodyPr>
          <a:lstStyle/>
          <a:p>
            <a:r>
              <a:rPr lang="en-US" b="1"/>
              <a:t>HW Down</a:t>
            </a:r>
          </a:p>
        </p:txBody>
      </p:sp>
      <p:sp>
        <p:nvSpPr>
          <p:cNvPr id="47116" name="Line 15"/>
          <p:cNvSpPr>
            <a:spLocks noChangeShapeType="1"/>
          </p:cNvSpPr>
          <p:nvPr/>
        </p:nvSpPr>
        <p:spPr bwMode="auto">
          <a:xfrm>
            <a:off x="5029200" y="990600"/>
            <a:ext cx="304800" cy="1524000"/>
          </a:xfrm>
          <a:prstGeom prst="line">
            <a:avLst/>
          </a:prstGeom>
          <a:noFill/>
          <a:ln w="57150">
            <a:solidFill>
              <a:srgbClr val="000000"/>
            </a:solidFill>
            <a:round/>
            <a:headEnd/>
            <a:tailEnd type="triangle" w="med" len="med"/>
          </a:ln>
        </p:spPr>
        <p:txBody>
          <a:bodyPr wrap="none"/>
          <a:lstStyle/>
          <a:p>
            <a:endParaRPr lang="en-US"/>
          </a:p>
        </p:txBody>
      </p:sp>
      <p:sp>
        <p:nvSpPr>
          <p:cNvPr id="47117" name="Text Box 16"/>
          <p:cNvSpPr txBox="1">
            <a:spLocks noChangeArrowheads="1"/>
          </p:cNvSpPr>
          <p:nvPr/>
        </p:nvSpPr>
        <p:spPr bwMode="auto">
          <a:xfrm>
            <a:off x="288925" y="1022350"/>
            <a:ext cx="973138" cy="366713"/>
          </a:xfrm>
          <a:prstGeom prst="rect">
            <a:avLst/>
          </a:prstGeom>
          <a:noFill/>
          <a:ln w="57150">
            <a:noFill/>
            <a:miter lim="800000"/>
            <a:headEnd/>
            <a:tailEnd/>
          </a:ln>
        </p:spPr>
        <p:txBody>
          <a:bodyPr wrap="none">
            <a:spAutoFit/>
          </a:bodyPr>
          <a:lstStyle/>
          <a:p>
            <a:r>
              <a:rPr lang="en-US" b="1"/>
              <a:t>HW Up</a:t>
            </a:r>
          </a:p>
        </p:txBody>
      </p:sp>
      <p:sp>
        <p:nvSpPr>
          <p:cNvPr id="47118" name="Line 17"/>
          <p:cNvSpPr>
            <a:spLocks noChangeShapeType="1"/>
          </p:cNvSpPr>
          <p:nvPr/>
        </p:nvSpPr>
        <p:spPr bwMode="auto">
          <a:xfrm>
            <a:off x="609600" y="1600200"/>
            <a:ext cx="609600" cy="1371600"/>
          </a:xfrm>
          <a:prstGeom prst="line">
            <a:avLst/>
          </a:prstGeom>
          <a:noFill/>
          <a:ln w="57150">
            <a:solidFill>
              <a:srgbClr val="000000"/>
            </a:solidFill>
            <a:round/>
            <a:headEnd/>
            <a:tailEnd type="triangle" w="med" len="med"/>
          </a:ln>
        </p:spPr>
        <p:txBody>
          <a:bodyPr wrap="none"/>
          <a:lstStyle/>
          <a:p>
            <a:endParaRPr lang="en-US"/>
          </a:p>
        </p:txBody>
      </p:sp>
      <p:sp>
        <p:nvSpPr>
          <p:cNvPr id="47119" name="Text Box 1029"/>
          <p:cNvSpPr txBox="1">
            <a:spLocks noChangeArrowheads="1"/>
          </p:cNvSpPr>
          <p:nvPr/>
        </p:nvSpPr>
        <p:spPr bwMode="auto">
          <a:xfrm>
            <a:off x="2346325" y="869950"/>
            <a:ext cx="1339850" cy="366713"/>
          </a:xfrm>
          <a:prstGeom prst="rect">
            <a:avLst/>
          </a:prstGeom>
          <a:noFill/>
          <a:ln w="57150">
            <a:noFill/>
            <a:miter lim="800000"/>
            <a:headEnd/>
            <a:tailEnd/>
          </a:ln>
        </p:spPr>
        <p:txBody>
          <a:bodyPr wrap="none">
            <a:spAutoFit/>
          </a:bodyPr>
          <a:lstStyle/>
          <a:p>
            <a:r>
              <a:rPr lang="en-US"/>
              <a:t>Convergent</a:t>
            </a:r>
          </a:p>
        </p:txBody>
      </p:sp>
      <p:sp>
        <p:nvSpPr>
          <p:cNvPr id="47120" name="Text Box 1030"/>
          <p:cNvSpPr txBox="1">
            <a:spLocks noChangeArrowheads="1"/>
          </p:cNvSpPr>
          <p:nvPr/>
        </p:nvSpPr>
        <p:spPr bwMode="auto">
          <a:xfrm>
            <a:off x="7299325" y="488950"/>
            <a:ext cx="1160463" cy="366713"/>
          </a:xfrm>
          <a:prstGeom prst="rect">
            <a:avLst/>
          </a:prstGeom>
          <a:noFill/>
          <a:ln w="57150">
            <a:noFill/>
            <a:miter lim="800000"/>
            <a:headEnd/>
            <a:tailEnd/>
          </a:ln>
        </p:spPr>
        <p:txBody>
          <a:bodyPr wrap="none">
            <a:spAutoFit/>
          </a:bodyPr>
          <a:lstStyle/>
          <a:p>
            <a:r>
              <a:rPr lang="en-US"/>
              <a:t>Divergent</a:t>
            </a:r>
          </a:p>
        </p:txBody>
      </p:sp>
      <p:sp>
        <p:nvSpPr>
          <p:cNvPr id="47121" name="Text Box 1031"/>
          <p:cNvSpPr txBox="1">
            <a:spLocks noChangeArrowheads="1"/>
          </p:cNvSpPr>
          <p:nvPr/>
        </p:nvSpPr>
        <p:spPr bwMode="auto">
          <a:xfrm>
            <a:off x="5775325" y="3841750"/>
            <a:ext cx="1220788" cy="366713"/>
          </a:xfrm>
          <a:prstGeom prst="rect">
            <a:avLst/>
          </a:prstGeom>
          <a:noFill/>
          <a:ln w="57150">
            <a:noFill/>
            <a:miter lim="800000"/>
            <a:headEnd/>
            <a:tailEnd/>
          </a:ln>
        </p:spPr>
        <p:txBody>
          <a:bodyPr wrap="none">
            <a:spAutoFit/>
          </a:bodyPr>
          <a:lstStyle/>
          <a:p>
            <a:r>
              <a:rPr lang="en-US"/>
              <a:t>Transform</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46063" y="304800"/>
            <a:ext cx="8440737" cy="1143000"/>
          </a:xfrm>
        </p:spPr>
        <p:txBody>
          <a:bodyPr>
            <a:normAutofit fontScale="90000"/>
          </a:bodyPr>
          <a:lstStyle/>
          <a:p>
            <a:pPr eaLnBrk="1" hangingPunct="1">
              <a:defRPr/>
            </a:pPr>
            <a:r>
              <a:rPr lang="en-US" sz="4000" i="1" smtClean="0"/>
              <a:t>San Andreas:  An active </a:t>
            </a:r>
            <a:br>
              <a:rPr lang="en-US" sz="4000" i="1" smtClean="0"/>
            </a:br>
            <a:r>
              <a:rPr lang="en-US" sz="4000" i="1" smtClean="0"/>
              <a:t>earthquake zone</a:t>
            </a:r>
          </a:p>
        </p:txBody>
      </p:sp>
      <p:sp>
        <p:nvSpPr>
          <p:cNvPr id="71683" name="Rectangle 3"/>
          <p:cNvSpPr>
            <a:spLocks noGrp="1" noChangeArrowheads="1"/>
          </p:cNvSpPr>
          <p:nvPr>
            <p:ph idx="1"/>
          </p:nvPr>
        </p:nvSpPr>
        <p:spPr/>
        <p:txBody>
          <a:bodyPr>
            <a:normAutofit lnSpcReduction="10000"/>
          </a:bodyPr>
          <a:lstStyle/>
          <a:p>
            <a:pPr eaLnBrk="1" hangingPunct="1">
              <a:lnSpc>
                <a:spcPct val="90000"/>
              </a:lnSpc>
              <a:defRPr/>
            </a:pPr>
            <a:r>
              <a:rPr lang="en-US" sz="2800" dirty="0" smtClean="0">
                <a:latin typeface="Times New Roman" pitchFamily="18" charset="0"/>
                <a:cs typeface="Times New Roman" pitchFamily="18" charset="0"/>
              </a:rPr>
              <a:t>San Andreas is the most studied strike-slip (transform) fault system in the world</a:t>
            </a:r>
            <a:r>
              <a:rPr lang="en-US" sz="2800" dirty="0" smtClean="0">
                <a:latin typeface="Times New Roman" pitchFamily="18" charset="0"/>
              </a:rPr>
              <a:t> </a:t>
            </a:r>
          </a:p>
          <a:p>
            <a:pPr eaLnBrk="1" hangingPunct="1">
              <a:lnSpc>
                <a:spcPct val="90000"/>
              </a:lnSpc>
              <a:defRPr/>
            </a:pPr>
            <a:r>
              <a:rPr lang="en-US" sz="2800" dirty="0" smtClean="0">
                <a:latin typeface="Times New Roman" pitchFamily="18" charset="0"/>
                <a:cs typeface="Times New Roman" pitchFamily="18" charset="0"/>
              </a:rPr>
              <a:t>Displacement occurs along discrete segments 100 to 200 kilometers long</a:t>
            </a:r>
            <a:r>
              <a:rPr lang="en-US" sz="2800" dirty="0" smtClean="0">
                <a:latin typeface="Times New Roman" pitchFamily="18" charset="0"/>
              </a:rPr>
              <a:t> </a:t>
            </a:r>
            <a:endParaRPr lang="en-US" dirty="0" smtClean="0">
              <a:latin typeface="Times New Roman" pitchFamily="18" charset="0"/>
            </a:endParaRPr>
          </a:p>
          <a:p>
            <a:pPr lvl="2" eaLnBrk="1" hangingPunct="1">
              <a:lnSpc>
                <a:spcPct val="90000"/>
              </a:lnSpc>
              <a:defRPr/>
            </a:pPr>
            <a:r>
              <a:rPr lang="en-US" sz="2800" dirty="0" smtClean="0">
                <a:latin typeface="Times New Roman" pitchFamily="18" charset="0"/>
                <a:cs typeface="Times New Roman" pitchFamily="18" charset="0"/>
              </a:rPr>
              <a:t>Most segments slip every 100-200 years producing large earthquakes</a:t>
            </a:r>
            <a:r>
              <a:rPr lang="en-US" sz="2800" dirty="0" smtClean="0">
                <a:latin typeface="Times New Roman" pitchFamily="18" charset="0"/>
              </a:rPr>
              <a:t> </a:t>
            </a:r>
          </a:p>
          <a:p>
            <a:pPr lvl="2" eaLnBrk="1" hangingPunct="1">
              <a:lnSpc>
                <a:spcPct val="90000"/>
              </a:lnSpc>
              <a:defRPr/>
            </a:pPr>
            <a:r>
              <a:rPr lang="en-US" sz="2800" dirty="0" smtClean="0">
                <a:latin typeface="Times New Roman" pitchFamily="18" charset="0"/>
                <a:cs typeface="Times New Roman" pitchFamily="18" charset="0"/>
              </a:rPr>
              <a:t>However, some portions exhibit slow, gradual displacement known as </a:t>
            </a:r>
            <a:r>
              <a:rPr lang="en-US" sz="2800" u="sng" dirty="0" smtClean="0">
                <a:latin typeface="Times New Roman" pitchFamily="18" charset="0"/>
                <a:cs typeface="Times New Roman" pitchFamily="18" charset="0"/>
              </a:rPr>
              <a:t>fault creep</a:t>
            </a:r>
            <a:r>
              <a:rPr lang="en-US" sz="2800" dirty="0" smtClean="0">
                <a:latin typeface="Times New Roman" pitchFamily="18" charset="0"/>
                <a:cs typeface="Times New Roman" pitchFamily="18" charset="0"/>
              </a:rPr>
              <a:t>. The rocks have low strength minerals that cannot store strain, they just crumble and smear continuously as the plates move.</a:t>
            </a:r>
            <a:endParaRPr lang="en-US" sz="2800" dirty="0" smtClean="0">
              <a:latin typeface="Times New Roman" pitchFamily="18" charset="0"/>
            </a:endParaRPr>
          </a:p>
          <a:p>
            <a:pPr lvl="1" eaLnBrk="1" hangingPunct="1">
              <a:lnSpc>
                <a:spcPct val="90000"/>
              </a:lnSpc>
              <a:buFontTx/>
              <a:buNone/>
              <a:defRPr/>
            </a:pPr>
            <a:endParaRPr lang="en-US" dirty="0" smtClean="0">
              <a:latin typeface="Times New Roman" pitchFamily="18" charset="0"/>
            </a:endParaRPr>
          </a:p>
          <a:p>
            <a:pPr lvl="2" eaLnBrk="1" hangingPunct="1">
              <a:lnSpc>
                <a:spcPct val="90000"/>
              </a:lnSpc>
              <a:defRPr/>
            </a:pPr>
            <a:endParaRPr lang="en-US" sz="2000" dirty="0" smtClean="0">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اصول مهندسی زلزله – </a:t>
            </a:r>
            <a:r>
              <a:rPr lang="fa-IR" dirty="0" smtClean="0">
                <a:cs typeface="B Titr" panose="00000700000000000000" pitchFamily="2" charset="-78"/>
              </a:rPr>
              <a:t>مراجع</a:t>
            </a:r>
            <a:endParaRPr lang="en-US" dirty="0"/>
          </a:p>
        </p:txBody>
      </p:sp>
      <p:pic>
        <p:nvPicPr>
          <p:cNvPr id="3" name="Picture 2"/>
          <p:cNvPicPr>
            <a:picLocks noChangeAspect="1"/>
          </p:cNvPicPr>
          <p:nvPr/>
        </p:nvPicPr>
        <p:blipFill rotWithShape="1">
          <a:blip r:embed="rId2"/>
          <a:srcRect l="65496" t="13579" r="11260" b="22438"/>
          <a:stretch/>
        </p:blipFill>
        <p:spPr>
          <a:xfrm>
            <a:off x="827584" y="1628800"/>
            <a:ext cx="3024336" cy="4680520"/>
          </a:xfrm>
          <a:prstGeom prst="rect">
            <a:avLst/>
          </a:prstGeom>
          <a:ln>
            <a:noFill/>
          </a:ln>
          <a:effectLst>
            <a:softEdge rad="112500"/>
          </a:effectLst>
        </p:spPr>
      </p:pic>
      <p:pic>
        <p:nvPicPr>
          <p:cNvPr id="4" name="Picture 3"/>
          <p:cNvPicPr>
            <a:picLocks noChangeAspect="1"/>
          </p:cNvPicPr>
          <p:nvPr/>
        </p:nvPicPr>
        <p:blipFill rotWithShape="1">
          <a:blip r:embed="rId3"/>
          <a:srcRect l="66603" t="11610" r="14027" b="38188"/>
          <a:stretch/>
        </p:blipFill>
        <p:spPr>
          <a:xfrm>
            <a:off x="5220072" y="1628800"/>
            <a:ext cx="3168352" cy="4616740"/>
          </a:xfrm>
          <a:prstGeom prst="rect">
            <a:avLst/>
          </a:prstGeom>
        </p:spPr>
      </p:pic>
    </p:spTree>
    <p:extLst>
      <p:ext uri="{BB962C8B-B14F-4D97-AF65-F5344CB8AC3E}">
        <p14:creationId xmlns:p14="http://schemas.microsoft.com/office/powerpoint/2010/main" val="413023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762000" y="228600"/>
            <a:ext cx="7772400" cy="1143000"/>
          </a:xfrm>
        </p:spPr>
        <p:txBody>
          <a:bodyPr>
            <a:normAutofit fontScale="90000"/>
          </a:bodyPr>
          <a:lstStyle/>
          <a:p>
            <a:pPr eaLnBrk="1" hangingPunct="1">
              <a:defRPr/>
            </a:pPr>
            <a:r>
              <a:rPr lang="en-US" sz="4000" i="1" smtClean="0"/>
              <a:t>Fence offset by the 1906 San Francisco earthquake</a:t>
            </a:r>
          </a:p>
        </p:txBody>
      </p:sp>
      <p:pic>
        <p:nvPicPr>
          <p:cNvPr id="49155" name="Picture 3" descr="earthquake displacement photo"/>
          <p:cNvPicPr>
            <a:picLocks noChangeAspect="1" noChangeArrowheads="1"/>
          </p:cNvPicPr>
          <p:nvPr/>
        </p:nvPicPr>
        <p:blipFill>
          <a:blip r:embed="rId3"/>
          <a:srcRect/>
          <a:stretch>
            <a:fillRect/>
          </a:stretch>
        </p:blipFill>
        <p:spPr bwMode="auto">
          <a:xfrm>
            <a:off x="304800" y="1481138"/>
            <a:ext cx="8534400" cy="5216525"/>
          </a:xfrm>
          <a:prstGeom prst="rect">
            <a:avLst/>
          </a:prstGeom>
          <a:noFill/>
          <a:ln w="9525">
            <a:noFill/>
            <a:miter lim="800000"/>
            <a:headEnd/>
            <a:tailEnd/>
          </a:ln>
        </p:spPr>
      </p:pic>
      <p:sp>
        <p:nvSpPr>
          <p:cNvPr id="49156" name="Text Box 1030"/>
          <p:cNvSpPr txBox="1">
            <a:spLocks noChangeArrowheads="1"/>
          </p:cNvSpPr>
          <p:nvPr/>
        </p:nvSpPr>
        <p:spPr bwMode="auto">
          <a:xfrm>
            <a:off x="5165725" y="5900738"/>
            <a:ext cx="2462213" cy="457200"/>
          </a:xfrm>
          <a:prstGeom prst="rect">
            <a:avLst/>
          </a:prstGeom>
          <a:noFill/>
          <a:ln w="57150">
            <a:noFill/>
            <a:miter lim="800000"/>
            <a:headEnd/>
            <a:tailEnd/>
          </a:ln>
        </p:spPr>
        <p:txBody>
          <a:bodyPr wrap="none">
            <a:spAutoFit/>
          </a:bodyPr>
          <a:lstStyle/>
          <a:p>
            <a:r>
              <a:rPr lang="en-US" sz="2400"/>
              <a:t>San Andres Fault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304800" y="1588"/>
            <a:ext cx="8458200" cy="6856412"/>
          </a:xfrm>
          <a:prstGeom prst="rect">
            <a:avLst/>
          </a:prstGeom>
          <a:noFill/>
          <a:ln w="9525">
            <a:noFill/>
            <a:miter lim="800000"/>
            <a:headEnd/>
            <a:tailEnd/>
          </a:ln>
        </p:spPr>
      </p:pic>
      <p:sp>
        <p:nvSpPr>
          <p:cNvPr id="50179" name="Freeform 5"/>
          <p:cNvSpPr>
            <a:spLocks/>
          </p:cNvSpPr>
          <p:nvPr/>
        </p:nvSpPr>
        <p:spPr bwMode="auto">
          <a:xfrm>
            <a:off x="609600" y="76200"/>
            <a:ext cx="7086600" cy="6019800"/>
          </a:xfrm>
          <a:custGeom>
            <a:avLst/>
            <a:gdLst>
              <a:gd name="T0" fmla="*/ 0 w 4464"/>
              <a:gd name="T1" fmla="*/ 0 h 3792"/>
              <a:gd name="T2" fmla="*/ 381000 w 4464"/>
              <a:gd name="T3" fmla="*/ 457200 h 3792"/>
              <a:gd name="T4" fmla="*/ 762000 w 4464"/>
              <a:gd name="T5" fmla="*/ 990600 h 3792"/>
              <a:gd name="T6" fmla="*/ 1066800 w 4464"/>
              <a:gd name="T7" fmla="*/ 1371600 h 3792"/>
              <a:gd name="T8" fmla="*/ 1219200 w 4464"/>
              <a:gd name="T9" fmla="*/ 1524000 h 3792"/>
              <a:gd name="T10" fmla="*/ 1447800 w 4464"/>
              <a:gd name="T11" fmla="*/ 1752600 h 3792"/>
              <a:gd name="T12" fmla="*/ 1676400 w 4464"/>
              <a:gd name="T13" fmla="*/ 1828800 h 3792"/>
              <a:gd name="T14" fmla="*/ 1905000 w 4464"/>
              <a:gd name="T15" fmla="*/ 2133600 h 3792"/>
              <a:gd name="T16" fmla="*/ 2209800 w 4464"/>
              <a:gd name="T17" fmla="*/ 2514600 h 3792"/>
              <a:gd name="T18" fmla="*/ 2514600 w 4464"/>
              <a:gd name="T19" fmla="*/ 2895600 h 3792"/>
              <a:gd name="T20" fmla="*/ 2971799 w 4464"/>
              <a:gd name="T21" fmla="*/ 3429001 h 3792"/>
              <a:gd name="T22" fmla="*/ 3276600 w 4464"/>
              <a:gd name="T23" fmla="*/ 3733801 h 3792"/>
              <a:gd name="T24" fmla="*/ 3352800 w 4464"/>
              <a:gd name="T25" fmla="*/ 3886201 h 3792"/>
              <a:gd name="T26" fmla="*/ 3581400 w 4464"/>
              <a:gd name="T27" fmla="*/ 3886201 h 3792"/>
              <a:gd name="T28" fmla="*/ 3810000 w 4464"/>
              <a:gd name="T29" fmla="*/ 3962401 h 3792"/>
              <a:gd name="T30" fmla="*/ 4114800 w 4464"/>
              <a:gd name="T31" fmla="*/ 4038601 h 3792"/>
              <a:gd name="T32" fmla="*/ 4572000 w 4464"/>
              <a:gd name="T33" fmla="*/ 4267200 h 3792"/>
              <a:gd name="T34" fmla="*/ 5105399 w 4464"/>
              <a:gd name="T35" fmla="*/ 4572000 h 3792"/>
              <a:gd name="T36" fmla="*/ 5410199 w 4464"/>
              <a:gd name="T37" fmla="*/ 4724400 h 3792"/>
              <a:gd name="T38" fmla="*/ 5562599 w 4464"/>
              <a:gd name="T39" fmla="*/ 4876800 h 3792"/>
              <a:gd name="T40" fmla="*/ 5943599 w 4464"/>
              <a:gd name="T41" fmla="*/ 4953000 h 3792"/>
              <a:gd name="T42" fmla="*/ 6172199 w 4464"/>
              <a:gd name="T43" fmla="*/ 5105400 h 3792"/>
              <a:gd name="T44" fmla="*/ 6400799 w 4464"/>
              <a:gd name="T45" fmla="*/ 5257800 h 3792"/>
              <a:gd name="T46" fmla="*/ 6629400 w 4464"/>
              <a:gd name="T47" fmla="*/ 5486400 h 3792"/>
              <a:gd name="T48" fmla="*/ 6934200 w 4464"/>
              <a:gd name="T49" fmla="*/ 5791200 h 3792"/>
              <a:gd name="T50" fmla="*/ 7086600 w 4464"/>
              <a:gd name="T51" fmla="*/ 6019800 h 37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64"/>
              <a:gd name="T79" fmla="*/ 0 h 3792"/>
              <a:gd name="T80" fmla="*/ 4464 w 4464"/>
              <a:gd name="T81" fmla="*/ 3792 h 37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64" h="3792">
                <a:moveTo>
                  <a:pt x="0" y="0"/>
                </a:moveTo>
                <a:lnTo>
                  <a:pt x="240" y="288"/>
                </a:lnTo>
                <a:lnTo>
                  <a:pt x="480" y="624"/>
                </a:lnTo>
                <a:lnTo>
                  <a:pt x="672" y="864"/>
                </a:lnTo>
                <a:lnTo>
                  <a:pt x="768" y="960"/>
                </a:lnTo>
                <a:lnTo>
                  <a:pt x="912" y="1104"/>
                </a:lnTo>
                <a:lnTo>
                  <a:pt x="1056" y="1152"/>
                </a:lnTo>
                <a:lnTo>
                  <a:pt x="1200" y="1344"/>
                </a:lnTo>
                <a:lnTo>
                  <a:pt x="1392" y="1584"/>
                </a:lnTo>
                <a:lnTo>
                  <a:pt x="1584" y="1824"/>
                </a:lnTo>
                <a:lnTo>
                  <a:pt x="1872" y="2160"/>
                </a:lnTo>
                <a:lnTo>
                  <a:pt x="2064" y="2352"/>
                </a:lnTo>
                <a:lnTo>
                  <a:pt x="2112" y="2448"/>
                </a:lnTo>
                <a:lnTo>
                  <a:pt x="2256" y="2448"/>
                </a:lnTo>
                <a:lnTo>
                  <a:pt x="2400" y="2496"/>
                </a:lnTo>
                <a:lnTo>
                  <a:pt x="2592" y="2544"/>
                </a:lnTo>
                <a:lnTo>
                  <a:pt x="2880" y="2688"/>
                </a:lnTo>
                <a:lnTo>
                  <a:pt x="3216" y="2880"/>
                </a:lnTo>
                <a:lnTo>
                  <a:pt x="3408" y="2976"/>
                </a:lnTo>
                <a:lnTo>
                  <a:pt x="3504" y="3072"/>
                </a:lnTo>
                <a:lnTo>
                  <a:pt x="3744" y="3120"/>
                </a:lnTo>
                <a:lnTo>
                  <a:pt x="3888" y="3216"/>
                </a:lnTo>
                <a:lnTo>
                  <a:pt x="4032" y="3312"/>
                </a:lnTo>
                <a:lnTo>
                  <a:pt x="4176" y="3456"/>
                </a:lnTo>
                <a:lnTo>
                  <a:pt x="4368" y="3648"/>
                </a:lnTo>
                <a:lnTo>
                  <a:pt x="4464" y="3792"/>
                </a:lnTo>
              </a:path>
            </a:pathLst>
          </a:custGeom>
          <a:noFill/>
          <a:ln w="38100">
            <a:solidFill>
              <a:srgbClr val="FFE402"/>
            </a:solidFill>
            <a:round/>
            <a:headEnd/>
            <a:tailEnd/>
          </a:ln>
        </p:spPr>
        <p:txBody>
          <a:bodyPr wrap="none" anchor="ctr"/>
          <a:lstStyle/>
          <a:p>
            <a:endParaRPr lang="fa-IR"/>
          </a:p>
        </p:txBody>
      </p:sp>
      <p:sp>
        <p:nvSpPr>
          <p:cNvPr id="50180" name="Text Box 2"/>
          <p:cNvSpPr txBox="1">
            <a:spLocks noChangeArrowheads="1"/>
          </p:cNvSpPr>
          <p:nvPr/>
        </p:nvSpPr>
        <p:spPr bwMode="auto">
          <a:xfrm>
            <a:off x="762000" y="3810000"/>
            <a:ext cx="2012950" cy="366713"/>
          </a:xfrm>
          <a:prstGeom prst="rect">
            <a:avLst/>
          </a:prstGeom>
          <a:noFill/>
          <a:ln w="57150">
            <a:noFill/>
            <a:miter lim="800000"/>
            <a:headEnd/>
            <a:tailEnd/>
          </a:ln>
        </p:spPr>
        <p:txBody>
          <a:bodyPr wrap="none">
            <a:spAutoFit/>
          </a:bodyPr>
          <a:lstStyle/>
          <a:p>
            <a:r>
              <a:rPr lang="en-US"/>
              <a:t>San Andreas Fault</a:t>
            </a:r>
          </a:p>
        </p:txBody>
      </p:sp>
      <p:sp>
        <p:nvSpPr>
          <p:cNvPr id="50181" name="Line 3"/>
          <p:cNvSpPr>
            <a:spLocks noChangeShapeType="1"/>
          </p:cNvSpPr>
          <p:nvPr/>
        </p:nvSpPr>
        <p:spPr bwMode="auto">
          <a:xfrm flipV="1">
            <a:off x="1827213" y="2586038"/>
            <a:ext cx="914400" cy="1298575"/>
          </a:xfrm>
          <a:prstGeom prst="line">
            <a:avLst/>
          </a:prstGeom>
          <a:noFill/>
          <a:ln w="38100">
            <a:solidFill>
              <a:schemeClr val="tx1"/>
            </a:solidFill>
            <a:round/>
            <a:headEnd/>
            <a:tailEnd type="triangle" w="med" len="med"/>
          </a:ln>
        </p:spPr>
        <p:txBody>
          <a:bodyPr wrap="none"/>
          <a:lstStyle/>
          <a:p>
            <a:endParaRPr lang="en-US"/>
          </a:p>
        </p:txBody>
      </p:sp>
      <p:sp>
        <p:nvSpPr>
          <p:cNvPr id="50182" name="Line 4"/>
          <p:cNvSpPr>
            <a:spLocks noChangeShapeType="1"/>
          </p:cNvSpPr>
          <p:nvPr/>
        </p:nvSpPr>
        <p:spPr bwMode="auto">
          <a:xfrm>
            <a:off x="2362200" y="4343400"/>
            <a:ext cx="3276600" cy="228600"/>
          </a:xfrm>
          <a:prstGeom prst="line">
            <a:avLst/>
          </a:prstGeom>
          <a:noFill/>
          <a:ln w="38100">
            <a:solidFill>
              <a:schemeClr val="tx1"/>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0" y="-38100"/>
            <a:ext cx="9144000" cy="6858000"/>
          </a:xfrm>
          <a:prstGeom prst="rect">
            <a:avLst/>
          </a:prstGeom>
          <a:noFill/>
          <a:ln w="9525">
            <a:noFill/>
            <a:miter lim="800000"/>
            <a:headEnd/>
            <a:tailEnd/>
          </a:ln>
        </p:spPr>
      </p:pic>
      <p:sp>
        <p:nvSpPr>
          <p:cNvPr id="51203" name="Text Box 3"/>
          <p:cNvSpPr txBox="1">
            <a:spLocks noChangeArrowheads="1"/>
          </p:cNvSpPr>
          <p:nvPr/>
        </p:nvSpPr>
        <p:spPr bwMode="auto">
          <a:xfrm>
            <a:off x="2057400" y="304800"/>
            <a:ext cx="5124450" cy="366713"/>
          </a:xfrm>
          <a:prstGeom prst="rect">
            <a:avLst/>
          </a:prstGeom>
          <a:noFill/>
          <a:ln w="9525">
            <a:noFill/>
            <a:miter lim="800000"/>
            <a:headEnd/>
            <a:tailEnd/>
          </a:ln>
        </p:spPr>
        <p:txBody>
          <a:bodyPr wrap="none">
            <a:spAutoFit/>
          </a:bodyPr>
          <a:lstStyle/>
          <a:p>
            <a:r>
              <a:rPr lang="en-US">
                <a:latin typeface="Arial" pitchFamily="34" charset="0"/>
              </a:rPr>
              <a:t>Fires caused by 1906 San Francisco Earthquake</a:t>
            </a:r>
          </a:p>
        </p:txBody>
      </p:sp>
      <p:sp>
        <p:nvSpPr>
          <p:cNvPr id="51204" name="Text Box 4"/>
          <p:cNvSpPr txBox="1">
            <a:spLocks noChangeArrowheads="1"/>
          </p:cNvSpPr>
          <p:nvPr/>
        </p:nvSpPr>
        <p:spPr bwMode="auto">
          <a:xfrm>
            <a:off x="441325" y="5899150"/>
            <a:ext cx="8402638" cy="641350"/>
          </a:xfrm>
          <a:prstGeom prst="rect">
            <a:avLst/>
          </a:prstGeom>
          <a:noFill/>
          <a:ln w="9525">
            <a:noFill/>
            <a:miter lim="800000"/>
            <a:headEnd/>
            <a:tailEnd/>
          </a:ln>
        </p:spPr>
        <p:txBody>
          <a:bodyPr wrap="none">
            <a:spAutoFit/>
          </a:bodyPr>
          <a:lstStyle/>
          <a:p>
            <a:r>
              <a:rPr lang="en-US"/>
              <a:t>Gas mains break, fires shaken out of furnaces and fireplaces. Water mains break.</a:t>
            </a:r>
          </a:p>
          <a:p>
            <a:r>
              <a:rPr lang="en-US"/>
              <a:t>Debris blocks streets. Fire Fighters cannot drive to the fire.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7" name="Rectangle 5"/>
          <p:cNvSpPr>
            <a:spLocks noGrp="1" noChangeArrowheads="1"/>
          </p:cNvSpPr>
          <p:nvPr>
            <p:ph type="title"/>
          </p:nvPr>
        </p:nvSpPr>
        <p:spPr/>
        <p:txBody>
          <a:bodyPr>
            <a:normAutofit/>
          </a:bodyPr>
          <a:lstStyle/>
          <a:p>
            <a:pPr eaLnBrk="1" hangingPunct="1">
              <a:defRPr/>
            </a:pPr>
            <a:r>
              <a:rPr lang="en-US" sz="4000" smtClean="0"/>
              <a:t>Landscape Shifting, Wallace Creek</a:t>
            </a:r>
          </a:p>
        </p:txBody>
      </p:sp>
      <p:pic>
        <p:nvPicPr>
          <p:cNvPr id="52227" name="Picture 4" descr="10_09"/>
          <p:cNvPicPr preferRelativeResize="0">
            <a:picLocks noGrp="1" noChangeAspect="1" noChangeArrowheads="1"/>
          </p:cNvPicPr>
          <p:nvPr>
            <p:ph idx="1"/>
          </p:nvPr>
        </p:nvPicPr>
        <p:blipFill>
          <a:blip r:embed="rId3"/>
          <a:srcRect/>
          <a:stretch>
            <a:fillRect/>
          </a:stretch>
        </p:blipFill>
        <p:spPr>
          <a:xfrm>
            <a:off x="1371600" y="1828800"/>
            <a:ext cx="6191250" cy="4040188"/>
          </a:xfrm>
          <a:noFill/>
          <a:ln w="12700">
            <a:solidFill>
              <a:schemeClr val="tx1"/>
            </a:solidFill>
          </a:ln>
        </p:spPr>
      </p:pic>
      <p:sp>
        <p:nvSpPr>
          <p:cNvPr id="52228" name="Text Box 7"/>
          <p:cNvSpPr txBox="1">
            <a:spLocks noChangeArrowheads="1"/>
          </p:cNvSpPr>
          <p:nvPr/>
        </p:nvSpPr>
        <p:spPr bwMode="auto">
          <a:xfrm>
            <a:off x="2574925" y="6280150"/>
            <a:ext cx="1892300" cy="366713"/>
          </a:xfrm>
          <a:prstGeom prst="rect">
            <a:avLst/>
          </a:prstGeom>
          <a:noFill/>
          <a:ln w="38100">
            <a:noFill/>
            <a:miter lim="800000"/>
            <a:headEnd/>
            <a:tailEnd/>
          </a:ln>
        </p:spPr>
        <p:txBody>
          <a:bodyPr wrap="none">
            <a:spAutoFit/>
          </a:bodyPr>
          <a:lstStyle/>
          <a:p>
            <a:r>
              <a:rPr lang="en-US"/>
              <a:t>San Andres Fault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042988" y="304800"/>
            <a:ext cx="8101012" cy="1431925"/>
          </a:xfrm>
        </p:spPr>
        <p:txBody>
          <a:bodyPr/>
          <a:lstStyle/>
          <a:p>
            <a:pPr eaLnBrk="1" hangingPunct="1">
              <a:defRPr/>
            </a:pPr>
            <a:r>
              <a:rPr lang="hr-HR" smtClean="0"/>
              <a:t>Elastic waves – Body waves</a:t>
            </a:r>
          </a:p>
        </p:txBody>
      </p:sp>
      <p:sp>
        <p:nvSpPr>
          <p:cNvPr id="270339" name="Rectangle 3"/>
          <p:cNvSpPr>
            <a:spLocks noGrp="1" noChangeArrowheads="1"/>
          </p:cNvSpPr>
          <p:nvPr>
            <p:ph idx="1"/>
          </p:nvPr>
        </p:nvSpPr>
        <p:spPr>
          <a:xfrm>
            <a:off x="1066800" y="1981200"/>
            <a:ext cx="8077200" cy="5119688"/>
          </a:xfrm>
        </p:spPr>
        <p:txBody>
          <a:bodyPr/>
          <a:lstStyle/>
          <a:p>
            <a:pPr eaLnBrk="1" hangingPunct="1">
              <a:lnSpc>
                <a:spcPct val="80000"/>
              </a:lnSpc>
              <a:buFont typeface="Wingdings" pitchFamily="2" charset="2"/>
              <a:buNone/>
              <a:defRPr/>
            </a:pPr>
            <a:r>
              <a:rPr lang="hr-HR" sz="2400" b="1" smtClean="0"/>
              <a:t>Longitudinal waves:</a:t>
            </a:r>
          </a:p>
          <a:p>
            <a:pPr eaLnBrk="1" hangingPunct="1">
              <a:lnSpc>
                <a:spcPct val="80000"/>
              </a:lnSpc>
              <a:buFontTx/>
              <a:buChar char="•"/>
              <a:defRPr/>
            </a:pPr>
            <a:r>
              <a:rPr lang="hr-HR" sz="2400" smtClean="0"/>
              <a:t>They are faster than transversal waves and thus arrive first.</a:t>
            </a:r>
          </a:p>
          <a:p>
            <a:pPr eaLnBrk="1" hangingPunct="1">
              <a:lnSpc>
                <a:spcPct val="80000"/>
              </a:lnSpc>
              <a:buFontTx/>
              <a:buChar char="•"/>
              <a:defRPr/>
            </a:pPr>
            <a:r>
              <a:rPr lang="hr-HR" sz="2400" smtClean="0"/>
              <a:t>The particles oscillate in the direction of spreading of the wave.</a:t>
            </a:r>
          </a:p>
          <a:p>
            <a:pPr eaLnBrk="1" hangingPunct="1">
              <a:lnSpc>
                <a:spcPct val="80000"/>
              </a:lnSpc>
              <a:buFontTx/>
              <a:buChar char="•"/>
              <a:defRPr/>
            </a:pPr>
            <a:r>
              <a:rPr lang="hr-HR" sz="2400" smtClean="0"/>
              <a:t>Compressional waves</a:t>
            </a:r>
          </a:p>
          <a:p>
            <a:pPr eaLnBrk="1" hangingPunct="1">
              <a:lnSpc>
                <a:spcPct val="60000"/>
              </a:lnSpc>
              <a:buFontTx/>
              <a:buChar char="•"/>
              <a:defRPr/>
            </a:pPr>
            <a:r>
              <a:rPr lang="hr-HR" sz="2400" smtClean="0"/>
              <a:t>P-waves</a:t>
            </a:r>
            <a:br>
              <a:rPr lang="hr-HR" sz="2400" smtClean="0"/>
            </a:br>
            <a:endParaRPr lang="hr-HR" sz="2400" smtClean="0"/>
          </a:p>
          <a:p>
            <a:pPr eaLnBrk="1" hangingPunct="1">
              <a:lnSpc>
                <a:spcPct val="80000"/>
              </a:lnSpc>
              <a:buFontTx/>
              <a:buNone/>
              <a:defRPr/>
            </a:pPr>
            <a:r>
              <a:rPr lang="hr-HR" sz="2400" b="1" smtClean="0"/>
              <a:t>Transversal waves:</a:t>
            </a:r>
          </a:p>
          <a:p>
            <a:pPr eaLnBrk="1" hangingPunct="1">
              <a:lnSpc>
                <a:spcPct val="80000"/>
              </a:lnSpc>
              <a:buFontTx/>
              <a:buChar char="•"/>
              <a:defRPr/>
            </a:pPr>
            <a:r>
              <a:rPr lang="hr-HR" sz="2400" smtClean="0"/>
              <a:t>The particles oscillate in the direction perpendicular to the spreading direction.</a:t>
            </a:r>
          </a:p>
          <a:p>
            <a:pPr eaLnBrk="1" hangingPunct="1">
              <a:lnSpc>
                <a:spcPct val="80000"/>
              </a:lnSpc>
              <a:buFontTx/>
              <a:buChar char="•"/>
              <a:defRPr/>
            </a:pPr>
            <a:r>
              <a:rPr lang="hr-HR" sz="2400" smtClean="0"/>
              <a:t>Shear waves – they do not propagate through solids (e.g. through the outer core).</a:t>
            </a:r>
          </a:p>
          <a:p>
            <a:pPr eaLnBrk="1" hangingPunct="1">
              <a:lnSpc>
                <a:spcPct val="80000"/>
              </a:lnSpc>
              <a:buFontTx/>
              <a:buChar char="•"/>
              <a:defRPr/>
            </a:pPr>
            <a:r>
              <a:rPr lang="hr-HR" sz="2400" smtClean="0"/>
              <a:t>S-waves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042988" y="304800"/>
            <a:ext cx="8101012" cy="1431925"/>
          </a:xfrm>
        </p:spPr>
        <p:txBody>
          <a:bodyPr/>
          <a:lstStyle/>
          <a:p>
            <a:pPr eaLnBrk="1" hangingPunct="1">
              <a:defRPr/>
            </a:pPr>
            <a:r>
              <a:rPr lang="hr-HR" smtClean="0"/>
              <a:t>Elastic waves – Body waves</a:t>
            </a:r>
          </a:p>
        </p:txBody>
      </p:sp>
      <p:sp>
        <p:nvSpPr>
          <p:cNvPr id="303107" name="Rectangle 3"/>
          <p:cNvSpPr>
            <a:spLocks noGrp="1" noChangeArrowheads="1"/>
          </p:cNvSpPr>
          <p:nvPr>
            <p:ph idx="1"/>
          </p:nvPr>
        </p:nvSpPr>
        <p:spPr>
          <a:xfrm>
            <a:off x="1066800" y="1981200"/>
            <a:ext cx="1704975" cy="4616450"/>
          </a:xfrm>
        </p:spPr>
        <p:txBody>
          <a:bodyPr/>
          <a:lstStyle/>
          <a:p>
            <a:pPr eaLnBrk="1" hangingPunct="1">
              <a:buFont typeface="Wingdings" pitchFamily="2" charset="2"/>
              <a:buNone/>
              <a:defRPr/>
            </a:pPr>
            <a:endParaRPr lang="hr-HR" sz="2400" smtClean="0"/>
          </a:p>
          <a:p>
            <a:pPr eaLnBrk="1" hangingPunct="1">
              <a:buFont typeface="Wingdings" pitchFamily="2" charset="2"/>
              <a:buNone/>
              <a:defRPr/>
            </a:pPr>
            <a:endParaRPr lang="hr-HR" sz="2400" smtClean="0"/>
          </a:p>
          <a:p>
            <a:pPr eaLnBrk="1" hangingPunct="1">
              <a:buFont typeface="Wingdings" pitchFamily="2" charset="2"/>
              <a:buNone/>
              <a:defRPr/>
            </a:pPr>
            <a:endParaRPr lang="hr-HR" sz="2400" smtClean="0"/>
          </a:p>
          <a:p>
            <a:pPr eaLnBrk="1" hangingPunct="1">
              <a:buFont typeface="Wingdings" pitchFamily="2" charset="2"/>
              <a:buNone/>
              <a:defRPr/>
            </a:pPr>
            <a:endParaRPr lang="hr-HR" sz="2400" smtClean="0"/>
          </a:p>
          <a:p>
            <a:pPr eaLnBrk="1" hangingPunct="1">
              <a:buFont typeface="Wingdings" pitchFamily="2" charset="2"/>
              <a:buNone/>
              <a:defRPr/>
            </a:pPr>
            <a:endParaRPr lang="hr-HR" sz="2400" smtClean="0"/>
          </a:p>
          <a:p>
            <a:pPr eaLnBrk="1" hangingPunct="1">
              <a:buFont typeface="Wingdings" pitchFamily="2" charset="2"/>
              <a:buNone/>
              <a:defRPr/>
            </a:pPr>
            <a:r>
              <a:rPr lang="hr-HR" sz="2400" smtClean="0"/>
              <a:t>P-waves:</a:t>
            </a:r>
          </a:p>
          <a:p>
            <a:pPr eaLnBrk="1" hangingPunct="1">
              <a:lnSpc>
                <a:spcPct val="150000"/>
              </a:lnSpc>
              <a:buFontTx/>
              <a:buNone/>
              <a:defRPr/>
            </a:pPr>
            <a:endParaRPr lang="hr-HR" smtClean="0"/>
          </a:p>
          <a:p>
            <a:pPr eaLnBrk="1" hangingPunct="1">
              <a:buFontTx/>
              <a:buNone/>
              <a:defRPr/>
            </a:pPr>
            <a:r>
              <a:rPr lang="hr-HR" sz="2400" smtClean="0"/>
              <a:t>S-waves:</a:t>
            </a:r>
          </a:p>
        </p:txBody>
      </p:sp>
      <p:pic>
        <p:nvPicPr>
          <p:cNvPr id="54276" name="Picture 4" descr="MWPG40912"/>
          <p:cNvPicPr>
            <a:picLocks noChangeAspect="1" noChangeArrowheads="1"/>
          </p:cNvPicPr>
          <p:nvPr/>
        </p:nvPicPr>
        <p:blipFill>
          <a:blip r:embed="rId2"/>
          <a:srcRect/>
          <a:stretch>
            <a:fillRect/>
          </a:stretch>
        </p:blipFill>
        <p:spPr bwMode="auto">
          <a:xfrm>
            <a:off x="2771775" y="1887538"/>
            <a:ext cx="6164263" cy="47498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hr-HR" smtClean="0"/>
              <a:t>Elastic waves – Surface waves</a:t>
            </a:r>
          </a:p>
        </p:txBody>
      </p:sp>
      <p:pic>
        <p:nvPicPr>
          <p:cNvPr id="55299" name="Picture 5" descr="MWPG40913"/>
          <p:cNvPicPr>
            <a:picLocks noGrp="1" noChangeAspect="1" noChangeArrowheads="1"/>
          </p:cNvPicPr>
          <p:nvPr>
            <p:ph idx="1"/>
          </p:nvPr>
        </p:nvPicPr>
        <p:blipFill>
          <a:blip r:embed="rId2"/>
          <a:srcRect/>
          <a:stretch>
            <a:fillRect/>
          </a:stretch>
        </p:blipFill>
        <p:spPr>
          <a:xfrm>
            <a:off x="900113" y="1962150"/>
            <a:ext cx="7920037" cy="2730500"/>
          </a:xfrm>
          <a:noFill/>
        </p:spPr>
      </p:pic>
      <p:sp>
        <p:nvSpPr>
          <p:cNvPr id="271369" name="Rectangle 9"/>
          <p:cNvSpPr>
            <a:spLocks noChangeArrowheads="1"/>
          </p:cNvSpPr>
          <p:nvPr/>
        </p:nvSpPr>
        <p:spPr bwMode="auto">
          <a:xfrm>
            <a:off x="1042988" y="4724400"/>
            <a:ext cx="7543800" cy="1728788"/>
          </a:xfrm>
          <a:prstGeom prst="rect">
            <a:avLst/>
          </a:prstGeom>
          <a:noFill/>
          <a:ln w="9525">
            <a:noFill/>
            <a:miter lim="800000"/>
            <a:headEnd/>
            <a:tailEnd/>
          </a:ln>
          <a:effectLst/>
        </p:spPr>
        <p:txBody>
          <a:bodyPr/>
          <a:lstStyle/>
          <a:p>
            <a:pPr marL="342900" indent="-342900">
              <a:lnSpc>
                <a:spcPct val="80000"/>
              </a:lnSpc>
              <a:defRPr/>
            </a:pPr>
            <a:r>
              <a:rPr lang="hr-HR" sz="2800">
                <a:effectLst>
                  <a:outerShdw blurRad="38100" dist="38100" dir="2700000" algn="tl">
                    <a:srgbClr val="000000"/>
                  </a:outerShdw>
                </a:effectLst>
              </a:rPr>
              <a:t>Surface waves: Rayleigh and Love waves</a:t>
            </a:r>
          </a:p>
          <a:p>
            <a:pPr marL="342900" indent="-342900">
              <a:lnSpc>
                <a:spcPct val="80000"/>
              </a:lnSpc>
              <a:buFont typeface="Wingdings" pitchFamily="2" charset="2"/>
              <a:buChar char="n"/>
              <a:defRPr/>
            </a:pPr>
            <a:r>
              <a:rPr lang="hr-HR" sz="2400">
                <a:effectLst>
                  <a:outerShdw blurRad="38100" dist="38100" dir="2700000" algn="tl">
                    <a:srgbClr val="000000"/>
                  </a:outerShdw>
                </a:effectLst>
              </a:rPr>
              <a:t>Their amplitude diminishes with the depth.</a:t>
            </a:r>
          </a:p>
          <a:p>
            <a:pPr marL="342900" indent="-342900">
              <a:lnSpc>
                <a:spcPct val="80000"/>
              </a:lnSpc>
              <a:buFont typeface="Wingdings" pitchFamily="2" charset="2"/>
              <a:buChar char="n"/>
              <a:defRPr/>
            </a:pPr>
            <a:r>
              <a:rPr lang="hr-HR" sz="2400">
                <a:effectLst>
                  <a:outerShdw blurRad="38100" dist="38100" dir="2700000" algn="tl">
                    <a:srgbClr val="000000"/>
                  </a:outerShdw>
                </a:effectLst>
              </a:rPr>
              <a:t>They have large amplitudes and are </a:t>
            </a:r>
            <a:r>
              <a:rPr lang="hr-HR" sz="2400" b="1">
                <a:effectLst>
                  <a:outerShdw blurRad="38100" dist="38100" dir="2700000" algn="tl">
                    <a:srgbClr val="000000"/>
                  </a:outerShdw>
                </a:effectLst>
              </a:rPr>
              <a:t>slower</a:t>
            </a:r>
            <a:r>
              <a:rPr lang="hr-HR" sz="2400">
                <a:effectLst>
                  <a:outerShdw blurRad="38100" dist="38100" dir="2700000" algn="tl">
                    <a:srgbClr val="000000"/>
                  </a:outerShdw>
                </a:effectLst>
              </a:rPr>
              <a:t> than body waves.</a:t>
            </a:r>
          </a:p>
          <a:p>
            <a:pPr marL="342900" indent="-342900">
              <a:lnSpc>
                <a:spcPct val="80000"/>
              </a:lnSpc>
              <a:buFont typeface="Wingdings" pitchFamily="2" charset="2"/>
              <a:buChar char="n"/>
              <a:defRPr/>
            </a:pPr>
            <a:r>
              <a:rPr lang="hr-HR" sz="2400">
                <a:effectLst>
                  <a:outerShdw blurRad="38100" dist="38100" dir="2700000" algn="tl">
                    <a:srgbClr val="000000"/>
                  </a:outerShdw>
                </a:effectLst>
              </a:rPr>
              <a:t>These are dispersive waves (large periods are faster).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9" name="Rectangle 5"/>
          <p:cNvSpPr>
            <a:spLocks noGrp="1" noChangeArrowheads="1"/>
          </p:cNvSpPr>
          <p:nvPr>
            <p:ph type="title"/>
          </p:nvPr>
        </p:nvSpPr>
        <p:spPr/>
        <p:txBody>
          <a:bodyPr/>
          <a:lstStyle/>
          <a:p>
            <a:pPr eaLnBrk="1" hangingPunct="1">
              <a:defRPr/>
            </a:pPr>
            <a:r>
              <a:rPr lang="en-US" smtClean="0"/>
              <a:t>Two Types of Surface Waves</a:t>
            </a:r>
          </a:p>
        </p:txBody>
      </p:sp>
      <p:pic>
        <p:nvPicPr>
          <p:cNvPr id="56323" name="Picture 4" descr="c10p200b"/>
          <p:cNvPicPr preferRelativeResize="0">
            <a:picLocks noGrp="1" noChangeAspect="1" noChangeArrowheads="1"/>
          </p:cNvPicPr>
          <p:nvPr>
            <p:ph idx="1"/>
          </p:nvPr>
        </p:nvPicPr>
        <p:blipFill>
          <a:blip r:embed="rId3"/>
          <a:stretch>
            <a:fillRect/>
          </a:stretch>
        </p:blipFill>
        <p:spPr>
          <a:xfrm>
            <a:off x="1384985" y="1825625"/>
            <a:ext cx="6374030" cy="4351338"/>
          </a:xfrm>
          <a:noFill/>
          <a:ln w="12700">
            <a:solidFill>
              <a:schemeClr val="tx1"/>
            </a:solidFill>
          </a:ln>
        </p:spPr>
      </p:pic>
      <p:sp>
        <p:nvSpPr>
          <p:cNvPr id="56324" name="Text Box 7"/>
          <p:cNvSpPr txBox="1">
            <a:spLocks noChangeArrowheads="1"/>
          </p:cNvSpPr>
          <p:nvPr/>
        </p:nvSpPr>
        <p:spPr bwMode="auto">
          <a:xfrm>
            <a:off x="5394325" y="1860550"/>
            <a:ext cx="3683000" cy="641350"/>
          </a:xfrm>
          <a:prstGeom prst="rect">
            <a:avLst/>
          </a:prstGeom>
          <a:noFill/>
          <a:ln w="9525">
            <a:noFill/>
            <a:miter lim="800000"/>
            <a:headEnd/>
            <a:tailEnd/>
          </a:ln>
        </p:spPr>
        <p:txBody>
          <a:bodyPr wrap="none">
            <a:spAutoFit/>
          </a:bodyPr>
          <a:lstStyle/>
          <a:p>
            <a:r>
              <a:rPr lang="en-US"/>
              <a:t>Most of the destruction</a:t>
            </a:r>
          </a:p>
          <a:p>
            <a:r>
              <a:rPr lang="en-US"/>
              <a:t>Larger amplitude than body waves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7347" name="Text Box 3"/>
          <p:cNvSpPr txBox="1">
            <a:spLocks noChangeArrowheads="1"/>
          </p:cNvSpPr>
          <p:nvPr/>
        </p:nvSpPr>
        <p:spPr bwMode="auto">
          <a:xfrm>
            <a:off x="1050925" y="6356350"/>
            <a:ext cx="6969125" cy="366713"/>
          </a:xfrm>
          <a:prstGeom prst="rect">
            <a:avLst/>
          </a:prstGeom>
          <a:noFill/>
          <a:ln w="9525">
            <a:noFill/>
            <a:miter lim="800000"/>
            <a:headEnd/>
            <a:tailEnd/>
          </a:ln>
        </p:spPr>
        <p:txBody>
          <a:bodyPr wrap="none">
            <a:spAutoFit/>
          </a:bodyPr>
          <a:lstStyle/>
          <a:p>
            <a:r>
              <a:rPr lang="en-US"/>
              <a:t>Smaller amplitude than surface (L) waves, but faster, P arrives first</a:t>
            </a:r>
          </a:p>
        </p:txBody>
      </p:sp>
      <p:sp>
        <p:nvSpPr>
          <p:cNvPr id="57348" name="Text Box 4"/>
          <p:cNvSpPr txBox="1">
            <a:spLocks noChangeArrowheads="1"/>
          </p:cNvSpPr>
          <p:nvPr/>
        </p:nvSpPr>
        <p:spPr bwMode="auto">
          <a:xfrm>
            <a:off x="762000" y="0"/>
            <a:ext cx="1652588" cy="366713"/>
          </a:xfrm>
          <a:prstGeom prst="rect">
            <a:avLst/>
          </a:prstGeom>
          <a:noFill/>
          <a:ln w="9525">
            <a:noFill/>
            <a:miter lim="800000"/>
            <a:headEnd/>
            <a:tailEnd/>
          </a:ln>
        </p:spPr>
        <p:txBody>
          <a:bodyPr wrap="none">
            <a:spAutoFit/>
          </a:bodyPr>
          <a:lstStyle/>
          <a:p>
            <a:r>
              <a:rPr lang="en-US"/>
              <a:t>P and S waves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827584" y="304800"/>
            <a:ext cx="7543800" cy="1431925"/>
          </a:xfrm>
        </p:spPr>
        <p:txBody>
          <a:bodyPr/>
          <a:lstStyle/>
          <a:p>
            <a:pPr eaLnBrk="1" hangingPunct="1">
              <a:defRPr/>
            </a:pPr>
            <a:r>
              <a:rPr lang="en-US" dirty="0" smtClean="0">
                <a:solidFill>
                  <a:srgbClr val="35962E"/>
                </a:solidFill>
              </a:rPr>
              <a:t>Earthquake Records</a:t>
            </a:r>
            <a:endParaRPr lang="hr-HR" dirty="0" smtClean="0">
              <a:solidFill>
                <a:srgbClr val="35962E"/>
              </a:solidFill>
            </a:endParaRPr>
          </a:p>
        </p:txBody>
      </p:sp>
      <p:pic>
        <p:nvPicPr>
          <p:cNvPr id="58371" name="Picture 9" descr="seismogram2"/>
          <p:cNvPicPr>
            <a:picLocks noGrp="1" noChangeAspect="1" noChangeArrowheads="1"/>
          </p:cNvPicPr>
          <p:nvPr>
            <p:ph idx="1"/>
          </p:nvPr>
        </p:nvPicPr>
        <p:blipFill>
          <a:blip r:embed="rId2"/>
          <a:stretch>
            <a:fillRect/>
          </a:stretch>
        </p:blipFill>
        <p:spPr>
          <a:xfrm>
            <a:off x="1890712" y="2610644"/>
            <a:ext cx="5362575" cy="2781300"/>
          </a:xfrm>
          <a:noFill/>
        </p:spPr>
      </p:pic>
      <p:sp>
        <p:nvSpPr>
          <p:cNvPr id="274443" name="Text Box 11"/>
          <p:cNvSpPr txBox="1">
            <a:spLocks noChangeArrowheads="1"/>
          </p:cNvSpPr>
          <p:nvPr/>
        </p:nvSpPr>
        <p:spPr bwMode="auto">
          <a:xfrm>
            <a:off x="1403350" y="2708275"/>
            <a:ext cx="6624638" cy="579438"/>
          </a:xfrm>
          <a:prstGeom prst="rect">
            <a:avLst/>
          </a:prstGeom>
          <a:noFill/>
          <a:ln w="9525" algn="ctr">
            <a:noFill/>
            <a:miter lim="800000"/>
            <a:headEnd/>
            <a:tailEnd/>
          </a:ln>
          <a:effectLst/>
        </p:spPr>
        <p:txBody>
          <a:bodyPr>
            <a:spAutoFit/>
          </a:bodyPr>
          <a:lstStyle/>
          <a:p>
            <a:pPr marL="342900" indent="-342900">
              <a:spcBef>
                <a:spcPct val="50000"/>
              </a:spcBef>
              <a:defRPr/>
            </a:pPr>
            <a:r>
              <a:rPr lang="hr-HR" sz="2800">
                <a:solidFill>
                  <a:schemeClr val="tx2"/>
                </a:solidFill>
                <a:effectLst>
                  <a:outerShdw blurRad="38100" dist="38100" dir="2700000" algn="tl">
                    <a:srgbClr val="000000"/>
                  </a:outerShdw>
                </a:effectLst>
              </a:rPr>
              <a:t>P           S               surface waves</a:t>
            </a:r>
            <a:r>
              <a:rPr lang="hr-HR" sz="3200">
                <a:effectLst>
                  <a:outerShdw blurRad="38100" dist="38100" dir="2700000" algn="tl">
                    <a:srgbClr val="000000"/>
                  </a:outerShdw>
                </a:effectLst>
              </a:rPr>
              <a:t>   </a:t>
            </a:r>
          </a:p>
        </p:txBody>
      </p:sp>
      <p:sp>
        <p:nvSpPr>
          <p:cNvPr id="274444" name="Text Box 12"/>
          <p:cNvSpPr txBox="1">
            <a:spLocks noChangeArrowheads="1"/>
          </p:cNvSpPr>
          <p:nvPr/>
        </p:nvSpPr>
        <p:spPr bwMode="auto">
          <a:xfrm>
            <a:off x="1187450" y="3789363"/>
            <a:ext cx="1655763" cy="2465387"/>
          </a:xfrm>
          <a:prstGeom prst="rect">
            <a:avLst/>
          </a:prstGeom>
          <a:noFill/>
          <a:ln w="9525" algn="ctr">
            <a:noFill/>
            <a:miter lim="800000"/>
            <a:headEnd/>
            <a:tailEnd/>
          </a:ln>
          <a:effectLst/>
        </p:spPr>
        <p:txBody>
          <a:bodyPr>
            <a:spAutoFit/>
          </a:bodyPr>
          <a:lstStyle/>
          <a:p>
            <a:pPr marL="342900" indent="-342900">
              <a:lnSpc>
                <a:spcPct val="90000"/>
              </a:lnSpc>
              <a:spcBef>
                <a:spcPct val="50000"/>
              </a:spcBef>
              <a:defRPr/>
            </a:pPr>
            <a:r>
              <a:rPr lang="hr-HR" sz="2400">
                <a:solidFill>
                  <a:schemeClr val="tx2"/>
                </a:solidFill>
                <a:effectLst>
                  <a:outerShdw blurRad="38100" dist="38100" dir="2700000" algn="tl">
                    <a:srgbClr val="000000"/>
                  </a:outerShdw>
                </a:effectLst>
              </a:rPr>
              <a:t>Up-Down</a:t>
            </a:r>
          </a:p>
          <a:p>
            <a:pPr marL="342900" indent="-342900">
              <a:lnSpc>
                <a:spcPct val="90000"/>
              </a:lnSpc>
              <a:spcBef>
                <a:spcPct val="50000"/>
              </a:spcBef>
              <a:defRPr/>
            </a:pPr>
            <a:endParaRPr lang="hr-HR" sz="2400">
              <a:solidFill>
                <a:schemeClr val="bg1"/>
              </a:solidFill>
              <a:effectLst>
                <a:outerShdw blurRad="38100" dist="38100" dir="2700000" algn="tl">
                  <a:srgbClr val="000000"/>
                </a:outerShdw>
              </a:effectLst>
            </a:endParaRPr>
          </a:p>
          <a:p>
            <a:pPr marL="342900" indent="-342900">
              <a:lnSpc>
                <a:spcPct val="90000"/>
              </a:lnSpc>
              <a:spcBef>
                <a:spcPct val="50000"/>
              </a:spcBef>
              <a:defRPr/>
            </a:pPr>
            <a:r>
              <a:rPr lang="hr-HR" sz="2400">
                <a:solidFill>
                  <a:schemeClr val="tx2"/>
                </a:solidFill>
                <a:effectLst>
                  <a:outerShdw blurRad="38100" dist="38100" dir="2700000" algn="tl">
                    <a:srgbClr val="000000"/>
                  </a:outerShdw>
                </a:effectLst>
              </a:rPr>
              <a:t>N-S</a:t>
            </a:r>
          </a:p>
          <a:p>
            <a:pPr marL="342900" indent="-342900">
              <a:lnSpc>
                <a:spcPct val="90000"/>
              </a:lnSpc>
              <a:spcBef>
                <a:spcPct val="50000"/>
              </a:spcBef>
              <a:defRPr/>
            </a:pPr>
            <a:endParaRPr lang="hr-HR" sz="2400">
              <a:solidFill>
                <a:schemeClr val="tx2"/>
              </a:solidFill>
              <a:effectLst>
                <a:outerShdw blurRad="38100" dist="38100" dir="2700000" algn="tl">
                  <a:srgbClr val="000000"/>
                </a:outerShdw>
              </a:effectLst>
            </a:endParaRPr>
          </a:p>
          <a:p>
            <a:pPr marL="342900" indent="-342900">
              <a:lnSpc>
                <a:spcPct val="90000"/>
              </a:lnSpc>
              <a:spcBef>
                <a:spcPct val="50000"/>
              </a:spcBef>
              <a:defRPr/>
            </a:pPr>
            <a:r>
              <a:rPr lang="hr-HR" sz="2400">
                <a:solidFill>
                  <a:schemeClr val="tx2"/>
                </a:solidFill>
                <a:effectLst>
                  <a:outerShdw blurRad="38100" dist="38100" dir="2700000" algn="tl">
                    <a:srgbClr val="000000"/>
                  </a:outerShdw>
                </a:effectLst>
              </a:rPr>
              <a:t>E-W</a:t>
            </a:r>
          </a:p>
        </p:txBody>
      </p:sp>
      <p:sp>
        <p:nvSpPr>
          <p:cNvPr id="274445" name="Text Box 13"/>
          <p:cNvSpPr txBox="1">
            <a:spLocks noChangeArrowheads="1"/>
          </p:cNvSpPr>
          <p:nvPr/>
        </p:nvSpPr>
        <p:spPr bwMode="auto">
          <a:xfrm>
            <a:off x="6732240" y="476672"/>
            <a:ext cx="2592287" cy="1311275"/>
          </a:xfrm>
          <a:prstGeom prst="rect">
            <a:avLst/>
          </a:prstGeom>
          <a:noFill/>
          <a:ln w="9525" algn="ctr">
            <a:noFill/>
            <a:miter lim="800000"/>
            <a:headEnd/>
            <a:tailEnd/>
          </a:ln>
          <a:effectLst/>
        </p:spPr>
        <p:txBody>
          <a:bodyPr wrap="square">
            <a:spAutoFit/>
          </a:bodyPr>
          <a:lstStyle/>
          <a:p>
            <a:pPr marL="342900" indent="-342900">
              <a:spcBef>
                <a:spcPct val="50000"/>
              </a:spcBef>
              <a:defRPr/>
            </a:pPr>
            <a:r>
              <a:rPr lang="hr-HR" sz="2000" dirty="0">
                <a:effectLst>
                  <a:outerShdw blurRad="38100" dist="38100" dir="2700000" algn="tl">
                    <a:srgbClr val="000000"/>
                  </a:outerShdw>
                </a:effectLst>
              </a:rPr>
              <a:t>Earthquake in Japan</a:t>
            </a:r>
          </a:p>
          <a:p>
            <a:pPr marL="342900" indent="-342900">
              <a:spcBef>
                <a:spcPct val="50000"/>
              </a:spcBef>
              <a:defRPr/>
            </a:pPr>
            <a:r>
              <a:rPr lang="hr-HR" sz="2000" dirty="0">
                <a:effectLst>
                  <a:outerShdw blurRad="38100" dist="38100" dir="2700000" algn="tl">
                    <a:srgbClr val="000000"/>
                  </a:outerShdw>
                </a:effectLst>
              </a:rPr>
              <a:t>Station in Germany</a:t>
            </a:r>
          </a:p>
          <a:p>
            <a:pPr marL="342900" indent="-342900">
              <a:spcBef>
                <a:spcPct val="50000"/>
              </a:spcBef>
              <a:defRPr/>
            </a:pPr>
            <a:r>
              <a:rPr lang="hr-HR" sz="2000" dirty="0">
                <a:effectLst>
                  <a:outerShdw blurRad="38100" dist="38100" dir="2700000" algn="tl">
                    <a:srgbClr val="000000"/>
                  </a:outerShdw>
                </a:effectLst>
              </a:rPr>
              <a:t>Magnitude 6.5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اصول مهندسی زلزله – </a:t>
            </a:r>
            <a:r>
              <a:rPr lang="fa-IR" dirty="0" smtClean="0">
                <a:cs typeface="B Titr" panose="00000700000000000000" pitchFamily="2" charset="-78"/>
              </a:rPr>
              <a:t>مراجع</a:t>
            </a:r>
            <a:endParaRPr lang="en-US" dirty="0"/>
          </a:p>
        </p:txBody>
      </p:sp>
      <p:pic>
        <p:nvPicPr>
          <p:cNvPr id="5122" name="Picture 2" descr="کتاب طراحی لرزه ای دکتر فرزاد نعیم – گروه مهندسی عمرا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387785" cy="46408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دانلود کتاب مهندسی زلزله بزرگ نیا (کیفیت اصلی) | نگاه عمران نگاه عمران"/>
          <p:cNvPicPr>
            <a:picLocks noChangeAspect="1" noChangeArrowheads="1"/>
          </p:cNvPicPr>
          <p:nvPr/>
        </p:nvPicPr>
        <p:blipFill rotWithShape="1">
          <a:blip r:embed="rId3">
            <a:extLst>
              <a:ext uri="{28A0092B-C50C-407E-A947-70E740481C1C}">
                <a14:useLocalDpi xmlns:a14="http://schemas.microsoft.com/office/drawing/2010/main" val="0"/>
              </a:ext>
            </a:extLst>
          </a:blip>
          <a:srcRect l="35998" t="13945" r="38082" b="29551"/>
          <a:stretch/>
        </p:blipFill>
        <p:spPr bwMode="auto">
          <a:xfrm>
            <a:off x="4716016" y="1702611"/>
            <a:ext cx="3675900" cy="444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877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defRPr/>
            </a:pPr>
            <a:r>
              <a:rPr lang="hr-HR" dirty="0" smtClean="0">
                <a:solidFill>
                  <a:srgbClr val="008000"/>
                </a:solidFill>
              </a:rPr>
              <a:t>Seismo</a:t>
            </a:r>
            <a:r>
              <a:rPr lang="en-US" dirty="0" smtClean="0">
                <a:solidFill>
                  <a:srgbClr val="008000"/>
                </a:solidFill>
              </a:rPr>
              <a:t>meter</a:t>
            </a:r>
            <a:r>
              <a:rPr lang="hr-HR" dirty="0" smtClean="0">
                <a:solidFill>
                  <a:srgbClr val="008000"/>
                </a:solidFill>
              </a:rPr>
              <a:t>s</a:t>
            </a:r>
          </a:p>
        </p:txBody>
      </p:sp>
      <p:sp>
        <p:nvSpPr>
          <p:cNvPr id="275459" name="Rectangle 3"/>
          <p:cNvSpPr>
            <a:spLocks noGrp="1" noChangeArrowheads="1"/>
          </p:cNvSpPr>
          <p:nvPr>
            <p:ph idx="1"/>
          </p:nvPr>
        </p:nvSpPr>
        <p:spPr>
          <a:xfrm>
            <a:off x="1066800" y="1981200"/>
            <a:ext cx="5089525" cy="3535363"/>
          </a:xfrm>
        </p:spPr>
        <p:txBody>
          <a:bodyPr/>
          <a:lstStyle/>
          <a:p>
            <a:pPr eaLnBrk="1" hangingPunct="1">
              <a:defRPr/>
            </a:pPr>
            <a:r>
              <a:rPr lang="hr-HR" sz="2400" dirty="0" smtClean="0"/>
              <a:t>Seismo</a:t>
            </a:r>
            <a:r>
              <a:rPr lang="en-US" sz="2400" dirty="0" smtClean="0"/>
              <a:t>meter</a:t>
            </a:r>
            <a:r>
              <a:rPr lang="hr-HR" sz="2400" dirty="0" smtClean="0"/>
              <a:t>s are devices that record ground motion during earthquakes.</a:t>
            </a:r>
          </a:p>
          <a:p>
            <a:pPr eaLnBrk="1" hangingPunct="1">
              <a:defRPr/>
            </a:pPr>
            <a:r>
              <a:rPr lang="hr-HR" sz="2400" dirty="0" smtClean="0"/>
              <a:t>The first seismo</a:t>
            </a:r>
            <a:r>
              <a:rPr lang="en-US" sz="2400" dirty="0" smtClean="0"/>
              <a:t>meter</a:t>
            </a:r>
            <a:r>
              <a:rPr lang="hr-HR" sz="2400" dirty="0" smtClean="0"/>
              <a:t>s were constructed at the very end of the 19th century in Italy and Germany.</a:t>
            </a:r>
          </a:p>
        </p:txBody>
      </p:sp>
      <p:pic>
        <p:nvPicPr>
          <p:cNvPr id="59396" name="Picture 4" descr="Paschwitz_potres1"/>
          <p:cNvPicPr>
            <a:picLocks noChangeAspect="1" noChangeArrowheads="1"/>
          </p:cNvPicPr>
          <p:nvPr/>
        </p:nvPicPr>
        <p:blipFill>
          <a:blip r:embed="rId2"/>
          <a:srcRect/>
          <a:stretch>
            <a:fillRect/>
          </a:stretch>
        </p:blipFill>
        <p:spPr bwMode="auto">
          <a:xfrm>
            <a:off x="5940425" y="333375"/>
            <a:ext cx="3203575" cy="5183188"/>
          </a:xfrm>
          <a:prstGeom prst="rect">
            <a:avLst/>
          </a:prstGeom>
          <a:noFill/>
          <a:ln w="9525">
            <a:noFill/>
            <a:miter lim="800000"/>
            <a:headEnd/>
            <a:tailEnd/>
          </a:ln>
        </p:spPr>
      </p:pic>
      <p:pic>
        <p:nvPicPr>
          <p:cNvPr id="59397" name="Picture 5" descr="Paschwitz_potres2"/>
          <p:cNvPicPr>
            <a:picLocks noChangeAspect="1" noChangeArrowheads="1"/>
          </p:cNvPicPr>
          <p:nvPr/>
        </p:nvPicPr>
        <p:blipFill>
          <a:blip r:embed="rId3"/>
          <a:srcRect/>
          <a:stretch>
            <a:fillRect/>
          </a:stretch>
        </p:blipFill>
        <p:spPr bwMode="auto">
          <a:xfrm>
            <a:off x="1403350" y="5492750"/>
            <a:ext cx="7481888" cy="116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066800" y="304800"/>
            <a:ext cx="7543800" cy="820738"/>
          </a:xfrm>
        </p:spPr>
        <p:txBody>
          <a:bodyPr/>
          <a:lstStyle/>
          <a:p>
            <a:pPr eaLnBrk="1" hangingPunct="1">
              <a:defRPr/>
            </a:pPr>
            <a:r>
              <a:rPr lang="hr-HR" dirty="0" smtClean="0">
                <a:solidFill>
                  <a:srgbClr val="008000"/>
                </a:solidFill>
              </a:rPr>
              <a:t>Seismo</a:t>
            </a:r>
            <a:r>
              <a:rPr lang="en-US" dirty="0" smtClean="0">
                <a:solidFill>
                  <a:srgbClr val="008000"/>
                </a:solidFill>
              </a:rPr>
              <a:t>meter</a:t>
            </a:r>
            <a:r>
              <a:rPr lang="hr-HR" dirty="0" smtClean="0">
                <a:solidFill>
                  <a:srgbClr val="008000"/>
                </a:solidFill>
              </a:rPr>
              <a:t>s</a:t>
            </a:r>
          </a:p>
        </p:txBody>
      </p:sp>
      <p:pic>
        <p:nvPicPr>
          <p:cNvPr id="60420" name="Picture 13" descr="Seizmograf_HV"/>
          <p:cNvPicPr>
            <a:picLocks noGrp="1" noChangeAspect="1" noChangeArrowheads="1"/>
          </p:cNvPicPr>
          <p:nvPr>
            <p:ph idx="1"/>
          </p:nvPr>
        </p:nvPicPr>
        <p:blipFill>
          <a:blip r:embed="rId2"/>
          <a:srcRect/>
          <a:stretch>
            <a:fillRect/>
          </a:stretch>
        </p:blipFill>
        <p:spPr>
          <a:xfrm>
            <a:off x="0" y="1314450"/>
            <a:ext cx="5443538" cy="5543550"/>
          </a:xfrm>
          <a:noFill/>
        </p:spPr>
      </p:pic>
      <p:pic>
        <p:nvPicPr>
          <p:cNvPr id="60419" name="Picture 7" descr="Wiechert"/>
          <p:cNvPicPr>
            <a:picLocks noChangeAspect="1" noChangeArrowheads="1"/>
          </p:cNvPicPr>
          <p:nvPr/>
        </p:nvPicPr>
        <p:blipFill>
          <a:blip r:embed="rId3"/>
          <a:srcRect/>
          <a:stretch>
            <a:fillRect/>
          </a:stretch>
        </p:blipFill>
        <p:spPr bwMode="auto">
          <a:xfrm>
            <a:off x="5556250" y="333375"/>
            <a:ext cx="3587750" cy="5329238"/>
          </a:xfrm>
          <a:prstGeom prst="rect">
            <a:avLst/>
          </a:prstGeom>
          <a:noFill/>
          <a:ln w="9525">
            <a:noFill/>
            <a:miter lim="800000"/>
            <a:headEnd/>
            <a:tailEnd/>
          </a:ln>
        </p:spPr>
      </p:pic>
      <p:sp>
        <p:nvSpPr>
          <p:cNvPr id="60421" name="Text Box 15"/>
          <p:cNvSpPr txBox="1">
            <a:spLocks noChangeArrowheads="1"/>
          </p:cNvSpPr>
          <p:nvPr/>
        </p:nvSpPr>
        <p:spPr bwMode="auto">
          <a:xfrm>
            <a:off x="5580063" y="5805488"/>
            <a:ext cx="3563937" cy="1006475"/>
          </a:xfrm>
          <a:prstGeom prst="rect">
            <a:avLst/>
          </a:prstGeom>
          <a:noFill/>
          <a:ln w="9525" algn="ctr">
            <a:noFill/>
            <a:miter lim="800000"/>
            <a:headEnd/>
            <a:tailEnd/>
          </a:ln>
        </p:spPr>
        <p:txBody>
          <a:bodyPr>
            <a:spAutoFit/>
          </a:bodyPr>
          <a:lstStyle/>
          <a:p>
            <a:pPr algn="ctr">
              <a:spcBef>
                <a:spcPct val="50000"/>
              </a:spcBef>
            </a:pPr>
            <a:r>
              <a:rPr lang="hr-HR" sz="2000"/>
              <a:t>Horizontal 1000 kg Wiechert seismograph in Zagreb</a:t>
            </a:r>
            <a:br>
              <a:rPr lang="hr-HR" sz="2000"/>
            </a:br>
            <a:r>
              <a:rPr lang="hr-HR" sz="2000"/>
              <a:t>(built in 1909)</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066800" y="304800"/>
            <a:ext cx="7543800" cy="820738"/>
          </a:xfrm>
        </p:spPr>
        <p:txBody>
          <a:bodyPr/>
          <a:lstStyle/>
          <a:p>
            <a:pPr eaLnBrk="1" hangingPunct="1">
              <a:defRPr/>
            </a:pPr>
            <a:r>
              <a:rPr lang="hr-HR" dirty="0" smtClean="0">
                <a:solidFill>
                  <a:srgbClr val="008000"/>
                </a:solidFill>
              </a:rPr>
              <a:t>Seismo</a:t>
            </a:r>
            <a:r>
              <a:rPr lang="en-US" dirty="0" smtClean="0">
                <a:solidFill>
                  <a:srgbClr val="008000"/>
                </a:solidFill>
              </a:rPr>
              <a:t>meter</a:t>
            </a:r>
            <a:r>
              <a:rPr lang="hr-HR" dirty="0" smtClean="0">
                <a:solidFill>
                  <a:srgbClr val="008000"/>
                </a:solidFill>
              </a:rPr>
              <a:t>s</a:t>
            </a:r>
          </a:p>
        </p:txBody>
      </p:sp>
      <p:sp>
        <p:nvSpPr>
          <p:cNvPr id="279559" name="Rectangle 7"/>
          <p:cNvSpPr>
            <a:spLocks noChangeArrowheads="1"/>
          </p:cNvSpPr>
          <p:nvPr/>
        </p:nvSpPr>
        <p:spPr bwMode="auto">
          <a:xfrm>
            <a:off x="1066800" y="1981200"/>
            <a:ext cx="5018088" cy="4040188"/>
          </a:xfrm>
          <a:prstGeom prst="rect">
            <a:avLst/>
          </a:prstGeom>
          <a:noFill/>
          <a:ln w="9525">
            <a:noFill/>
            <a:miter lim="800000"/>
            <a:headEnd/>
            <a:tailEnd/>
          </a:ln>
          <a:effectLst/>
        </p:spPr>
        <p:txBody>
          <a:bodyPr/>
          <a:lstStyle/>
          <a:p>
            <a:pPr marL="342900" indent="-342900">
              <a:buFont typeface="Wingdings" pitchFamily="2" charset="2"/>
              <a:buChar char="n"/>
              <a:defRPr/>
            </a:pPr>
            <a:r>
              <a:rPr lang="hr-HR" sz="2400" dirty="0">
                <a:effectLst>
                  <a:outerShdw blurRad="38100" dist="38100" dir="2700000" algn="tl">
                    <a:srgbClr val="000000"/>
                  </a:outerShdw>
                </a:effectLst>
              </a:rPr>
              <a:t>Modern digital broadband </a:t>
            </a:r>
            <a:r>
              <a:rPr lang="hr-HR" sz="2400" dirty="0" smtClean="0">
                <a:effectLst>
                  <a:outerShdw blurRad="38100" dist="38100" dir="2700000" algn="tl">
                    <a:srgbClr val="000000"/>
                  </a:outerShdw>
                </a:effectLst>
              </a:rPr>
              <a:t>seismo</a:t>
            </a:r>
            <a:r>
              <a:rPr lang="en-US" sz="2400" dirty="0" smtClean="0">
                <a:effectLst>
                  <a:outerShdw blurRad="38100" dist="38100" dir="2700000" algn="tl">
                    <a:srgbClr val="000000"/>
                  </a:outerShdw>
                </a:effectLst>
              </a:rPr>
              <a:t>meter</a:t>
            </a:r>
            <a:r>
              <a:rPr lang="hr-HR" sz="2400" dirty="0" smtClean="0">
                <a:effectLst>
                  <a:outerShdw blurRad="38100" dist="38100" dir="2700000" algn="tl">
                    <a:srgbClr val="000000"/>
                  </a:outerShdw>
                </a:effectLst>
              </a:rPr>
              <a:t>s </a:t>
            </a:r>
            <a:r>
              <a:rPr lang="hr-HR" sz="2400" dirty="0">
                <a:effectLst>
                  <a:outerShdw blurRad="38100" dist="38100" dir="2700000" algn="tl">
                    <a:srgbClr val="000000"/>
                  </a:outerShdw>
                </a:effectLst>
              </a:rPr>
              <a:t>are capable of recording almost the whole seismological spectrum (50 Hz – 300 s).</a:t>
            </a:r>
          </a:p>
          <a:p>
            <a:pPr marL="342900" indent="-342900">
              <a:buFont typeface="Wingdings" pitchFamily="2" charset="2"/>
              <a:buChar char="n"/>
              <a:defRPr/>
            </a:pPr>
            <a:r>
              <a:rPr lang="hr-HR" sz="2400" dirty="0">
                <a:effectLst>
                  <a:outerShdw blurRad="38100" dist="38100" dir="2700000" algn="tl">
                    <a:srgbClr val="000000"/>
                  </a:outerShdw>
                </a:effectLst>
              </a:rPr>
              <a:t>Their resolution of 24 bits (high dynamic range) allows for precise recording of small quakes, as well as unsaturated registration of the largest ones.</a:t>
            </a:r>
          </a:p>
        </p:txBody>
      </p:sp>
      <p:pic>
        <p:nvPicPr>
          <p:cNvPr id="61444" name="Picture 8" descr="Seizmograf_dig"/>
          <p:cNvPicPr>
            <a:picLocks noChangeAspect="1" noChangeArrowheads="1"/>
          </p:cNvPicPr>
          <p:nvPr/>
        </p:nvPicPr>
        <p:blipFill>
          <a:blip r:embed="rId2"/>
          <a:srcRect/>
          <a:stretch>
            <a:fillRect/>
          </a:stretch>
        </p:blipFill>
        <p:spPr bwMode="auto">
          <a:xfrm>
            <a:off x="6372225" y="188913"/>
            <a:ext cx="2587625" cy="3449637"/>
          </a:xfrm>
          <a:prstGeom prst="rect">
            <a:avLst/>
          </a:prstGeom>
          <a:noFill/>
          <a:ln w="9525">
            <a:noFill/>
            <a:miter lim="800000"/>
            <a:headEnd/>
            <a:tailEnd/>
          </a:ln>
        </p:spPr>
      </p:pic>
      <p:pic>
        <p:nvPicPr>
          <p:cNvPr id="61445" name="Picture 9" descr="Seizmograf_dig2"/>
          <p:cNvPicPr>
            <a:picLocks noChangeAspect="1" noChangeArrowheads="1"/>
          </p:cNvPicPr>
          <p:nvPr/>
        </p:nvPicPr>
        <p:blipFill>
          <a:blip r:embed="rId3"/>
          <a:srcRect/>
          <a:stretch>
            <a:fillRect/>
          </a:stretch>
        </p:blipFill>
        <p:spPr bwMode="auto">
          <a:xfrm>
            <a:off x="6156325" y="4005263"/>
            <a:ext cx="2727325" cy="258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066800" y="304800"/>
            <a:ext cx="7543800" cy="820738"/>
          </a:xfrm>
        </p:spPr>
        <p:txBody>
          <a:bodyPr/>
          <a:lstStyle/>
          <a:p>
            <a:pPr eaLnBrk="1" hangingPunct="1">
              <a:defRPr/>
            </a:pPr>
            <a:r>
              <a:rPr lang="hr-HR" smtClean="0">
                <a:solidFill>
                  <a:srgbClr val="008000"/>
                </a:solidFill>
              </a:rPr>
              <a:t>Observational Seismology</a:t>
            </a:r>
          </a:p>
        </p:txBody>
      </p:sp>
      <p:pic>
        <p:nvPicPr>
          <p:cNvPr id="62468" name="Picture 6" descr="europe_BB-STA"/>
          <p:cNvPicPr>
            <a:picLocks noGrp="1" noChangeAspect="1" noChangeArrowheads="1"/>
          </p:cNvPicPr>
          <p:nvPr>
            <p:ph idx="1"/>
          </p:nvPr>
        </p:nvPicPr>
        <p:blipFill>
          <a:blip r:embed="rId2"/>
          <a:srcRect/>
          <a:stretch>
            <a:fillRect/>
          </a:stretch>
        </p:blipFill>
        <p:spPr>
          <a:xfrm>
            <a:off x="4787900" y="2133600"/>
            <a:ext cx="4167188" cy="3062288"/>
          </a:xfrm>
          <a:noFill/>
        </p:spPr>
      </p:pic>
      <p:sp>
        <p:nvSpPr>
          <p:cNvPr id="280579" name="Rectangle 3"/>
          <p:cNvSpPr>
            <a:spLocks noChangeArrowheads="1"/>
          </p:cNvSpPr>
          <p:nvPr/>
        </p:nvSpPr>
        <p:spPr bwMode="auto">
          <a:xfrm>
            <a:off x="900113" y="1989138"/>
            <a:ext cx="3816350" cy="4040187"/>
          </a:xfrm>
          <a:prstGeom prst="rect">
            <a:avLst/>
          </a:prstGeom>
          <a:noFill/>
          <a:ln w="9525">
            <a:noFill/>
            <a:miter lim="800000"/>
            <a:headEnd/>
            <a:tailEnd/>
          </a:ln>
          <a:effectLst/>
        </p:spPr>
        <p:txBody>
          <a:bodyPr/>
          <a:lstStyle/>
          <a:p>
            <a:pPr marL="342900" indent="-342900">
              <a:buFont typeface="Wingdings" pitchFamily="2" charset="2"/>
              <a:buChar char="n"/>
              <a:defRPr/>
            </a:pPr>
            <a:r>
              <a:rPr lang="hr-HR" sz="2400">
                <a:effectLst>
                  <a:outerShdw blurRad="38100" dist="38100" dir="2700000" algn="tl">
                    <a:srgbClr val="000000"/>
                  </a:outerShdw>
                </a:effectLst>
              </a:rPr>
              <a:t>We are now equipped to start recording and locating earthquakes. For that we need a seismic network of as many stations as possible.</a:t>
            </a:r>
          </a:p>
          <a:p>
            <a:pPr marL="342900" indent="-342900">
              <a:buFont typeface="Wingdings" pitchFamily="2" charset="2"/>
              <a:buChar char="n"/>
              <a:defRPr/>
            </a:pPr>
            <a:r>
              <a:rPr lang="hr-HR" sz="2400">
                <a:effectLst>
                  <a:outerShdw blurRad="38100" dist="38100" dir="2700000" algn="tl">
                    <a:srgbClr val="000000"/>
                  </a:outerShdw>
                </a:effectLst>
              </a:rPr>
              <a:t>Minimal number of stations needed to locate the position of an earthquake epicentre is three.</a:t>
            </a:r>
          </a:p>
        </p:txBody>
      </p:sp>
      <p:sp>
        <p:nvSpPr>
          <p:cNvPr id="62469" name="Text Box 8"/>
          <p:cNvSpPr txBox="1">
            <a:spLocks noChangeArrowheads="1"/>
          </p:cNvSpPr>
          <p:nvPr/>
        </p:nvSpPr>
        <p:spPr bwMode="auto">
          <a:xfrm>
            <a:off x="4787900" y="5373688"/>
            <a:ext cx="4176713" cy="336550"/>
          </a:xfrm>
          <a:prstGeom prst="rect">
            <a:avLst/>
          </a:prstGeom>
          <a:noFill/>
          <a:ln w="9525" algn="ctr">
            <a:noFill/>
            <a:miter lim="800000"/>
            <a:headEnd/>
            <a:tailEnd/>
          </a:ln>
        </p:spPr>
        <p:txBody>
          <a:bodyPr>
            <a:spAutoFit/>
          </a:bodyPr>
          <a:lstStyle/>
          <a:p>
            <a:pPr marL="342900" indent="-342900">
              <a:spcBef>
                <a:spcPct val="50000"/>
              </a:spcBef>
            </a:pPr>
            <a:r>
              <a:rPr lang="hr-HR" sz="1600"/>
              <a:t>Broad-band seismological stations in Europe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066800" y="304800"/>
            <a:ext cx="7543800" cy="820738"/>
          </a:xfrm>
        </p:spPr>
        <p:txBody>
          <a:bodyPr>
            <a:normAutofit fontScale="90000"/>
          </a:bodyPr>
          <a:lstStyle/>
          <a:p>
            <a:pPr eaLnBrk="1" hangingPunct="1">
              <a:defRPr/>
            </a:pPr>
            <a:r>
              <a:rPr lang="hr-HR" sz="4000" smtClean="0">
                <a:solidFill>
                  <a:srgbClr val="008000"/>
                </a:solidFill>
              </a:rPr>
              <a:t>Observational Seismology</a:t>
            </a:r>
            <a:br>
              <a:rPr lang="hr-HR" sz="4000" smtClean="0">
                <a:solidFill>
                  <a:srgbClr val="008000"/>
                </a:solidFill>
              </a:rPr>
            </a:br>
            <a:r>
              <a:rPr lang="hr-HR" sz="4000" smtClean="0"/>
              <a:t>Locating Earthquakes</a:t>
            </a:r>
          </a:p>
        </p:txBody>
      </p:sp>
      <p:pic>
        <p:nvPicPr>
          <p:cNvPr id="63492" name="Picture 7" descr="seismogram"/>
          <p:cNvPicPr>
            <a:picLocks noGrp="1" noChangeAspect="1" noChangeArrowheads="1"/>
          </p:cNvPicPr>
          <p:nvPr>
            <p:ph idx="1"/>
          </p:nvPr>
        </p:nvPicPr>
        <p:blipFill>
          <a:blip r:embed="rId2"/>
          <a:stretch>
            <a:fillRect/>
          </a:stretch>
        </p:blipFill>
        <p:spPr>
          <a:xfrm>
            <a:off x="2362200" y="2394744"/>
            <a:ext cx="4419600" cy="3213100"/>
          </a:xfrm>
          <a:noFill/>
        </p:spPr>
      </p:pic>
      <p:sp>
        <p:nvSpPr>
          <p:cNvPr id="281603" name="Rectangle 3"/>
          <p:cNvSpPr>
            <a:spLocks noChangeArrowheads="1"/>
          </p:cNvSpPr>
          <p:nvPr/>
        </p:nvSpPr>
        <p:spPr bwMode="auto">
          <a:xfrm>
            <a:off x="900113" y="1989138"/>
            <a:ext cx="3959225" cy="4040187"/>
          </a:xfrm>
          <a:prstGeom prst="rect">
            <a:avLst/>
          </a:prstGeom>
          <a:noFill/>
          <a:ln w="9525">
            <a:noFill/>
            <a:miter lim="800000"/>
            <a:headEnd/>
            <a:tailEnd/>
          </a:ln>
          <a:effectLst/>
        </p:spPr>
        <p:txBody>
          <a:bodyPr/>
          <a:lstStyle/>
          <a:p>
            <a:pPr marL="342900" indent="-342900">
              <a:buFont typeface="Wingdings" pitchFamily="2" charset="2"/>
              <a:buChar char="n"/>
              <a:defRPr/>
            </a:pPr>
            <a:r>
              <a:rPr lang="hr-HR" sz="2400">
                <a:effectLst>
                  <a:outerShdw blurRad="38100" dist="38100" dir="2700000" algn="tl">
                    <a:srgbClr val="000000"/>
                  </a:outerShdw>
                </a:effectLst>
              </a:rPr>
              <a:t>To locate an earthquake we need precise readings of the times when P- and S-waves arrive at a number of seismic stations.</a:t>
            </a:r>
          </a:p>
          <a:p>
            <a:pPr marL="342900" indent="-342900">
              <a:buFont typeface="Wingdings" pitchFamily="2" charset="2"/>
              <a:buChar char="n"/>
              <a:defRPr/>
            </a:pPr>
            <a:r>
              <a:rPr lang="hr-HR" sz="2400">
                <a:effectLst>
                  <a:outerShdw blurRad="38100" dist="38100" dir="2700000" algn="tl">
                    <a:srgbClr val="000000"/>
                  </a:outerShdw>
                </a:effectLst>
              </a:rPr>
              <a:t>Accurate absolute timing (with a precission of 0.01 s) is essential in seismology!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066800" y="304800"/>
            <a:ext cx="7543800" cy="820738"/>
          </a:xfrm>
        </p:spPr>
        <p:txBody>
          <a:bodyPr>
            <a:normAutofit fontScale="90000"/>
          </a:bodyPr>
          <a:lstStyle/>
          <a:p>
            <a:pPr eaLnBrk="1" hangingPunct="1">
              <a:defRPr/>
            </a:pPr>
            <a:r>
              <a:rPr lang="hr-HR" sz="4000" smtClean="0">
                <a:solidFill>
                  <a:srgbClr val="008000"/>
                </a:solidFill>
              </a:rPr>
              <a:t>Observational Seismology</a:t>
            </a:r>
            <a:br>
              <a:rPr lang="hr-HR" sz="4000" smtClean="0">
                <a:solidFill>
                  <a:srgbClr val="008000"/>
                </a:solidFill>
              </a:rPr>
            </a:br>
            <a:r>
              <a:rPr lang="hr-HR" sz="4000" smtClean="0"/>
              <a:t>Locating Earthquakes</a:t>
            </a:r>
          </a:p>
        </p:txBody>
      </p:sp>
      <p:pic>
        <p:nvPicPr>
          <p:cNvPr id="64516" name="Picture 6" descr="t-Xrecord"/>
          <p:cNvPicPr>
            <a:picLocks noGrp="1" noChangeAspect="1" noChangeArrowheads="1"/>
          </p:cNvPicPr>
          <p:nvPr>
            <p:ph idx="1"/>
          </p:nvPr>
        </p:nvPicPr>
        <p:blipFill>
          <a:blip r:embed="rId2"/>
          <a:stretch>
            <a:fillRect/>
          </a:stretch>
        </p:blipFill>
        <p:spPr>
          <a:xfrm>
            <a:off x="2343150" y="1915319"/>
            <a:ext cx="4457700" cy="4171950"/>
          </a:xfrm>
          <a:noFill/>
        </p:spPr>
      </p:pic>
      <p:sp>
        <p:nvSpPr>
          <p:cNvPr id="282627" name="Rectangle 3"/>
          <p:cNvSpPr>
            <a:spLocks noChangeArrowheads="1"/>
          </p:cNvSpPr>
          <p:nvPr/>
        </p:nvSpPr>
        <p:spPr bwMode="auto">
          <a:xfrm>
            <a:off x="900113" y="1989138"/>
            <a:ext cx="4032250" cy="4679950"/>
          </a:xfrm>
          <a:prstGeom prst="rect">
            <a:avLst/>
          </a:prstGeom>
          <a:noFill/>
          <a:ln w="9525">
            <a:noFill/>
            <a:miter lim="800000"/>
            <a:headEnd/>
            <a:tailEnd/>
          </a:ln>
          <a:effectLst/>
        </p:spPr>
        <p:txBody>
          <a:bodyPr/>
          <a:lstStyle/>
          <a:p>
            <a:pPr marL="342900" indent="-342900">
              <a:buFont typeface="Wingdings" pitchFamily="2" charset="2"/>
              <a:buChar char="n"/>
              <a:defRPr/>
            </a:pPr>
            <a:r>
              <a:rPr lang="hr-HR" sz="2400">
                <a:effectLst>
                  <a:outerShdw blurRad="38100" dist="38100" dir="2700000" algn="tl">
                    <a:srgbClr val="000000"/>
                  </a:outerShdw>
                </a:effectLst>
              </a:rPr>
              <a:t>Knowing the difference in arrival times of the two waves, and knowing their velocity, we may calculate the distance of the epicentre.</a:t>
            </a:r>
          </a:p>
          <a:p>
            <a:pPr marL="342900" indent="-342900">
              <a:buFont typeface="Wingdings" pitchFamily="2" charset="2"/>
              <a:buChar char="n"/>
              <a:defRPr/>
            </a:pPr>
            <a:r>
              <a:rPr lang="hr-HR" sz="2400">
                <a:effectLst>
                  <a:outerShdw blurRad="38100" dist="38100" dir="2700000" algn="tl">
                    <a:srgbClr val="000000"/>
                  </a:outerShdw>
                </a:effectLst>
              </a:rPr>
              <a:t>This is done using the travel-time curves which show how long does it take for P- and S-waves to reach some epicentral distance.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1066800" y="304800"/>
            <a:ext cx="7543800" cy="820738"/>
          </a:xfrm>
        </p:spPr>
        <p:txBody>
          <a:bodyPr>
            <a:normAutofit fontScale="90000"/>
          </a:bodyPr>
          <a:lstStyle/>
          <a:p>
            <a:pPr eaLnBrk="1" hangingPunct="1">
              <a:defRPr/>
            </a:pPr>
            <a:r>
              <a:rPr lang="hr-HR" sz="4000" smtClean="0">
                <a:solidFill>
                  <a:srgbClr val="008000"/>
                </a:solidFill>
              </a:rPr>
              <a:t>Observational Seismology</a:t>
            </a:r>
            <a:br>
              <a:rPr lang="hr-HR" sz="4000" smtClean="0">
                <a:solidFill>
                  <a:srgbClr val="008000"/>
                </a:solidFill>
              </a:rPr>
            </a:br>
            <a:r>
              <a:rPr lang="hr-HR" sz="4000" smtClean="0"/>
              <a:t>Locating Earthquakes</a:t>
            </a:r>
          </a:p>
        </p:txBody>
      </p:sp>
      <p:pic>
        <p:nvPicPr>
          <p:cNvPr id="65539" name="Picture 6" descr="example_seismogram"/>
          <p:cNvPicPr>
            <a:picLocks noGrp="1" noChangeAspect="1" noChangeArrowheads="1"/>
          </p:cNvPicPr>
          <p:nvPr>
            <p:ph idx="1"/>
          </p:nvPr>
        </p:nvPicPr>
        <p:blipFill>
          <a:blip r:embed="rId2"/>
          <a:stretch>
            <a:fillRect/>
          </a:stretch>
        </p:blipFill>
        <p:spPr>
          <a:xfrm>
            <a:off x="1807168" y="1825625"/>
            <a:ext cx="5529664" cy="4351338"/>
          </a:xfrm>
          <a:noFill/>
        </p:spPr>
      </p:pic>
      <p:sp>
        <p:nvSpPr>
          <p:cNvPr id="285704" name="Text Box 8"/>
          <p:cNvSpPr txBox="1">
            <a:spLocks noChangeArrowheads="1"/>
          </p:cNvSpPr>
          <p:nvPr/>
        </p:nvSpPr>
        <p:spPr bwMode="auto">
          <a:xfrm>
            <a:off x="900113" y="5373688"/>
            <a:ext cx="2735262" cy="701675"/>
          </a:xfrm>
          <a:prstGeom prst="rect">
            <a:avLst/>
          </a:prstGeom>
          <a:noFill/>
          <a:ln w="9525" algn="ctr">
            <a:noFill/>
            <a:miter lim="800000"/>
            <a:headEnd/>
            <a:tailEnd/>
          </a:ln>
          <a:effectLst/>
        </p:spPr>
        <p:txBody>
          <a:bodyPr>
            <a:spAutoFit/>
          </a:bodyPr>
          <a:lstStyle/>
          <a:p>
            <a:pPr>
              <a:spcBef>
                <a:spcPct val="50000"/>
              </a:spcBef>
              <a:defRPr/>
            </a:pPr>
            <a:r>
              <a:rPr lang="hr-HR" sz="2000">
                <a:effectLst>
                  <a:outerShdw blurRad="38100" dist="38100" dir="2700000" algn="tl">
                    <a:srgbClr val="000000"/>
                  </a:outerShdw>
                </a:effectLst>
              </a:rPr>
              <a:t>Another example of picking arrival times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1066800" y="304800"/>
            <a:ext cx="7543800" cy="820738"/>
          </a:xfrm>
        </p:spPr>
        <p:txBody>
          <a:bodyPr>
            <a:normAutofit fontScale="90000"/>
          </a:bodyPr>
          <a:lstStyle/>
          <a:p>
            <a:pPr eaLnBrk="1" hangingPunct="1">
              <a:defRPr/>
            </a:pPr>
            <a:r>
              <a:rPr lang="hr-HR" sz="4000" smtClean="0">
                <a:solidFill>
                  <a:srgbClr val="008000"/>
                </a:solidFill>
              </a:rPr>
              <a:t>Observational Seismology</a:t>
            </a:r>
            <a:r>
              <a:rPr lang="hr-HR" sz="4000" smtClean="0"/>
              <a:t/>
            </a:r>
            <a:br>
              <a:rPr lang="hr-HR" sz="4000" smtClean="0"/>
            </a:br>
            <a:r>
              <a:rPr lang="hr-HR" sz="4000" smtClean="0"/>
              <a:t>Locating Earthquakes</a:t>
            </a:r>
          </a:p>
        </p:txBody>
      </p:sp>
      <p:pic>
        <p:nvPicPr>
          <p:cNvPr id="66564" name="Picture 6" descr="eq-loc"/>
          <p:cNvPicPr>
            <a:picLocks noGrp="1" noChangeAspect="1" noChangeArrowheads="1"/>
          </p:cNvPicPr>
          <p:nvPr>
            <p:ph idx="1"/>
          </p:nvPr>
        </p:nvPicPr>
        <p:blipFill>
          <a:blip r:embed="rId2"/>
          <a:stretch>
            <a:fillRect/>
          </a:stretch>
        </p:blipFill>
        <p:spPr>
          <a:xfrm>
            <a:off x="3581400" y="2948781"/>
            <a:ext cx="1981200" cy="2105025"/>
          </a:xfrm>
          <a:noFill/>
        </p:spPr>
      </p:pic>
      <p:sp>
        <p:nvSpPr>
          <p:cNvPr id="283651" name="Rectangle 3"/>
          <p:cNvSpPr>
            <a:spLocks noChangeArrowheads="1"/>
          </p:cNvSpPr>
          <p:nvPr/>
        </p:nvSpPr>
        <p:spPr bwMode="auto">
          <a:xfrm>
            <a:off x="900113" y="1989138"/>
            <a:ext cx="3959225" cy="4535487"/>
          </a:xfrm>
          <a:prstGeom prst="rect">
            <a:avLst/>
          </a:prstGeom>
          <a:noFill/>
          <a:ln w="9525">
            <a:noFill/>
            <a:miter lim="800000"/>
            <a:headEnd/>
            <a:tailEnd/>
          </a:ln>
          <a:effectLst/>
        </p:spPr>
        <p:txBody>
          <a:bodyPr/>
          <a:lstStyle/>
          <a:p>
            <a:pPr marL="342900" indent="-342900">
              <a:buFont typeface="Wingdings" pitchFamily="2" charset="2"/>
              <a:buChar char="n"/>
              <a:defRPr/>
            </a:pPr>
            <a:r>
              <a:rPr lang="hr-HR" sz="2400">
                <a:effectLst>
                  <a:outerShdw blurRad="38100" dist="38100" dir="2700000" algn="tl">
                    <a:srgbClr val="000000"/>
                  </a:outerShdw>
                </a:effectLst>
              </a:rPr>
              <a:t>After we know the distance of epicentre from at least three stations we may find the epicentre like this</a:t>
            </a:r>
          </a:p>
          <a:p>
            <a:pPr marL="342900" indent="-342900">
              <a:buFont typeface="Wingdings" pitchFamily="2" charset="2"/>
              <a:buChar char="n"/>
              <a:defRPr/>
            </a:pPr>
            <a:r>
              <a:rPr lang="hr-HR" sz="2400">
                <a:effectLst>
                  <a:outerShdw blurRad="38100" dist="38100" dir="2700000" algn="tl">
                    <a:srgbClr val="000000"/>
                  </a:outerShdw>
                </a:effectLst>
              </a:rPr>
              <a:t>There are more sofisticated methods of locating positions of earthquake foci. This is a classic example of an </a:t>
            </a:r>
            <a:r>
              <a:rPr lang="hr-HR" sz="2400" i="1">
                <a:effectLst>
                  <a:outerShdw blurRad="38100" dist="38100" dir="2700000" algn="tl">
                    <a:srgbClr val="000000"/>
                  </a:outerShdw>
                </a:effectLst>
              </a:rPr>
              <a:t>inverse problem.</a:t>
            </a:r>
          </a:p>
          <a:p>
            <a:pPr marL="342900" indent="-342900">
              <a:buFont typeface="Wingdings" pitchFamily="2" charset="2"/>
              <a:buChar char="n"/>
              <a:defRPr/>
            </a:pPr>
            <a:endParaRPr lang="hr-HR" sz="2400">
              <a:effectLst>
                <a:outerShdw blurRad="38100" dist="38100" dir="2700000" algn="tl">
                  <a:srgbClr val="000000"/>
                </a:outerShdw>
              </a:effectLst>
            </a:endParaRPr>
          </a:p>
        </p:txBody>
      </p:sp>
      <p:sp>
        <p:nvSpPr>
          <p:cNvPr id="66565" name="Line 8"/>
          <p:cNvSpPr>
            <a:spLocks noChangeShapeType="1"/>
          </p:cNvSpPr>
          <p:nvPr/>
        </p:nvSpPr>
        <p:spPr bwMode="auto">
          <a:xfrm>
            <a:off x="3779838" y="3716338"/>
            <a:ext cx="1439862" cy="0"/>
          </a:xfrm>
          <a:prstGeom prst="line">
            <a:avLst/>
          </a:prstGeom>
          <a:noFill/>
          <a:ln w="41275">
            <a:solidFill>
              <a:srgbClr val="FF6600"/>
            </a:solidFill>
            <a:round/>
            <a:headEnd/>
            <a:tailEnd type="triangle" w="med" len="med"/>
          </a:ln>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defRPr/>
            </a:pPr>
            <a:r>
              <a:rPr lang="hr-HR" smtClean="0">
                <a:solidFill>
                  <a:schemeClr val="folHlink"/>
                </a:solidFill>
              </a:rPr>
              <a:t>Observational Seismology</a:t>
            </a:r>
            <a:br>
              <a:rPr lang="hr-HR" smtClean="0">
                <a:solidFill>
                  <a:schemeClr val="folHlink"/>
                </a:solidFill>
              </a:rPr>
            </a:br>
            <a:r>
              <a:rPr lang="hr-HR" smtClean="0">
                <a:solidFill>
                  <a:schemeClr val="folHlink"/>
                </a:solidFill>
              </a:rPr>
              <a:t>Magnitude determination</a:t>
            </a:r>
          </a:p>
        </p:txBody>
      </p:sp>
      <p:pic>
        <p:nvPicPr>
          <p:cNvPr id="67589" name="Picture 7" descr="richter"/>
          <p:cNvPicPr>
            <a:picLocks noGrp="1" noChangeAspect="1" noChangeArrowheads="1"/>
          </p:cNvPicPr>
          <p:nvPr>
            <p:ph sz="half" idx="1"/>
          </p:nvPr>
        </p:nvPicPr>
        <p:blipFill>
          <a:blip r:embed="rId2">
            <a:lum contrast="-6000"/>
          </a:blip>
          <a:srcRect/>
          <a:stretch>
            <a:fillRect/>
          </a:stretch>
        </p:blipFill>
        <p:spPr>
          <a:xfrm>
            <a:off x="4500563" y="1773238"/>
            <a:ext cx="1171575" cy="1514475"/>
          </a:xfrm>
          <a:noFill/>
        </p:spPr>
      </p:pic>
      <p:pic>
        <p:nvPicPr>
          <p:cNvPr id="67588" name="Picture 9" descr="Nomogram"/>
          <p:cNvPicPr>
            <a:picLocks noGrp="1" noChangeAspect="1" noChangeArrowheads="1"/>
          </p:cNvPicPr>
          <p:nvPr>
            <p:ph sz="half" idx="2"/>
          </p:nvPr>
        </p:nvPicPr>
        <p:blipFill>
          <a:blip r:embed="rId3"/>
          <a:stretch>
            <a:fillRect/>
          </a:stretch>
        </p:blipFill>
        <p:spPr>
          <a:xfrm>
            <a:off x="4629150" y="1970462"/>
            <a:ext cx="3886200" cy="4061663"/>
          </a:xfrm>
          <a:noFill/>
        </p:spPr>
      </p:pic>
      <p:sp>
        <p:nvSpPr>
          <p:cNvPr id="284675" name="Rectangle 3"/>
          <p:cNvSpPr>
            <a:spLocks noChangeArrowheads="1"/>
          </p:cNvSpPr>
          <p:nvPr/>
        </p:nvSpPr>
        <p:spPr bwMode="auto">
          <a:xfrm>
            <a:off x="900113" y="1844675"/>
            <a:ext cx="3671887" cy="5013325"/>
          </a:xfrm>
          <a:prstGeom prst="rect">
            <a:avLst/>
          </a:prstGeom>
          <a:noFill/>
          <a:ln w="9525">
            <a:noFill/>
            <a:miter lim="800000"/>
            <a:headEnd/>
            <a:tailEnd/>
          </a:ln>
          <a:effectLst/>
        </p:spPr>
        <p:txBody>
          <a:bodyPr/>
          <a:lstStyle/>
          <a:p>
            <a:pPr marL="342900" indent="-342900">
              <a:buFont typeface="Wingdings" pitchFamily="2" charset="2"/>
              <a:buChar char="n"/>
              <a:defRPr/>
            </a:pPr>
            <a:r>
              <a:rPr lang="hr-HR" sz="1800">
                <a:effectLst>
                  <a:outerShdw blurRad="38100" dist="38100" dir="2700000" algn="tl">
                    <a:srgbClr val="000000"/>
                  </a:outerShdw>
                </a:effectLst>
              </a:rPr>
              <a:t>Besides the position of the epicentre and the depth of focus, the earthquake magnitude is another defining element of each earthquake.</a:t>
            </a:r>
          </a:p>
          <a:p>
            <a:pPr marL="342900" indent="-342900">
              <a:buFont typeface="Wingdings" pitchFamily="2" charset="2"/>
              <a:buChar char="n"/>
              <a:defRPr/>
            </a:pPr>
            <a:r>
              <a:rPr lang="hr-HR" sz="1800">
                <a:effectLst>
                  <a:outerShdw blurRad="38100" dist="38100" dir="2700000" algn="tl">
                    <a:srgbClr val="000000"/>
                  </a:outerShdw>
                </a:effectLst>
              </a:rPr>
              <a:t>Magnitude (defined by </a:t>
            </a:r>
            <a:r>
              <a:rPr lang="hr-HR" sz="1800" b="1">
                <a:effectLst>
                  <a:outerShdw blurRad="38100" dist="38100" dir="2700000" algn="tl">
                    <a:srgbClr val="000000"/>
                  </a:outerShdw>
                </a:effectLst>
              </a:rPr>
              <a:t>Charles Richter</a:t>
            </a:r>
            <a:r>
              <a:rPr lang="hr-HR" sz="1800">
                <a:effectLst>
                  <a:outerShdw blurRad="38100" dist="38100" dir="2700000" algn="tl">
                    <a:srgbClr val="000000"/>
                  </a:outerShdw>
                </a:effectLst>
              </a:rPr>
              <a:t> in 1935) is proportional to the amount of energy released from the focus.</a:t>
            </a:r>
          </a:p>
          <a:p>
            <a:pPr marL="342900" indent="-342900">
              <a:buFont typeface="Wingdings" pitchFamily="2" charset="2"/>
              <a:buChar char="n"/>
              <a:defRPr/>
            </a:pPr>
            <a:r>
              <a:rPr lang="hr-HR" sz="1800">
                <a:effectLst>
                  <a:outerShdw blurRad="38100" dist="38100" dir="2700000" algn="tl">
                    <a:srgbClr val="000000"/>
                  </a:outerShdw>
                </a:effectLst>
              </a:rPr>
              <a:t>Magnitude is calculated from the amplitudes of ground motion as measured from the seismograms. You also need to know the epicentral distance to take attenuation into account.</a:t>
            </a:r>
            <a:endParaRPr lang="hr-HR" sz="2400">
              <a:effectLst>
                <a:outerShdw blurRad="38100" dist="38100" dir="2700000" algn="tl">
                  <a:srgbClr val="000000"/>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defRPr/>
            </a:pPr>
            <a:r>
              <a:rPr lang="hr-HR" smtClean="0">
                <a:solidFill>
                  <a:schemeClr val="folHlink"/>
                </a:solidFill>
              </a:rPr>
              <a:t>Observational Seismology</a:t>
            </a:r>
            <a:br>
              <a:rPr lang="hr-HR" smtClean="0">
                <a:solidFill>
                  <a:schemeClr val="folHlink"/>
                </a:solidFill>
              </a:rPr>
            </a:br>
            <a:r>
              <a:rPr lang="hr-HR" smtClean="0">
                <a:solidFill>
                  <a:schemeClr val="folHlink"/>
                </a:solidFill>
              </a:rPr>
              <a:t>Magnitude determination</a:t>
            </a:r>
          </a:p>
        </p:txBody>
      </p:sp>
      <p:sp>
        <p:nvSpPr>
          <p:cNvPr id="288771"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lnSpc>
                <a:spcPct val="130000"/>
              </a:lnSpc>
              <a:defRPr/>
            </a:pPr>
            <a:r>
              <a:rPr lang="hr-HR" sz="2000">
                <a:effectLst>
                  <a:outerShdw blurRad="38100" dist="38100" dir="2700000" algn="tl">
                    <a:srgbClr val="000000"/>
                  </a:outerShdw>
                </a:effectLst>
              </a:rPr>
              <a:t>Formula:</a:t>
            </a:r>
          </a:p>
          <a:p>
            <a:pPr>
              <a:lnSpc>
                <a:spcPct val="130000"/>
              </a:lnSpc>
              <a:defRPr/>
            </a:pPr>
            <a:r>
              <a:rPr lang="hr-HR" sz="2000">
                <a:effectLst>
                  <a:outerShdw blurRad="38100" dist="38100" dir="2700000" algn="tl">
                    <a:srgbClr val="000000"/>
                  </a:outerShdw>
                </a:effectLst>
              </a:rPr>
              <a:t>M = log(</a:t>
            </a:r>
            <a:r>
              <a:rPr lang="hr-HR" sz="2000" i="1">
                <a:effectLst>
                  <a:outerShdw blurRad="38100" dist="38100" dir="2700000" algn="tl">
                    <a:srgbClr val="000000"/>
                  </a:outerShdw>
                </a:effectLst>
              </a:rPr>
              <a:t>A</a:t>
            </a:r>
            <a:r>
              <a:rPr lang="hr-HR" sz="2000">
                <a:effectLst>
                  <a:outerShdw blurRad="38100" dist="38100" dir="2700000" algn="tl">
                    <a:srgbClr val="000000"/>
                  </a:outerShdw>
                </a:effectLst>
              </a:rPr>
              <a:t>) + c</a:t>
            </a:r>
            <a:r>
              <a:rPr lang="hr-HR" sz="2000" baseline="-25000">
                <a:effectLst>
                  <a:outerShdw blurRad="38100" dist="38100" dir="2700000" algn="tl">
                    <a:srgbClr val="000000"/>
                  </a:outerShdw>
                </a:effectLst>
              </a:rPr>
              <a:t>1</a:t>
            </a:r>
            <a:r>
              <a:rPr lang="hr-HR" sz="2000">
                <a:effectLst>
                  <a:outerShdw blurRad="38100" dist="38100" dir="2700000" algn="tl">
                    <a:srgbClr val="000000"/>
                  </a:outerShdw>
                </a:effectLst>
              </a:rPr>
              <a:t> log (</a:t>
            </a:r>
            <a:r>
              <a:rPr lang="hr-HR" sz="2000" i="1">
                <a:effectLst>
                  <a:outerShdw blurRad="38100" dist="38100" dir="2700000" algn="tl">
                    <a:srgbClr val="000000"/>
                  </a:outerShdw>
                </a:effectLst>
              </a:rPr>
              <a:t>D</a:t>
            </a:r>
            <a:r>
              <a:rPr lang="hr-HR" sz="2000">
                <a:effectLst>
                  <a:outerShdw blurRad="38100" dist="38100" dir="2700000" algn="tl">
                    <a:srgbClr val="000000"/>
                  </a:outerShdw>
                </a:effectLst>
              </a:rPr>
              <a:t>) + c</a:t>
            </a:r>
            <a:r>
              <a:rPr lang="hr-HR" sz="2000" baseline="-25000">
                <a:effectLst>
                  <a:outerShdw blurRad="38100" dist="38100" dir="2700000" algn="tl">
                    <a:srgbClr val="000000"/>
                  </a:outerShdw>
                </a:effectLst>
              </a:rPr>
              <a:t>2</a:t>
            </a:r>
          </a:p>
          <a:p>
            <a:pPr>
              <a:lnSpc>
                <a:spcPct val="130000"/>
              </a:lnSpc>
              <a:defRPr/>
            </a:pPr>
            <a:r>
              <a:rPr lang="hr-HR" sz="2000">
                <a:effectLst>
                  <a:outerShdw blurRad="38100" dist="38100" dir="2700000" algn="tl">
                    <a:srgbClr val="000000"/>
                  </a:outerShdw>
                </a:effectLst>
              </a:rPr>
              <a:t>where </a:t>
            </a:r>
            <a:r>
              <a:rPr lang="hr-HR" sz="2000" i="1">
                <a:effectLst>
                  <a:outerShdw blurRad="38100" dist="38100" dir="2700000" algn="tl">
                    <a:srgbClr val="000000"/>
                  </a:outerShdw>
                </a:effectLst>
              </a:rPr>
              <a:t>A</a:t>
            </a:r>
            <a:r>
              <a:rPr lang="hr-HR" sz="2000">
                <a:effectLst>
                  <a:outerShdw blurRad="38100" dist="38100" dir="2700000" algn="tl">
                    <a:srgbClr val="000000"/>
                  </a:outerShdw>
                </a:effectLst>
              </a:rPr>
              <a:t> is amplitude of ground motion, </a:t>
            </a:r>
            <a:r>
              <a:rPr lang="hr-HR" sz="2000" i="1">
                <a:effectLst>
                  <a:outerShdw blurRad="38100" dist="38100" dir="2700000" algn="tl">
                    <a:srgbClr val="000000"/>
                  </a:outerShdw>
                </a:effectLst>
              </a:rPr>
              <a:t>D</a:t>
            </a:r>
            <a:r>
              <a:rPr lang="hr-HR" sz="2000">
                <a:effectLst>
                  <a:outerShdw blurRad="38100" dist="38100" dir="2700000" algn="tl">
                    <a:srgbClr val="000000"/>
                  </a:outerShdw>
                </a:effectLst>
              </a:rPr>
              <a:t> is epicentral distance, and c</a:t>
            </a:r>
            <a:r>
              <a:rPr lang="hr-HR" sz="2000" baseline="-25000">
                <a:effectLst>
                  <a:outerShdw blurRad="38100" dist="38100" dir="2700000" algn="tl">
                    <a:srgbClr val="000000"/>
                  </a:outerShdw>
                </a:effectLst>
              </a:rPr>
              <a:t>1</a:t>
            </a:r>
            <a:r>
              <a:rPr lang="hr-HR" sz="2000">
                <a:effectLst>
                  <a:outerShdw blurRad="38100" dist="38100" dir="2700000" algn="tl">
                    <a:srgbClr val="000000"/>
                  </a:outerShdw>
                </a:effectLst>
              </a:rPr>
              <a:t>, c</a:t>
            </a:r>
            <a:r>
              <a:rPr lang="hr-HR" sz="2000" baseline="-25000">
                <a:effectLst>
                  <a:outerShdw blurRad="38100" dist="38100" dir="2700000" algn="tl">
                    <a:srgbClr val="000000"/>
                  </a:outerShdw>
                </a:effectLst>
              </a:rPr>
              <a:t>2</a:t>
            </a:r>
            <a:r>
              <a:rPr lang="hr-HR" sz="2000">
                <a:effectLst>
                  <a:outerShdw blurRad="38100" dist="38100" dir="2700000" algn="tl">
                    <a:srgbClr val="000000"/>
                  </a:outerShdw>
                </a:effectLst>
              </a:rPr>
              <a:t> are constants.</a:t>
            </a:r>
          </a:p>
          <a:p>
            <a:pPr>
              <a:lnSpc>
                <a:spcPct val="70000"/>
              </a:lnSpc>
              <a:defRPr/>
            </a:pPr>
            <a:endParaRPr lang="hr-HR" sz="2000">
              <a:effectLst>
                <a:outerShdw blurRad="38100" dist="38100" dir="2700000" algn="tl">
                  <a:srgbClr val="000000"/>
                </a:outerShdw>
              </a:effectLst>
            </a:endParaRPr>
          </a:p>
          <a:p>
            <a:pPr>
              <a:lnSpc>
                <a:spcPct val="130000"/>
              </a:lnSpc>
              <a:buFont typeface="Wingdings" pitchFamily="2" charset="2"/>
              <a:buChar char="n"/>
              <a:defRPr/>
            </a:pPr>
            <a:r>
              <a:rPr lang="hr-HR" sz="2000">
                <a:effectLst>
                  <a:outerShdw blurRad="38100" dist="38100" dir="2700000" algn="tl">
                    <a:srgbClr val="000000"/>
                  </a:outerShdw>
                </a:effectLst>
              </a:rPr>
              <a:t> There are many types of magnitude in seismological practice, depending which waves are used to measure the amplitude: </a:t>
            </a:r>
            <a:br>
              <a:rPr lang="hr-HR" sz="2000">
                <a:effectLst>
                  <a:outerShdw blurRad="38100" dist="38100" dir="2700000" algn="tl">
                    <a:srgbClr val="000000"/>
                  </a:outerShdw>
                </a:effectLst>
              </a:rPr>
            </a:br>
            <a:r>
              <a:rPr lang="hr-HR" sz="2000">
                <a:effectLst>
                  <a:outerShdw blurRad="38100" dist="38100" dir="2700000" algn="tl">
                    <a:srgbClr val="000000"/>
                  </a:outerShdw>
                </a:effectLst>
              </a:rPr>
              <a:t>M</a:t>
            </a:r>
            <a:r>
              <a:rPr lang="hr-HR" sz="2000" baseline="-10000">
                <a:effectLst>
                  <a:outerShdw blurRad="38100" dist="38100" dir="2700000" algn="tl">
                    <a:srgbClr val="000000"/>
                  </a:outerShdw>
                </a:effectLst>
              </a:rPr>
              <a:t>L</a:t>
            </a:r>
            <a:r>
              <a:rPr lang="hr-HR" sz="2000">
                <a:effectLst>
                  <a:outerShdw blurRad="38100" dist="38100" dir="2700000" algn="tl">
                    <a:srgbClr val="000000"/>
                  </a:outerShdw>
                </a:effectLst>
              </a:rPr>
              <a:t>, m</a:t>
            </a:r>
            <a:r>
              <a:rPr lang="hr-HR" sz="2000" baseline="-10000">
                <a:effectLst>
                  <a:outerShdw blurRad="38100" dist="38100" dir="2700000" algn="tl">
                    <a:srgbClr val="000000"/>
                  </a:outerShdw>
                </a:effectLst>
                <a:latin typeface="b"/>
              </a:rPr>
              <a:t>b</a:t>
            </a:r>
            <a:r>
              <a:rPr lang="hr-HR" sz="2000">
                <a:effectLst>
                  <a:outerShdw blurRad="38100" dist="38100" dir="2700000" algn="tl">
                    <a:srgbClr val="000000"/>
                  </a:outerShdw>
                </a:effectLst>
              </a:rPr>
              <a:t>, M</a:t>
            </a:r>
            <a:r>
              <a:rPr lang="hr-HR" sz="2000" baseline="-10000">
                <a:effectLst>
                  <a:outerShdw blurRad="38100" dist="38100" dir="2700000" algn="tl">
                    <a:srgbClr val="000000"/>
                  </a:outerShdw>
                </a:effectLst>
              </a:rPr>
              <a:t>c</a:t>
            </a:r>
            <a:r>
              <a:rPr lang="hr-HR" sz="2000">
                <a:effectLst>
                  <a:outerShdw blurRad="38100" dist="38100" dir="2700000" algn="tl">
                    <a:srgbClr val="000000"/>
                  </a:outerShdw>
                </a:effectLst>
              </a:rPr>
              <a:t>, M</a:t>
            </a:r>
            <a:r>
              <a:rPr lang="hr-HR" sz="2000" baseline="-10000">
                <a:effectLst>
                  <a:outerShdw blurRad="38100" dist="38100" dir="2700000" algn="tl">
                    <a:srgbClr val="000000"/>
                  </a:outerShdw>
                </a:effectLst>
              </a:rPr>
              <a:t>s</a:t>
            </a:r>
            <a:r>
              <a:rPr lang="hr-HR" sz="2000">
                <a:effectLst>
                  <a:outerShdw blurRad="38100" dist="38100" dir="2700000" algn="tl">
                    <a:srgbClr val="000000"/>
                  </a:outerShdw>
                </a:effectLst>
              </a:rPr>
              <a:t>, M</a:t>
            </a:r>
            <a:r>
              <a:rPr lang="hr-HR" sz="2000" baseline="-10000">
                <a:effectLst>
                  <a:outerShdw blurRad="38100" dist="38100" dir="2700000" algn="tl">
                    <a:srgbClr val="000000"/>
                  </a:outerShdw>
                </a:effectLst>
              </a:rPr>
              <a:t>w</a:t>
            </a:r>
            <a:r>
              <a:rPr lang="hr-HR" sz="2000">
                <a:effectLst>
                  <a:outerShdw blurRad="38100" dist="38100" dir="2700000" algn="tl">
                    <a:srgbClr val="000000"/>
                  </a:outerShdw>
                </a:effectLst>
              </a:rPr>
              <a:t>, ...</a:t>
            </a:r>
          </a:p>
          <a:p>
            <a:pPr>
              <a:lnSpc>
                <a:spcPct val="130000"/>
              </a:lnSpc>
              <a:buFont typeface="Wingdings" pitchFamily="2" charset="2"/>
              <a:buChar char="n"/>
              <a:defRPr/>
            </a:pPr>
            <a:r>
              <a:rPr lang="hr-HR" sz="2000">
                <a:effectLst>
                  <a:outerShdw blurRad="38100" dist="38100" dir="2700000" algn="tl">
                    <a:srgbClr val="000000"/>
                  </a:outerShdw>
                </a:effectLst>
              </a:rPr>
              <a:t> Increase of 1 magnitude unit means ~32 times more released seismic energy!</a:t>
            </a:r>
            <a:endParaRPr lang="hr-HR" sz="2800">
              <a:effectLst>
                <a:outerShdw blurRad="38100" dist="38100" dir="2700000" algn="tl">
                  <a:srgbClr val="000000"/>
                </a:outerShdw>
              </a:effectLst>
            </a:endParaRPr>
          </a:p>
          <a:p>
            <a:pPr>
              <a:defRPr/>
            </a:pPr>
            <a:endParaRPr lang="hr-HR" sz="2400" baseline="-25000">
              <a:effectLst>
                <a:outerShdw blurRad="38100" dist="38100" dir="2700000" algn="tl">
                  <a:srgbClr val="000000"/>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اصول مهندسی زلزله – </a:t>
            </a:r>
            <a:r>
              <a:rPr lang="fa-IR" dirty="0" smtClean="0">
                <a:cs typeface="B Titr" panose="00000700000000000000" pitchFamily="2" charset="-78"/>
              </a:rPr>
              <a:t>ارزشیابی</a:t>
            </a:r>
            <a:endParaRPr lang="en-US" dirty="0"/>
          </a:p>
        </p:txBody>
      </p:sp>
      <p:sp>
        <p:nvSpPr>
          <p:cNvPr id="5" name="Content Placeholder 2"/>
          <p:cNvSpPr>
            <a:spLocks noGrp="1"/>
          </p:cNvSpPr>
          <p:nvPr>
            <p:ph idx="1"/>
          </p:nvPr>
        </p:nvSpPr>
        <p:spPr>
          <a:xfrm>
            <a:off x="457200" y="1600200"/>
            <a:ext cx="8229600" cy="4530725"/>
          </a:xfrm>
        </p:spPr>
        <p:txBody>
          <a:bodyPr/>
          <a:lstStyle/>
          <a:p>
            <a:pPr algn="r" rtl="1">
              <a:lnSpc>
                <a:spcPct val="150000"/>
              </a:lnSpc>
            </a:pPr>
            <a:r>
              <a:rPr lang="fa-IR" dirty="0" smtClean="0">
                <a:cs typeface="B Traffic" panose="00000400000000000000" pitchFamily="2" charset="-78"/>
              </a:rPr>
              <a:t>مرحله 1: </a:t>
            </a:r>
            <a:r>
              <a:rPr lang="fa-IR" dirty="0" smtClean="0">
                <a:cs typeface="B Traffic" panose="00000400000000000000" pitchFamily="2" charset="-78"/>
              </a:rPr>
              <a:t>00/7/2</a:t>
            </a:r>
            <a:r>
              <a:rPr lang="fa-IR" dirty="0">
                <a:cs typeface="B Traffic" panose="00000400000000000000" pitchFamily="2" charset="-78"/>
              </a:rPr>
              <a:t>5</a:t>
            </a:r>
            <a:r>
              <a:rPr lang="fa-IR" dirty="0" smtClean="0">
                <a:cs typeface="B Traffic" panose="00000400000000000000" pitchFamily="2" charset="-78"/>
              </a:rPr>
              <a:t>				</a:t>
            </a:r>
            <a:r>
              <a:rPr lang="fa-IR" dirty="0" smtClean="0">
                <a:cs typeface="B Traffic" panose="00000400000000000000" pitchFamily="2" charset="-78"/>
              </a:rPr>
              <a:t>3 </a:t>
            </a:r>
            <a:r>
              <a:rPr lang="fa-IR" dirty="0" smtClean="0">
                <a:cs typeface="B Traffic" panose="00000400000000000000" pitchFamily="2" charset="-78"/>
              </a:rPr>
              <a:t>نمره</a:t>
            </a:r>
          </a:p>
          <a:p>
            <a:pPr algn="r" rtl="1">
              <a:lnSpc>
                <a:spcPct val="150000"/>
              </a:lnSpc>
            </a:pPr>
            <a:r>
              <a:rPr lang="fa-IR" dirty="0" smtClean="0">
                <a:cs typeface="B Traffic" panose="00000400000000000000" pitchFamily="2" charset="-78"/>
              </a:rPr>
              <a:t>مرحله 2: </a:t>
            </a:r>
            <a:r>
              <a:rPr lang="fa-IR" dirty="0" smtClean="0">
                <a:cs typeface="B Traffic" panose="00000400000000000000" pitchFamily="2" charset="-78"/>
              </a:rPr>
              <a:t>00</a:t>
            </a:r>
            <a:r>
              <a:rPr lang="fa-IR" dirty="0" smtClean="0">
                <a:cs typeface="B Traffic" panose="00000400000000000000" pitchFamily="2" charset="-78"/>
              </a:rPr>
              <a:t>/8/23</a:t>
            </a:r>
            <a:r>
              <a:rPr lang="fa-IR" dirty="0" smtClean="0">
                <a:cs typeface="B Traffic" panose="00000400000000000000" pitchFamily="2" charset="-78"/>
              </a:rPr>
              <a:t>				</a:t>
            </a:r>
            <a:r>
              <a:rPr lang="fa-IR" dirty="0" smtClean="0">
                <a:cs typeface="B Traffic" panose="00000400000000000000" pitchFamily="2" charset="-78"/>
              </a:rPr>
              <a:t>3 </a:t>
            </a:r>
            <a:r>
              <a:rPr lang="fa-IR" dirty="0" smtClean="0">
                <a:cs typeface="B Traffic" panose="00000400000000000000" pitchFamily="2" charset="-78"/>
              </a:rPr>
              <a:t>نمره</a:t>
            </a:r>
          </a:p>
          <a:p>
            <a:pPr algn="r" rtl="1">
              <a:lnSpc>
                <a:spcPct val="150000"/>
              </a:lnSpc>
            </a:pPr>
            <a:r>
              <a:rPr lang="fa-IR" dirty="0" smtClean="0">
                <a:cs typeface="B Traffic" panose="00000400000000000000" pitchFamily="2" charset="-78"/>
              </a:rPr>
              <a:t>مرحله3:  </a:t>
            </a:r>
            <a:r>
              <a:rPr lang="fa-IR" dirty="0" smtClean="0">
                <a:cs typeface="B Traffic" panose="00000400000000000000" pitchFamily="2" charset="-78"/>
              </a:rPr>
              <a:t>00/9/28				3 نمره</a:t>
            </a:r>
          </a:p>
          <a:p>
            <a:pPr algn="r" rtl="1">
              <a:lnSpc>
                <a:spcPct val="150000"/>
              </a:lnSpc>
            </a:pPr>
            <a:r>
              <a:rPr lang="fa-IR" dirty="0" smtClean="0">
                <a:cs typeface="B Traffic" panose="00000400000000000000" pitchFamily="2" charset="-78"/>
              </a:rPr>
              <a:t>امتحان شفاهی      </a:t>
            </a:r>
            <a:r>
              <a:rPr lang="fa-IR" dirty="0" smtClean="0">
                <a:cs typeface="B Traffic" panose="00000400000000000000" pitchFamily="2" charset="-78"/>
              </a:rPr>
              <a:t>				</a:t>
            </a:r>
            <a:r>
              <a:rPr lang="fa-IR" dirty="0" smtClean="0">
                <a:cs typeface="B Traffic" panose="00000400000000000000" pitchFamily="2" charset="-78"/>
              </a:rPr>
              <a:t>5 </a:t>
            </a:r>
            <a:r>
              <a:rPr lang="fa-IR" dirty="0" smtClean="0">
                <a:cs typeface="B Traffic" panose="00000400000000000000" pitchFamily="2" charset="-78"/>
              </a:rPr>
              <a:t>نمره</a:t>
            </a:r>
          </a:p>
          <a:p>
            <a:pPr algn="r" rtl="1">
              <a:lnSpc>
                <a:spcPct val="150000"/>
              </a:lnSpc>
            </a:pPr>
            <a:r>
              <a:rPr lang="fa-IR" dirty="0" smtClean="0">
                <a:cs typeface="B Traffic" panose="00000400000000000000" pitchFamily="2" charset="-78"/>
              </a:rPr>
              <a:t>امتحان پایان ترم: طبق برنامه گلستان		</a:t>
            </a:r>
            <a:r>
              <a:rPr lang="fa-IR" dirty="0" smtClean="0">
                <a:cs typeface="B Traffic" panose="00000400000000000000" pitchFamily="2" charset="-78"/>
              </a:rPr>
              <a:t>4 </a:t>
            </a:r>
            <a:r>
              <a:rPr lang="fa-IR" dirty="0" smtClean="0">
                <a:cs typeface="B Traffic" panose="00000400000000000000" pitchFamily="2" charset="-78"/>
              </a:rPr>
              <a:t>نمره</a:t>
            </a:r>
          </a:p>
          <a:p>
            <a:pPr algn="r" rtl="1">
              <a:lnSpc>
                <a:spcPct val="150000"/>
              </a:lnSpc>
            </a:pPr>
            <a:r>
              <a:rPr lang="fa-IR" dirty="0" smtClean="0">
                <a:cs typeface="B Traffic" panose="00000400000000000000" pitchFamily="2" charset="-78"/>
              </a:rPr>
              <a:t>حل تمرین:					</a:t>
            </a:r>
            <a:r>
              <a:rPr lang="fa-IR" dirty="0" smtClean="0">
                <a:cs typeface="B Traffic" panose="00000400000000000000" pitchFamily="2" charset="-78"/>
              </a:rPr>
              <a:t>2 </a:t>
            </a:r>
            <a:r>
              <a:rPr lang="fa-IR" dirty="0" smtClean="0">
                <a:cs typeface="B Traffic" panose="00000400000000000000" pitchFamily="2" charset="-78"/>
              </a:rPr>
              <a:t>نمره</a:t>
            </a:r>
            <a:endParaRPr lang="en-US" dirty="0">
              <a:cs typeface="B Traffic" panose="00000400000000000000" pitchFamily="2" charset="-78"/>
            </a:endParaRPr>
          </a:p>
        </p:txBody>
      </p:sp>
    </p:spTree>
    <p:extLst>
      <p:ext uri="{BB962C8B-B14F-4D97-AF65-F5344CB8AC3E}">
        <p14:creationId xmlns:p14="http://schemas.microsoft.com/office/powerpoint/2010/main" val="2913311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defRPr/>
            </a:pPr>
            <a:r>
              <a:rPr lang="hr-HR" smtClean="0">
                <a:solidFill>
                  <a:schemeClr val="folHlink"/>
                </a:solidFill>
              </a:rPr>
              <a:t>Observational Seismology</a:t>
            </a:r>
            <a:br>
              <a:rPr lang="hr-HR" smtClean="0">
                <a:solidFill>
                  <a:schemeClr val="folHlink"/>
                </a:solidFill>
              </a:rPr>
            </a:br>
            <a:r>
              <a:rPr lang="hr-HR" smtClean="0">
                <a:solidFill>
                  <a:schemeClr val="folHlink"/>
                </a:solidFill>
              </a:rPr>
              <a:t>Some statistics</a:t>
            </a:r>
          </a:p>
        </p:txBody>
      </p:sp>
      <p:sp>
        <p:nvSpPr>
          <p:cNvPr id="294915"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294916" name="Text Box 4"/>
          <p:cNvSpPr txBox="1">
            <a:spLocks noChangeArrowheads="1"/>
          </p:cNvSpPr>
          <p:nvPr/>
        </p:nvSpPr>
        <p:spPr bwMode="auto">
          <a:xfrm>
            <a:off x="1403350" y="1916113"/>
            <a:ext cx="7272338" cy="4821237"/>
          </a:xfrm>
          <a:prstGeom prst="rect">
            <a:avLst/>
          </a:prstGeom>
          <a:noFill/>
          <a:ln w="9525" algn="ctr">
            <a:noFill/>
            <a:miter lim="800000"/>
            <a:headEnd/>
            <a:tailEnd/>
          </a:ln>
          <a:effectLst/>
        </p:spPr>
        <p:txBody>
          <a:bodyPr>
            <a:spAutoFit/>
          </a:bodyPr>
          <a:lstStyle/>
          <a:p>
            <a:pPr>
              <a:lnSpc>
                <a:spcPct val="90000"/>
              </a:lnSpc>
              <a:tabLst>
                <a:tab pos="1344613" algn="l"/>
                <a:tab pos="6543675" algn="r"/>
              </a:tabLst>
              <a:defRPr/>
            </a:pPr>
            <a:r>
              <a:rPr lang="hr-HR" sz="1600" b="1">
                <a:effectLst>
                  <a:outerShdw blurRad="38100" dist="38100" dir="2700000" algn="tl">
                    <a:srgbClr val="000000"/>
                  </a:outerShdw>
                </a:effectLst>
              </a:rPr>
              <a:t>Magnitude</a:t>
            </a:r>
            <a:r>
              <a:rPr lang="hr-HR" sz="1600">
                <a:effectLst>
                  <a:outerShdw blurRad="38100" dist="38100" dir="2700000" algn="tl">
                    <a:srgbClr val="000000"/>
                  </a:outerShdw>
                </a:effectLst>
              </a:rPr>
              <a:t> 	</a:t>
            </a:r>
            <a:r>
              <a:rPr lang="hr-HR" sz="1600" b="1">
                <a:effectLst>
                  <a:outerShdw blurRad="38100" dist="38100" dir="2700000" algn="tl">
                    <a:srgbClr val="000000"/>
                  </a:outerShdw>
                </a:effectLst>
              </a:rPr>
              <a:t>Effects                                                    Number per year</a:t>
            </a:r>
            <a:br>
              <a:rPr lang="hr-HR" sz="1600" b="1">
                <a:effectLst>
                  <a:outerShdw blurRad="38100" dist="38100" dir="2700000" algn="tl">
                    <a:srgbClr val="000000"/>
                  </a:outerShdw>
                </a:effectLst>
              </a:rPr>
            </a:br>
            <a:r>
              <a:rPr lang="hr-HR" sz="3200" b="1">
                <a:effectLst>
                  <a:outerShdw blurRad="38100" dist="38100" dir="2700000" algn="tl">
                    <a:srgbClr val="000000"/>
                  </a:outerShdw>
                </a:effectLst>
              </a:rPr>
              <a:t>–––––––––––––––––––––––––––</a:t>
            </a:r>
            <a:endParaRPr lang="hr-HR" sz="1600">
              <a:effectLst>
                <a:outerShdw blurRad="38100" dist="38100" dir="2700000" algn="tl">
                  <a:srgbClr val="000000"/>
                </a:outerShdw>
              </a:effectLst>
            </a:endParaRPr>
          </a:p>
          <a:p>
            <a:pPr>
              <a:lnSpc>
                <a:spcPct val="90000"/>
              </a:lnSpc>
              <a:tabLst>
                <a:tab pos="1344613" algn="l"/>
                <a:tab pos="6543675" algn="r"/>
              </a:tabLst>
              <a:defRPr/>
            </a:pPr>
            <a:r>
              <a:rPr lang="hr-HR" sz="1600">
                <a:effectLst>
                  <a:outerShdw blurRad="38100" dist="38100" dir="2700000" algn="tl">
                    <a:srgbClr val="000000"/>
                  </a:outerShdw>
                </a:effectLst>
              </a:rPr>
              <a:t>less than 2 	Not felt by humans. Recorded by instruments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only.	Numerous</a:t>
            </a:r>
          </a:p>
          <a:p>
            <a:pPr>
              <a:lnSpc>
                <a:spcPct val="90000"/>
              </a:lnSpc>
              <a:tabLst>
                <a:tab pos="1344613" algn="l"/>
                <a:tab pos="6543675" algn="r"/>
              </a:tabLst>
              <a:defRPr/>
            </a:pPr>
            <a:r>
              <a:rPr lang="hr-HR" sz="1600">
                <a:effectLst>
                  <a:outerShdw blurRad="38100" dist="38100" dir="2700000" algn="tl">
                    <a:srgbClr val="000000"/>
                  </a:outerShdw>
                </a:effectLst>
              </a:rPr>
              <a:t>2	Felt only by the most sensitive.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Suspended objects swing	&gt;1 000 000</a:t>
            </a:r>
          </a:p>
          <a:p>
            <a:pPr>
              <a:lnSpc>
                <a:spcPct val="90000"/>
              </a:lnSpc>
              <a:tabLst>
                <a:tab pos="1344613" algn="l"/>
                <a:tab pos="6543675" algn="r"/>
              </a:tabLst>
              <a:defRPr/>
            </a:pPr>
            <a:r>
              <a:rPr lang="hr-HR" sz="1600">
                <a:effectLst>
                  <a:outerShdw blurRad="38100" dist="38100" dir="2700000" algn="tl">
                    <a:srgbClr val="000000"/>
                  </a:outerShdw>
                </a:effectLst>
              </a:rPr>
              <a:t>3	Felt by some people. Vibration like a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passing heavy vehicle	100 000</a:t>
            </a:r>
          </a:p>
          <a:p>
            <a:pPr>
              <a:lnSpc>
                <a:spcPct val="90000"/>
              </a:lnSpc>
              <a:tabLst>
                <a:tab pos="1344613" algn="l"/>
                <a:tab pos="6543675" algn="r"/>
              </a:tabLst>
              <a:defRPr/>
            </a:pPr>
            <a:r>
              <a:rPr lang="hr-HR" sz="1600">
                <a:effectLst>
                  <a:outerShdw blurRad="38100" dist="38100" dir="2700000" algn="tl">
                    <a:srgbClr val="000000"/>
                  </a:outerShdw>
                </a:effectLst>
              </a:rPr>
              <a:t>4	Felt by most people. Hanging objects swing.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Dishes and windows rattle and may break 	12 000</a:t>
            </a:r>
          </a:p>
          <a:p>
            <a:pPr>
              <a:lnSpc>
                <a:spcPct val="90000"/>
              </a:lnSpc>
              <a:tabLst>
                <a:tab pos="1344613" algn="l"/>
                <a:tab pos="6543675" algn="r"/>
              </a:tabLst>
              <a:defRPr/>
            </a:pPr>
            <a:r>
              <a:rPr lang="hr-HR" sz="1600">
                <a:effectLst>
                  <a:outerShdw blurRad="38100" dist="38100" dir="2700000" algn="tl">
                    <a:srgbClr val="000000"/>
                  </a:outerShdw>
                </a:effectLst>
              </a:rPr>
              <a:t>5	Felt by all; people frightened.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Chimneys topple; furniture moves	1 400</a:t>
            </a:r>
          </a:p>
          <a:p>
            <a:pPr>
              <a:lnSpc>
                <a:spcPct val="90000"/>
              </a:lnSpc>
              <a:tabLst>
                <a:tab pos="1344613" algn="l"/>
                <a:tab pos="6543675" algn="r"/>
              </a:tabLst>
              <a:defRPr/>
            </a:pPr>
            <a:r>
              <a:rPr lang="hr-HR" sz="1600">
                <a:effectLst>
                  <a:outerShdw blurRad="38100" dist="38100" dir="2700000" algn="tl">
                    <a:srgbClr val="000000"/>
                  </a:outerShdw>
                </a:effectLst>
              </a:rPr>
              <a:t>6	Panic. Buildings may suffer substantial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damage	160</a:t>
            </a:r>
          </a:p>
          <a:p>
            <a:pPr>
              <a:lnSpc>
                <a:spcPct val="90000"/>
              </a:lnSpc>
              <a:tabLst>
                <a:tab pos="1344613" algn="l"/>
                <a:tab pos="6543675" algn="r"/>
              </a:tabLst>
              <a:defRPr/>
            </a:pPr>
            <a:r>
              <a:rPr lang="hr-HR" sz="1600">
                <a:effectLst>
                  <a:outerShdw blurRad="38100" dist="38100" dir="2700000" algn="tl">
                    <a:srgbClr val="000000"/>
                  </a:outerShdw>
                </a:effectLst>
              </a:rPr>
              <a:t>7-8	Widespread panic. Few buildings remain </a:t>
            </a:r>
            <a:br>
              <a:rPr lang="hr-HR" sz="1600">
                <a:effectLst>
                  <a:outerShdw blurRad="38100" dist="38100" dir="2700000" algn="tl">
                    <a:srgbClr val="000000"/>
                  </a:outerShdw>
                </a:effectLst>
              </a:rPr>
            </a:br>
            <a:r>
              <a:rPr lang="hr-HR" sz="1600">
                <a:effectLst>
                  <a:outerShdw blurRad="38100" dist="38100" dir="2700000" algn="tl">
                    <a:srgbClr val="000000"/>
                  </a:outerShdw>
                </a:effectLst>
              </a:rPr>
              <a:t>	standing. Large landslides; fissures in ground	20</a:t>
            </a:r>
          </a:p>
          <a:p>
            <a:pPr>
              <a:lnSpc>
                <a:spcPct val="90000"/>
              </a:lnSpc>
              <a:tabLst>
                <a:tab pos="1344613" algn="l"/>
                <a:tab pos="6543675" algn="r"/>
              </a:tabLst>
              <a:defRPr/>
            </a:pPr>
            <a:r>
              <a:rPr lang="hr-HR" sz="1600">
                <a:effectLst>
                  <a:outerShdw blurRad="38100" dist="38100" dir="2700000" algn="tl">
                    <a:srgbClr val="000000"/>
                  </a:outerShdw>
                </a:effectLst>
              </a:rPr>
              <a:t>8-9	Complete devastation. Ground waves	~2</a:t>
            </a:r>
          </a:p>
          <a:p>
            <a:pPr>
              <a:spcBef>
                <a:spcPct val="50000"/>
              </a:spcBef>
              <a:tabLst>
                <a:tab pos="1344613" algn="l"/>
                <a:tab pos="6543675" algn="r"/>
              </a:tabLst>
              <a:defRPr/>
            </a:pPr>
            <a:endParaRPr lang="hr-HR" sz="16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defRPr/>
            </a:pPr>
            <a:r>
              <a:rPr lang="hr-HR" smtClean="0">
                <a:solidFill>
                  <a:srgbClr val="35962E"/>
                </a:solidFill>
              </a:rPr>
              <a:t>Observational Seismology</a:t>
            </a:r>
            <a:br>
              <a:rPr lang="hr-HR" smtClean="0">
                <a:solidFill>
                  <a:srgbClr val="35962E"/>
                </a:solidFill>
              </a:rPr>
            </a:br>
            <a:r>
              <a:rPr lang="hr-HR" smtClean="0">
                <a:solidFill>
                  <a:srgbClr val="35962E"/>
                </a:solidFill>
              </a:rPr>
              <a:t>Some statistics</a:t>
            </a:r>
          </a:p>
        </p:txBody>
      </p:sp>
      <p:sp>
        <p:nvSpPr>
          <p:cNvPr id="306179"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06184" name="Text Box 8"/>
          <p:cNvSpPr txBox="1">
            <a:spLocks noChangeArrowheads="1"/>
          </p:cNvSpPr>
          <p:nvPr/>
        </p:nvSpPr>
        <p:spPr bwMode="auto">
          <a:xfrm>
            <a:off x="1042988" y="1844675"/>
            <a:ext cx="7850187" cy="4640263"/>
          </a:xfrm>
          <a:prstGeom prst="rect">
            <a:avLst/>
          </a:prstGeom>
          <a:noFill/>
          <a:ln w="9525" algn="ctr">
            <a:noFill/>
            <a:miter lim="800000"/>
            <a:headEnd/>
            <a:tailEnd/>
          </a:ln>
          <a:effectLst/>
        </p:spPr>
        <p:txBody>
          <a:bodyPr>
            <a:spAutoFit/>
          </a:bodyPr>
          <a:lstStyle/>
          <a:p>
            <a:pPr>
              <a:spcBef>
                <a:spcPct val="50000"/>
              </a:spcBef>
              <a:tabLst>
                <a:tab pos="1431925" algn="l"/>
                <a:tab pos="7172325" algn="r"/>
              </a:tabLst>
              <a:defRPr/>
            </a:pPr>
            <a:r>
              <a:rPr lang="hr-HR" sz="2000">
                <a:effectLst>
                  <a:outerShdw blurRad="38100" dist="38100" dir="2700000" algn="tl">
                    <a:srgbClr val="000000"/>
                  </a:outerShdw>
                </a:effectLst>
              </a:rPr>
              <a:t>Equivalent </a:t>
            </a:r>
            <a:br>
              <a:rPr lang="hr-HR" sz="2000">
                <a:effectLst>
                  <a:outerShdw blurRad="38100" dist="38100" dir="2700000" algn="tl">
                    <a:srgbClr val="000000"/>
                  </a:outerShdw>
                </a:effectLst>
              </a:rPr>
            </a:br>
            <a:r>
              <a:rPr lang="hr-HR" sz="2000">
                <a:effectLst>
                  <a:outerShdw blurRad="38100" dist="38100" dir="2700000" algn="tl">
                    <a:srgbClr val="000000"/>
                  </a:outerShdw>
                </a:effectLst>
              </a:rPr>
              <a:t>Magnitude 	Event	      Energy (tons TNT)</a:t>
            </a:r>
          </a:p>
          <a:p>
            <a:pPr>
              <a:spcBef>
                <a:spcPct val="50000"/>
              </a:spcBef>
              <a:tabLst>
                <a:tab pos="1431925" algn="l"/>
                <a:tab pos="7172325" algn="r"/>
              </a:tabLst>
              <a:defRPr/>
            </a:pPr>
            <a:r>
              <a:rPr lang="hr-HR" sz="1600">
                <a:effectLst>
                  <a:outerShdw blurRad="38100" dist="38100" dir="2700000" algn="tl">
                    <a:srgbClr val="000000"/>
                  </a:outerShdw>
                </a:effectLst>
              </a:rPr>
              <a:t>––––––––––––––––––––––––––––––––––––––––––––––––––––––––––––––––––</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2.0	Large quary blast	1</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2.5	Moderate lightning bolt 	5 </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3.5	Large ligtning bolt	75</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4.5	Average tornado	5 100</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6.0	Hiroshima atomic bomb	20 000</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7.0	Largest nuclear test	32 000 000 </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7.7	Mt. Saint Helens eruption	100 000 000</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8.5	Krakatoa eruption	1 000 000 000</a:t>
            </a:r>
          </a:p>
          <a:p>
            <a:pPr>
              <a:lnSpc>
                <a:spcPct val="80000"/>
              </a:lnSpc>
              <a:spcBef>
                <a:spcPct val="50000"/>
              </a:spcBef>
              <a:tabLst>
                <a:tab pos="1431925" algn="l"/>
                <a:tab pos="7172325" algn="r"/>
              </a:tabLst>
              <a:defRPr/>
            </a:pPr>
            <a:r>
              <a:rPr lang="hr-HR" sz="2000">
                <a:effectLst>
                  <a:outerShdw blurRad="38100" dist="38100" dir="2700000" algn="tl">
                    <a:srgbClr val="000000"/>
                  </a:outerShdw>
                </a:effectLst>
              </a:rPr>
              <a:t>    9.5	Chilean earthquake 1960	32 000 000 000</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pPr eaLnBrk="1" hangingPunct="1">
              <a:defRPr/>
            </a:pPr>
            <a:r>
              <a:rPr lang="hr-HR" smtClean="0">
                <a:solidFill>
                  <a:srgbClr val="35962E"/>
                </a:solidFill>
              </a:rPr>
              <a:t>Observational Seismology</a:t>
            </a:r>
            <a:br>
              <a:rPr lang="hr-HR" smtClean="0">
                <a:solidFill>
                  <a:srgbClr val="35962E"/>
                </a:solidFill>
              </a:rPr>
            </a:br>
            <a:r>
              <a:rPr lang="hr-HR" smtClean="0">
                <a:solidFill>
                  <a:srgbClr val="35962E"/>
                </a:solidFill>
              </a:rPr>
              <a:t>Some statistics</a:t>
            </a:r>
          </a:p>
        </p:txBody>
      </p:sp>
      <p:pic>
        <p:nvPicPr>
          <p:cNvPr id="71684" name="Picture 8" descr="10_largest_eqs"/>
          <p:cNvPicPr>
            <a:picLocks noGrp="1" noChangeAspect="1" noChangeArrowheads="1"/>
          </p:cNvPicPr>
          <p:nvPr>
            <p:ph idx="1"/>
          </p:nvPr>
        </p:nvPicPr>
        <p:blipFill>
          <a:blip r:embed="rId2"/>
          <a:stretch>
            <a:fillRect/>
          </a:stretch>
        </p:blipFill>
        <p:spPr>
          <a:xfrm>
            <a:off x="2084832" y="2291366"/>
            <a:ext cx="4974336" cy="3419856"/>
          </a:xfrm>
          <a:noFill/>
        </p:spPr>
      </p:pic>
      <p:sp>
        <p:nvSpPr>
          <p:cNvPr id="328707"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eaLnBrk="1" hangingPunct="1">
              <a:defRPr/>
            </a:pPr>
            <a:r>
              <a:rPr lang="hr-HR" smtClean="0">
                <a:solidFill>
                  <a:srgbClr val="35962E"/>
                </a:solidFill>
              </a:rPr>
              <a:t>Observational Seismology</a:t>
            </a:r>
            <a:br>
              <a:rPr lang="hr-HR" smtClean="0">
                <a:solidFill>
                  <a:srgbClr val="35962E"/>
                </a:solidFill>
              </a:rPr>
            </a:br>
            <a:r>
              <a:rPr lang="hr-HR" smtClean="0">
                <a:solidFill>
                  <a:srgbClr val="35962E"/>
                </a:solidFill>
              </a:rPr>
              <a:t>Some statistics</a:t>
            </a:r>
          </a:p>
        </p:txBody>
      </p:sp>
      <p:pic>
        <p:nvPicPr>
          <p:cNvPr id="72708" name="Picture 6" descr="10_deadliest_eqs"/>
          <p:cNvPicPr>
            <a:picLocks noGrp="1" noChangeAspect="1" noChangeArrowheads="1"/>
          </p:cNvPicPr>
          <p:nvPr>
            <p:ph idx="1"/>
          </p:nvPr>
        </p:nvPicPr>
        <p:blipFill>
          <a:blip r:embed="rId2"/>
          <a:stretch>
            <a:fillRect/>
          </a:stretch>
        </p:blipFill>
        <p:spPr>
          <a:xfrm>
            <a:off x="2071116" y="2273078"/>
            <a:ext cx="5001768" cy="3456432"/>
          </a:xfrm>
          <a:noFill/>
        </p:spPr>
      </p:pic>
      <p:sp>
        <p:nvSpPr>
          <p:cNvPr id="329731"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defRPr/>
            </a:pPr>
            <a:r>
              <a:rPr lang="hr-HR" smtClean="0">
                <a:solidFill>
                  <a:srgbClr val="35962E"/>
                </a:solidFill>
              </a:rPr>
              <a:t>Observational Seismology</a:t>
            </a:r>
            <a:br>
              <a:rPr lang="hr-HR" smtClean="0">
                <a:solidFill>
                  <a:srgbClr val="35962E"/>
                </a:solidFill>
              </a:rPr>
            </a:br>
            <a:r>
              <a:rPr lang="hr-HR" smtClean="0">
                <a:solidFill>
                  <a:srgbClr val="35962E"/>
                </a:solidFill>
              </a:rPr>
              <a:t>Some statistics</a:t>
            </a:r>
          </a:p>
        </p:txBody>
      </p:sp>
      <p:pic>
        <p:nvPicPr>
          <p:cNvPr id="73732" name="Picture 5" descr="Ston_nm"/>
          <p:cNvPicPr>
            <a:picLocks noGrp="1" noChangeAspect="1" noChangeArrowheads="1"/>
          </p:cNvPicPr>
          <p:nvPr>
            <p:ph idx="1"/>
          </p:nvPr>
        </p:nvPicPr>
        <p:blipFill>
          <a:blip r:embed="rId2"/>
          <a:srcRect/>
          <a:stretch>
            <a:fillRect/>
          </a:stretch>
        </p:blipFill>
        <p:spPr>
          <a:xfrm>
            <a:off x="900113" y="2205038"/>
            <a:ext cx="4319587" cy="4248150"/>
          </a:xfrm>
          <a:noFill/>
        </p:spPr>
      </p:pic>
      <p:sp>
        <p:nvSpPr>
          <p:cNvPr id="304131"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en-US" sz="2400" baseline="-25000">
              <a:effectLst>
                <a:outerShdw blurRad="38100" dist="38100" dir="2700000" algn="tl">
                  <a:srgbClr val="000000"/>
                </a:outerShdw>
              </a:effectLst>
            </a:endParaRPr>
          </a:p>
        </p:txBody>
      </p:sp>
      <p:sp>
        <p:nvSpPr>
          <p:cNvPr id="304135" name="Text Box 7"/>
          <p:cNvSpPr txBox="1">
            <a:spLocks noChangeArrowheads="1"/>
          </p:cNvSpPr>
          <p:nvPr/>
        </p:nvSpPr>
        <p:spPr bwMode="auto">
          <a:xfrm>
            <a:off x="5400675" y="1844675"/>
            <a:ext cx="3743325" cy="5021263"/>
          </a:xfrm>
          <a:prstGeom prst="rect">
            <a:avLst/>
          </a:prstGeom>
          <a:noFill/>
          <a:ln w="9525" algn="ctr">
            <a:noFill/>
            <a:miter lim="800000"/>
            <a:headEnd/>
            <a:tailEnd/>
          </a:ln>
          <a:effectLst/>
        </p:spPr>
        <p:txBody>
          <a:bodyPr>
            <a:spAutoFit/>
          </a:bodyPr>
          <a:lstStyle/>
          <a:p>
            <a:pPr marL="265113" indent="-265113">
              <a:spcBef>
                <a:spcPct val="50000"/>
              </a:spcBef>
              <a:buFont typeface="Wingdings" pitchFamily="2" charset="2"/>
              <a:buChar char="n"/>
              <a:defRPr/>
            </a:pPr>
            <a:r>
              <a:rPr lang="hr-HR" sz="2400">
                <a:effectLst>
                  <a:outerShdw blurRad="38100" dist="38100" dir="2700000" algn="tl">
                    <a:srgbClr val="000000"/>
                  </a:outerShdw>
                </a:effectLst>
              </a:rPr>
              <a:t>Gutenberg-Richter frequency-magnitude relation:</a:t>
            </a:r>
          </a:p>
          <a:p>
            <a:pPr marL="265113" indent="-265113">
              <a:spcBef>
                <a:spcPct val="50000"/>
              </a:spcBef>
              <a:defRPr/>
            </a:pPr>
            <a:r>
              <a:rPr lang="hr-HR" sz="2400"/>
              <a:t>	</a:t>
            </a:r>
            <a:r>
              <a:rPr lang="en-US" sz="2400"/>
              <a:t>log </a:t>
            </a:r>
            <a:r>
              <a:rPr lang="en-US" sz="2400" i="1"/>
              <a:t>N</a:t>
            </a:r>
            <a:r>
              <a:rPr lang="en-US" sz="2400"/>
              <a:t> = </a:t>
            </a:r>
            <a:r>
              <a:rPr lang="en-US" sz="2400" i="1"/>
              <a:t>a – bM</a:t>
            </a:r>
            <a:endParaRPr lang="hr-HR" sz="2400" i="1"/>
          </a:p>
          <a:p>
            <a:pPr marL="265113" indent="-265113">
              <a:spcBef>
                <a:spcPct val="50000"/>
              </a:spcBef>
              <a:buFont typeface="Wingdings" pitchFamily="2" charset="2"/>
              <a:buChar char="n"/>
              <a:defRPr/>
            </a:pPr>
            <a:r>
              <a:rPr lang="hr-HR" sz="2400" i="1"/>
              <a:t>b</a:t>
            </a:r>
            <a:r>
              <a:rPr lang="hr-HR" sz="2400"/>
              <a:t> is approximately constant, </a:t>
            </a:r>
            <a:r>
              <a:rPr lang="hr-HR" sz="2400" i="1"/>
              <a:t>b</a:t>
            </a:r>
            <a:r>
              <a:rPr lang="hr-HR" sz="2400"/>
              <a:t> = 1 world-wide </a:t>
            </a:r>
            <a:r>
              <a:rPr lang="hr-HR" sz="2400">
                <a:sym typeface="Symbol" pitchFamily="18" charset="2"/>
              </a:rPr>
              <a:t> there are ~10 more times M=5 than M=6 earthquakes</a:t>
            </a:r>
          </a:p>
          <a:p>
            <a:pPr marL="265113" indent="-265113">
              <a:spcBef>
                <a:spcPct val="50000"/>
              </a:spcBef>
              <a:buFont typeface="Wingdings" pitchFamily="2" charset="2"/>
              <a:buChar char="n"/>
              <a:defRPr/>
            </a:pPr>
            <a:r>
              <a:rPr lang="hr-HR" sz="2400">
                <a:effectLst>
                  <a:outerShdw blurRad="38100" dist="38100" dir="2700000" algn="tl">
                    <a:srgbClr val="000000"/>
                  </a:outerShdw>
                </a:effectLst>
              </a:rPr>
              <a:t>This shows selfsimilarity and fractal nature of earthquakes.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defRPr/>
            </a:pPr>
            <a:r>
              <a:rPr lang="hr-HR" smtClean="0">
                <a:solidFill>
                  <a:srgbClr val="E0C35A"/>
                </a:solidFill>
              </a:rPr>
              <a:t>Observational Seismology</a:t>
            </a:r>
            <a:br>
              <a:rPr lang="hr-HR" smtClean="0">
                <a:solidFill>
                  <a:srgbClr val="E0C35A"/>
                </a:solidFill>
              </a:rPr>
            </a:br>
            <a:r>
              <a:rPr lang="hr-HR" smtClean="0">
                <a:solidFill>
                  <a:srgbClr val="E0C35A"/>
                </a:solidFill>
              </a:rPr>
              <a:t>Macroseismology</a:t>
            </a:r>
          </a:p>
        </p:txBody>
      </p:sp>
      <p:sp>
        <p:nvSpPr>
          <p:cNvPr id="295939"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295940" name="Text Box 4"/>
          <p:cNvSpPr txBox="1">
            <a:spLocks noChangeArrowheads="1"/>
          </p:cNvSpPr>
          <p:nvPr/>
        </p:nvSpPr>
        <p:spPr bwMode="auto">
          <a:xfrm>
            <a:off x="900113" y="1844675"/>
            <a:ext cx="8243887" cy="5386388"/>
          </a:xfrm>
          <a:prstGeom prst="rect">
            <a:avLst/>
          </a:prstGeom>
          <a:noFill/>
          <a:ln w="9525" algn="ctr">
            <a:noFill/>
            <a:miter lim="800000"/>
            <a:headEnd/>
            <a:tailEnd/>
          </a:ln>
          <a:effectLst/>
        </p:spPr>
        <p:txBody>
          <a:bodyPr>
            <a:spAutoFit/>
          </a:bodyPr>
          <a:lstStyle/>
          <a:p>
            <a:pPr marL="265113" indent="-265113">
              <a:spcBef>
                <a:spcPct val="50000"/>
              </a:spcBef>
              <a:buFont typeface="Wingdings" pitchFamily="2" charset="2"/>
              <a:buChar char="Ø"/>
              <a:tabLst>
                <a:tab pos="1344613" algn="l"/>
                <a:tab pos="5827713" algn="l"/>
              </a:tabLst>
              <a:defRPr/>
            </a:pPr>
            <a:r>
              <a:rPr lang="hr-HR" sz="2400">
                <a:effectLst>
                  <a:outerShdw blurRad="38100" dist="38100" dir="2700000" algn="tl">
                    <a:srgbClr val="000000"/>
                  </a:outerShdw>
                </a:effectLst>
              </a:rPr>
              <a:t>MACROSEISMOLOGY deals with effects of earthquakes on humans, animals, objects and surroundings.</a:t>
            </a:r>
          </a:p>
          <a:p>
            <a:pPr marL="265113" indent="-265113">
              <a:spcBef>
                <a:spcPct val="50000"/>
              </a:spcBef>
              <a:buFont typeface="Wingdings" pitchFamily="2" charset="2"/>
              <a:buChar char="Ø"/>
              <a:tabLst>
                <a:tab pos="1344613" algn="l"/>
                <a:tab pos="5827713" algn="l"/>
              </a:tabLst>
              <a:defRPr/>
            </a:pPr>
            <a:r>
              <a:rPr lang="hr-HR" sz="2400">
                <a:effectLst>
                  <a:outerShdw blurRad="38100" dist="38100" dir="2700000" algn="tl">
                    <a:srgbClr val="000000"/>
                  </a:outerShdw>
                </a:effectLst>
              </a:rPr>
              <a:t>The data are collected by field trips into the shaken area, and/or by questionaires sent there.</a:t>
            </a:r>
          </a:p>
          <a:p>
            <a:pPr marL="265113" indent="-265113">
              <a:spcBef>
                <a:spcPct val="50000"/>
              </a:spcBef>
              <a:buFont typeface="Wingdings" pitchFamily="2" charset="2"/>
              <a:buChar char="Ø"/>
              <a:tabLst>
                <a:tab pos="1344613" algn="l"/>
                <a:tab pos="5827713" algn="l"/>
              </a:tabLst>
              <a:defRPr/>
            </a:pPr>
            <a:r>
              <a:rPr lang="hr-HR" sz="2400">
                <a:effectLst>
                  <a:outerShdw blurRad="38100" dist="38100" dir="2700000" algn="tl">
                    <a:srgbClr val="000000"/>
                  </a:outerShdw>
                </a:effectLst>
              </a:rPr>
              <a:t>The effects are then expressed as earthquake INTENSITY at each of the studied places.</a:t>
            </a:r>
          </a:p>
          <a:p>
            <a:pPr marL="265113" indent="-265113">
              <a:spcBef>
                <a:spcPct val="50000"/>
              </a:spcBef>
              <a:buFont typeface="Wingdings" pitchFamily="2" charset="2"/>
              <a:buChar char="Ø"/>
              <a:tabLst>
                <a:tab pos="1344613" algn="l"/>
                <a:tab pos="5827713" algn="l"/>
              </a:tabLst>
              <a:defRPr/>
            </a:pPr>
            <a:r>
              <a:rPr lang="hr-HR" sz="2400">
                <a:effectLst>
                  <a:outerShdw blurRad="38100" dist="38100" dir="2700000" algn="tl">
                    <a:srgbClr val="000000"/>
                  </a:outerShdw>
                </a:effectLst>
              </a:rPr>
              <a:t>Intensity is graded according to </a:t>
            </a:r>
            <a:r>
              <a:rPr lang="hr-HR" sz="2400" b="1">
                <a:effectLst>
                  <a:outerShdw blurRad="38100" dist="38100" dir="2700000" algn="tl">
                    <a:srgbClr val="000000"/>
                  </a:outerShdw>
                </a:effectLst>
              </a:rPr>
              <a:t>macroseismic scales </a:t>
            </a:r>
            <a:r>
              <a:rPr lang="hr-HR" sz="2400">
                <a:effectLst>
                  <a:outerShdw blurRad="38100" dist="38100" dir="2700000" algn="tl">
                    <a:srgbClr val="000000"/>
                  </a:outerShdw>
                </a:effectLst>
              </a:rPr>
              <a:t>– Mercalli-Cancani-Sieberg (</a:t>
            </a:r>
            <a:r>
              <a:rPr lang="hr-HR" sz="2400" b="1">
                <a:effectLst>
                  <a:outerShdw blurRad="38100" dist="38100" dir="2700000" algn="tl">
                    <a:srgbClr val="000000"/>
                  </a:outerShdw>
                </a:effectLst>
              </a:rPr>
              <a:t>MCS</a:t>
            </a:r>
            <a:r>
              <a:rPr lang="hr-HR" sz="2400">
                <a:effectLst>
                  <a:outerShdw blurRad="38100" dist="38100" dir="2700000" algn="tl">
                    <a:srgbClr val="000000"/>
                  </a:outerShdw>
                </a:effectLst>
              </a:rPr>
              <a:t>), Medvedev-Sponheuer-Karnik (</a:t>
            </a:r>
            <a:r>
              <a:rPr lang="hr-HR" sz="2400" b="1">
                <a:effectLst>
                  <a:outerShdw blurRad="38100" dist="38100" dir="2700000" algn="tl">
                    <a:srgbClr val="000000"/>
                  </a:outerShdw>
                </a:effectLst>
              </a:rPr>
              <a:t>MSK</a:t>
            </a:r>
            <a:r>
              <a:rPr lang="hr-HR" sz="2400">
                <a:effectLst>
                  <a:outerShdw blurRad="38100" dist="38100" dir="2700000" algn="tl">
                    <a:srgbClr val="000000"/>
                  </a:outerShdw>
                </a:effectLst>
              </a:rPr>
              <a:t>), Modified Mercalli (</a:t>
            </a:r>
            <a:r>
              <a:rPr lang="hr-HR" sz="2400" b="1">
                <a:effectLst>
                  <a:outerShdw blurRad="38100" dist="38100" dir="2700000" algn="tl">
                    <a:srgbClr val="000000"/>
                  </a:outerShdw>
                </a:effectLst>
              </a:rPr>
              <a:t>MM</a:t>
            </a:r>
            <a:r>
              <a:rPr lang="hr-HR" sz="2400">
                <a:effectLst>
                  <a:outerShdw blurRad="38100" dist="38100" dir="2700000" algn="tl">
                    <a:srgbClr val="000000"/>
                  </a:outerShdw>
                </a:effectLst>
              </a:rPr>
              <a:t>), European Macroseismic Scale (</a:t>
            </a:r>
            <a:r>
              <a:rPr lang="hr-HR" sz="2400" b="1">
                <a:effectLst>
                  <a:outerShdw blurRad="38100" dist="38100" dir="2700000" algn="tl">
                    <a:srgbClr val="000000"/>
                  </a:outerShdw>
                </a:effectLst>
              </a:rPr>
              <a:t>EMS</a:t>
            </a:r>
            <a:r>
              <a:rPr lang="hr-HR" sz="2400">
                <a:effectLst>
                  <a:outerShdw blurRad="38100" dist="38100" dir="2700000" algn="tl">
                    <a:srgbClr val="000000"/>
                  </a:outerShdw>
                </a:effectLst>
              </a:rPr>
              <a:t>).</a:t>
            </a:r>
          </a:p>
          <a:p>
            <a:pPr marL="265113" indent="-265113">
              <a:spcBef>
                <a:spcPct val="50000"/>
              </a:spcBef>
              <a:buFont typeface="Wingdings" pitchFamily="2" charset="2"/>
              <a:buChar char="Ø"/>
              <a:tabLst>
                <a:tab pos="1344613" algn="l"/>
                <a:tab pos="5827713" algn="l"/>
              </a:tabLst>
              <a:defRPr/>
            </a:pPr>
            <a:r>
              <a:rPr lang="hr-HR" sz="2400">
                <a:effectLst>
                  <a:outerShdw blurRad="38100" dist="38100" dir="2700000" algn="tl">
                    <a:srgbClr val="000000"/>
                  </a:outerShdw>
                </a:effectLst>
              </a:rPr>
              <a:t>This is a subjective method.</a:t>
            </a:r>
          </a:p>
          <a:p>
            <a:pPr marL="265113" indent="-265113">
              <a:spcBef>
                <a:spcPct val="50000"/>
              </a:spcBef>
              <a:tabLst>
                <a:tab pos="1344613" algn="l"/>
                <a:tab pos="5827713" algn="l"/>
              </a:tabLst>
              <a:defRPr/>
            </a:pPr>
            <a:endParaRPr lang="hr-HR" sz="2400">
              <a:effectLst>
                <a:outerShdw blurRad="38100" dist="38100" dir="2700000" algn="tl">
                  <a:srgbClr val="000000"/>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eaLnBrk="1" hangingPunct="1">
              <a:defRPr/>
            </a:pPr>
            <a:r>
              <a:rPr lang="hr-HR" smtClean="0">
                <a:solidFill>
                  <a:srgbClr val="E0C35A"/>
                </a:solidFill>
              </a:rPr>
              <a:t>Observational Seismology</a:t>
            </a:r>
            <a:br>
              <a:rPr lang="hr-HR" smtClean="0">
                <a:solidFill>
                  <a:srgbClr val="E0C35A"/>
                </a:solidFill>
              </a:rPr>
            </a:br>
            <a:r>
              <a:rPr lang="hr-HR" smtClean="0">
                <a:solidFill>
                  <a:srgbClr val="E0C35A"/>
                </a:solidFill>
              </a:rPr>
              <a:t>Macroseismology</a:t>
            </a:r>
          </a:p>
        </p:txBody>
      </p:sp>
      <p:sp>
        <p:nvSpPr>
          <p:cNvPr id="296963"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296964" name="Text Box 4"/>
          <p:cNvSpPr txBox="1">
            <a:spLocks noChangeArrowheads="1"/>
          </p:cNvSpPr>
          <p:nvPr/>
        </p:nvSpPr>
        <p:spPr bwMode="auto">
          <a:xfrm>
            <a:off x="827088" y="1844675"/>
            <a:ext cx="8316912" cy="4872038"/>
          </a:xfrm>
          <a:prstGeom prst="rect">
            <a:avLst/>
          </a:prstGeom>
          <a:noFill/>
          <a:ln w="9525" algn="ctr">
            <a:noFill/>
            <a:miter lim="800000"/>
            <a:headEnd/>
            <a:tailEnd/>
          </a:ln>
          <a:effectLst/>
        </p:spPr>
        <p:txBody>
          <a:bodyPr>
            <a:spAutoFit/>
          </a:bodyPr>
          <a:lstStyle/>
          <a:p>
            <a:pPr>
              <a:spcBef>
                <a:spcPct val="50000"/>
              </a:spcBef>
              <a:tabLst>
                <a:tab pos="539750" algn="l"/>
                <a:tab pos="1884363" algn="l"/>
              </a:tabLst>
              <a:defRPr/>
            </a:pPr>
            <a:r>
              <a:rPr lang="hr-HR" sz="1800" b="1">
                <a:effectLst>
                  <a:outerShdw blurRad="38100" dist="38100" dir="2700000" algn="tl">
                    <a:srgbClr val="000000"/>
                  </a:outerShdw>
                </a:effectLst>
              </a:rPr>
              <a:t>European Macroseismic Scale (EMS 98)</a:t>
            </a:r>
          </a:p>
          <a:p>
            <a:pPr>
              <a:spcBef>
                <a:spcPct val="50000"/>
              </a:spcBef>
              <a:tabLst>
                <a:tab pos="539750" algn="l"/>
                <a:tab pos="1884363" algn="l"/>
              </a:tabLst>
              <a:defRPr/>
            </a:pPr>
            <a:r>
              <a:rPr lang="hr-HR" sz="1400" b="1">
                <a:effectLst>
                  <a:outerShdw blurRad="38100" dist="38100" dir="2700000" algn="tl">
                    <a:srgbClr val="000000"/>
                  </a:outerShdw>
                </a:effectLst>
              </a:rPr>
              <a:t/>
            </a:r>
            <a:br>
              <a:rPr lang="hr-HR" sz="1400" b="1">
                <a:effectLst>
                  <a:outerShdw blurRad="38100" dist="38100" dir="2700000" algn="tl">
                    <a:srgbClr val="000000"/>
                  </a:outerShdw>
                </a:effectLst>
              </a:rPr>
            </a:br>
            <a:r>
              <a:rPr lang="hr-HR" sz="1600" b="1">
                <a:effectLst>
                  <a:outerShdw blurRad="38100" dist="38100" dir="2700000" algn="tl">
                    <a:srgbClr val="000000"/>
                  </a:outerShdw>
                </a:effectLst>
              </a:rPr>
              <a:t>EMS	DEFINITION 	SHORT  DESCRIPTION </a:t>
            </a:r>
          </a:p>
          <a:p>
            <a:pPr>
              <a:lnSpc>
                <a:spcPct val="0"/>
              </a:lnSpc>
              <a:spcBef>
                <a:spcPct val="50000"/>
              </a:spcBef>
              <a:tabLst>
                <a:tab pos="539750" algn="l"/>
                <a:tab pos="1884363" algn="l"/>
              </a:tabLst>
              <a:defRPr/>
            </a:pPr>
            <a:r>
              <a:rPr lang="hr-HR" sz="2000" b="1">
                <a:effectLst>
                  <a:outerShdw blurRad="38100" dist="38100" dir="2700000" algn="tl">
                    <a:srgbClr val="000000"/>
                  </a:outerShdw>
                </a:effectLst>
              </a:rPr>
              <a:t>––––––––––––––––––––––––––––––––––––––––––––––––––</a:t>
            </a:r>
          </a:p>
          <a:p>
            <a:pPr>
              <a:spcBef>
                <a:spcPct val="50000"/>
              </a:spcBef>
              <a:tabLst>
                <a:tab pos="539750" algn="l"/>
                <a:tab pos="1884363" algn="l"/>
              </a:tabLst>
              <a:defRPr/>
            </a:pPr>
            <a:r>
              <a:rPr lang="hr-HR" sz="1600" b="1">
                <a:effectLst>
                  <a:outerShdw blurRad="38100" dist="38100" dir="2700000" algn="tl">
                    <a:srgbClr val="000000"/>
                  </a:outerShdw>
                </a:effectLst>
              </a:rPr>
              <a:t>I	Not felt	</a:t>
            </a:r>
            <a:r>
              <a:rPr lang="hr-HR" sz="1600"/>
              <a:t>Not felt, even under the most favourable circumstances.</a:t>
            </a:r>
            <a:r>
              <a:rPr lang="hr-HR" sz="1600" b="1">
                <a:effectLst>
                  <a:outerShdw blurRad="38100" dist="38100" dir="2700000" algn="tl">
                    <a:srgbClr val="000000"/>
                  </a:outerShdw>
                </a:effectLst>
              </a:rPr>
              <a:t> </a:t>
            </a:r>
          </a:p>
          <a:p>
            <a:pPr>
              <a:spcBef>
                <a:spcPct val="50000"/>
              </a:spcBef>
              <a:tabLst>
                <a:tab pos="539750" algn="l"/>
                <a:tab pos="1884363" algn="l"/>
              </a:tabLst>
              <a:defRPr/>
            </a:pPr>
            <a:r>
              <a:rPr lang="hr-HR" sz="1600" b="1">
                <a:effectLst>
                  <a:outerShdw blurRad="38100" dist="38100" dir="2700000" algn="tl">
                    <a:srgbClr val="000000"/>
                  </a:outerShdw>
                </a:effectLst>
              </a:rPr>
              <a:t>II	Scarcely felt 	</a:t>
            </a:r>
            <a:r>
              <a:rPr lang="hr-HR" sz="1600"/>
              <a:t>Vibration is felt only by individual people at rest in 			houses, especially on upper floors of buildings. </a:t>
            </a:r>
          </a:p>
          <a:p>
            <a:pPr>
              <a:spcBef>
                <a:spcPct val="50000"/>
              </a:spcBef>
              <a:tabLst>
                <a:tab pos="539750" algn="l"/>
                <a:tab pos="1884363" algn="l"/>
              </a:tabLst>
              <a:defRPr/>
            </a:pPr>
            <a:r>
              <a:rPr lang="hr-HR" sz="1600" b="1">
                <a:effectLst>
                  <a:outerShdw blurRad="38100" dist="38100" dir="2700000" algn="tl">
                    <a:srgbClr val="000000"/>
                  </a:outerShdw>
                </a:effectLst>
              </a:rPr>
              <a:t>III	Weak 	</a:t>
            </a:r>
            <a:r>
              <a:rPr lang="hr-HR" sz="1600"/>
              <a:t>The vibration is weak and is felt indoors by a few 	people. People at 		rest feel a swaying or light trembling. </a:t>
            </a:r>
          </a:p>
          <a:p>
            <a:pPr>
              <a:spcBef>
                <a:spcPct val="50000"/>
              </a:spcBef>
              <a:tabLst>
                <a:tab pos="539750" algn="l"/>
                <a:tab pos="1884363" algn="l"/>
              </a:tabLst>
              <a:defRPr/>
            </a:pPr>
            <a:r>
              <a:rPr lang="hr-HR" sz="1600" b="1">
                <a:effectLst>
                  <a:outerShdw blurRad="38100" dist="38100" dir="2700000" algn="tl">
                    <a:srgbClr val="000000"/>
                  </a:outerShdw>
                </a:effectLst>
              </a:rPr>
              <a:t>IV	Largely 	</a:t>
            </a:r>
            <a:r>
              <a:rPr lang="hr-HR" sz="1600"/>
              <a:t>The earthquake is felt indoors by many people, outdoors by very </a:t>
            </a:r>
            <a:br>
              <a:rPr lang="hr-HR" sz="1600"/>
            </a:br>
            <a:r>
              <a:rPr lang="hr-HR" sz="1600"/>
              <a:t>	</a:t>
            </a:r>
            <a:r>
              <a:rPr lang="hr-HR" sz="1600" b="1">
                <a:effectLst>
                  <a:outerShdw blurRad="38100" dist="38100" dir="2700000" algn="tl">
                    <a:srgbClr val="000000"/>
                  </a:outerShdw>
                </a:effectLst>
              </a:rPr>
              <a:t>observed</a:t>
            </a:r>
            <a:r>
              <a:rPr lang="hr-HR" sz="1600"/>
              <a:t> 	few. A few people are awakened. The level of vibration is not fright-		ening. Windows, doors and dishes rattle. Hanging objects swing. </a:t>
            </a:r>
          </a:p>
          <a:p>
            <a:pPr>
              <a:spcBef>
                <a:spcPct val="50000"/>
              </a:spcBef>
              <a:tabLst>
                <a:tab pos="539750" algn="l"/>
                <a:tab pos="1884363" algn="l"/>
              </a:tabLst>
              <a:defRPr/>
            </a:pPr>
            <a:r>
              <a:rPr lang="hr-HR" sz="1600" b="1">
                <a:effectLst>
                  <a:outerShdw blurRad="38100" dist="38100" dir="2700000" algn="tl">
                    <a:srgbClr val="000000"/>
                  </a:outerShdw>
                </a:effectLst>
              </a:rPr>
              <a:t>V	Strong 	</a:t>
            </a:r>
            <a:r>
              <a:rPr lang="hr-HR" sz="1600"/>
              <a:t>The earthquake is felt indoors by most, outdoors by few. Many 		sleeping people awake. A few run outdoors. Buildings tremble 		throughout. Hanging objects swing considerably. China and glasses 		clatter together. The vibration is strong. Top heavy objects topple 		over. Doors and windows swing open or shut.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299012" name="Text Box 4"/>
          <p:cNvSpPr txBox="1">
            <a:spLocks noChangeArrowheads="1"/>
          </p:cNvSpPr>
          <p:nvPr/>
        </p:nvSpPr>
        <p:spPr bwMode="auto">
          <a:xfrm>
            <a:off x="827088" y="115888"/>
            <a:ext cx="8316912" cy="6126162"/>
          </a:xfrm>
          <a:prstGeom prst="rect">
            <a:avLst/>
          </a:prstGeom>
          <a:noFill/>
          <a:ln w="9525" algn="ctr">
            <a:noFill/>
            <a:miter lim="800000"/>
            <a:headEnd/>
            <a:tailEnd/>
          </a:ln>
          <a:effectLst/>
        </p:spPr>
        <p:txBody>
          <a:bodyPr>
            <a:spAutoFit/>
          </a:bodyPr>
          <a:lstStyle/>
          <a:p>
            <a:pPr>
              <a:spcBef>
                <a:spcPct val="50000"/>
              </a:spcBef>
              <a:tabLst>
                <a:tab pos="539750" algn="l"/>
                <a:tab pos="1884363" algn="l"/>
              </a:tabLst>
              <a:defRPr/>
            </a:pPr>
            <a:r>
              <a:rPr lang="hr-HR" sz="1600" b="1">
                <a:effectLst>
                  <a:outerShdw blurRad="38100" dist="38100" dir="2700000" algn="tl">
                    <a:srgbClr val="000000"/>
                  </a:outerShdw>
                </a:effectLst>
              </a:rPr>
              <a:t>EMS	DEFINITION 	SHORT DESCRIPTION </a:t>
            </a:r>
            <a:br>
              <a:rPr lang="hr-HR" sz="1600" b="1">
                <a:effectLst>
                  <a:outerShdw blurRad="38100" dist="38100" dir="2700000" algn="tl">
                    <a:srgbClr val="000000"/>
                  </a:outerShdw>
                </a:effectLst>
              </a:rPr>
            </a:br>
            <a:r>
              <a:rPr lang="hr-HR" sz="2000" b="1">
                <a:effectLst>
                  <a:outerShdw blurRad="38100" dist="38100" dir="2700000" algn="tl">
                    <a:srgbClr val="000000"/>
                  </a:outerShdw>
                </a:effectLst>
              </a:rPr>
              <a:t>––––––––––––––––––––––––––––––––––––––––––––––––––</a:t>
            </a:r>
          </a:p>
          <a:p>
            <a:pPr>
              <a:spcBef>
                <a:spcPct val="50000"/>
              </a:spcBef>
              <a:tabLst>
                <a:tab pos="539750" algn="l"/>
                <a:tab pos="1884363" algn="l"/>
              </a:tabLst>
              <a:defRPr/>
            </a:pPr>
            <a:r>
              <a:rPr lang="hr-HR" sz="1600" b="1">
                <a:effectLst>
                  <a:outerShdw blurRad="38100" dist="38100" dir="2700000" algn="tl">
                    <a:srgbClr val="000000"/>
                  </a:outerShdw>
                </a:effectLst>
              </a:rPr>
              <a:t>VI	Slightly 	</a:t>
            </a:r>
            <a:r>
              <a:rPr lang="hr-HR" sz="1600"/>
              <a:t>Felt by most indoors and by many outdoors. Many people in 	</a:t>
            </a:r>
            <a:r>
              <a:rPr lang="hr-HR" sz="1600" b="1">
                <a:effectLst>
                  <a:outerShdw blurRad="38100" dist="38100" dir="2700000" algn="tl">
                    <a:srgbClr val="000000"/>
                  </a:outerShdw>
                </a:effectLst>
              </a:rPr>
              <a:t>damaging</a:t>
            </a:r>
            <a:r>
              <a:rPr lang="hr-HR" sz="1600"/>
              <a:t> 	buildings are frightened and run outdoors. Small objects fall. Slight 		damage to many ordinary buildings e.g. fine cracks in plaster and 		small pieces of plaster fall.</a:t>
            </a:r>
            <a:r>
              <a:rPr lang="hr-HR" sz="1600" b="1"/>
              <a:t> </a:t>
            </a:r>
          </a:p>
          <a:p>
            <a:pPr>
              <a:spcBef>
                <a:spcPct val="50000"/>
              </a:spcBef>
              <a:tabLst>
                <a:tab pos="539750" algn="l"/>
                <a:tab pos="1884363" algn="l"/>
              </a:tabLst>
              <a:defRPr/>
            </a:pPr>
            <a:r>
              <a:rPr lang="hr-HR" sz="1600" b="1">
                <a:effectLst>
                  <a:outerShdw blurRad="38100" dist="38100" dir="2700000" algn="tl">
                    <a:srgbClr val="000000"/>
                  </a:outerShdw>
                </a:effectLst>
              </a:rPr>
              <a:t>VII	Damaging 	</a:t>
            </a:r>
            <a:r>
              <a:rPr lang="hr-HR" sz="1600"/>
              <a:t>Most people are frightened and run outdoors. Furniture is shifted and 		objects fall from shelves in large numbers. Many ordinary buildings 		suffer moderate damage: small cracks in walls; partial collapse of 		chimneys.</a:t>
            </a:r>
            <a:r>
              <a:rPr lang="hr-HR" sz="1600" b="1"/>
              <a:t> </a:t>
            </a:r>
          </a:p>
          <a:p>
            <a:pPr>
              <a:spcBef>
                <a:spcPct val="50000"/>
              </a:spcBef>
              <a:tabLst>
                <a:tab pos="539750" algn="l"/>
                <a:tab pos="1884363" algn="l"/>
              </a:tabLst>
              <a:defRPr/>
            </a:pPr>
            <a:r>
              <a:rPr lang="hr-HR" sz="1600" b="1">
                <a:effectLst>
                  <a:outerShdw blurRad="38100" dist="38100" dir="2700000" algn="tl">
                    <a:srgbClr val="000000"/>
                  </a:outerShdw>
                </a:effectLst>
              </a:rPr>
              <a:t>VIII	Heavily 	</a:t>
            </a:r>
            <a:r>
              <a:rPr lang="hr-HR" sz="1600"/>
              <a:t>Furniture may be overturned. Many ordinary buildings suffer 	</a:t>
            </a:r>
            <a:r>
              <a:rPr lang="hr-HR" sz="1600" b="1">
                <a:effectLst>
                  <a:outerShdw blurRad="38100" dist="38100" dir="2700000" algn="tl">
                    <a:srgbClr val="000000"/>
                  </a:outerShdw>
                </a:effectLst>
              </a:rPr>
              <a:t>damaging</a:t>
            </a:r>
            <a:r>
              <a:rPr lang="hr-HR" sz="1600"/>
              <a:t> 	damage: chimneys fall; large cracks appear in walls and a few 		buildings may partially collapse.</a:t>
            </a:r>
            <a:r>
              <a:rPr lang="hr-HR" sz="1600" b="1"/>
              <a:t> </a:t>
            </a:r>
          </a:p>
          <a:p>
            <a:pPr>
              <a:spcBef>
                <a:spcPct val="50000"/>
              </a:spcBef>
              <a:tabLst>
                <a:tab pos="539750" algn="l"/>
                <a:tab pos="1884363" algn="l"/>
              </a:tabLst>
              <a:defRPr/>
            </a:pPr>
            <a:r>
              <a:rPr lang="hr-HR" sz="1600" b="1">
                <a:effectLst>
                  <a:outerShdw blurRad="38100" dist="38100" dir="2700000" algn="tl">
                    <a:srgbClr val="000000"/>
                  </a:outerShdw>
                </a:effectLst>
              </a:rPr>
              <a:t>IX	Destructive 	</a:t>
            </a:r>
            <a:r>
              <a:rPr lang="hr-HR" sz="1600"/>
              <a:t>Monuments and columns fall or are twisted. Many ordinary 			buildings partially collapse and a few collapse completely. </a:t>
            </a:r>
          </a:p>
          <a:p>
            <a:pPr>
              <a:spcBef>
                <a:spcPct val="50000"/>
              </a:spcBef>
              <a:tabLst>
                <a:tab pos="539750" algn="l"/>
                <a:tab pos="1884363" algn="l"/>
              </a:tabLst>
              <a:defRPr/>
            </a:pPr>
            <a:r>
              <a:rPr lang="hr-HR" sz="1600" b="1">
                <a:effectLst>
                  <a:outerShdw blurRad="38100" dist="38100" dir="2700000" algn="tl">
                    <a:srgbClr val="000000"/>
                  </a:outerShdw>
                </a:effectLst>
              </a:rPr>
              <a:t>X	Very 	</a:t>
            </a:r>
            <a:r>
              <a:rPr lang="hr-HR" sz="1600"/>
              <a:t>Many ordinary buildings collapse.</a:t>
            </a:r>
            <a:r>
              <a:rPr lang="hr-HR" sz="1600">
                <a:effectLst>
                  <a:outerShdw blurRad="38100" dist="38100" dir="2700000" algn="tl">
                    <a:srgbClr val="000000"/>
                  </a:outerShdw>
                </a:effectLst>
              </a:rPr>
              <a:t> </a:t>
            </a:r>
            <a:br>
              <a:rPr lang="hr-HR" sz="1600">
                <a:effectLst>
                  <a:outerShdw blurRad="38100" dist="38100" dir="2700000" algn="tl">
                    <a:srgbClr val="000000"/>
                  </a:outerShdw>
                </a:effectLst>
              </a:rPr>
            </a:br>
            <a:r>
              <a:rPr lang="hr-HR" sz="1600" b="1">
                <a:effectLst>
                  <a:outerShdw blurRad="38100" dist="38100" dir="2700000" algn="tl">
                    <a:srgbClr val="000000"/>
                  </a:outerShdw>
                </a:effectLst>
              </a:rPr>
              <a:t>	destructive 	</a:t>
            </a:r>
          </a:p>
          <a:p>
            <a:pPr>
              <a:spcBef>
                <a:spcPct val="50000"/>
              </a:spcBef>
              <a:tabLst>
                <a:tab pos="539750" algn="l"/>
                <a:tab pos="1884363" algn="l"/>
              </a:tabLst>
              <a:defRPr/>
            </a:pPr>
            <a:r>
              <a:rPr lang="hr-HR" sz="1600" b="1">
                <a:effectLst>
                  <a:outerShdw blurRad="38100" dist="38100" dir="2700000" algn="tl">
                    <a:srgbClr val="000000"/>
                  </a:outerShdw>
                </a:effectLst>
              </a:rPr>
              <a:t>XI	Devastating 	</a:t>
            </a:r>
            <a:r>
              <a:rPr lang="hr-HR" sz="1600"/>
              <a:t>Most ordinary buildings collapse</a:t>
            </a:r>
            <a:r>
              <a:rPr lang="hr-HR" sz="1600" b="1">
                <a:effectLst>
                  <a:outerShdw blurRad="38100" dist="38100" dir="2700000" algn="tl">
                    <a:srgbClr val="000000"/>
                  </a:outerShdw>
                </a:effectLst>
              </a:rPr>
              <a:t>. </a:t>
            </a:r>
          </a:p>
          <a:p>
            <a:pPr>
              <a:spcBef>
                <a:spcPct val="50000"/>
              </a:spcBef>
              <a:tabLst>
                <a:tab pos="539750" algn="l"/>
                <a:tab pos="1884363" algn="l"/>
              </a:tabLst>
              <a:defRPr/>
            </a:pPr>
            <a:r>
              <a:rPr lang="hr-HR" sz="1600" b="1">
                <a:effectLst>
                  <a:outerShdw blurRad="38100" dist="38100" dir="2700000" algn="tl">
                    <a:srgbClr val="000000"/>
                  </a:outerShdw>
                </a:effectLst>
              </a:rPr>
              <a:t>XII	Completely 	</a:t>
            </a:r>
            <a:r>
              <a:rPr lang="hr-HR" sz="1600"/>
              <a:t>Practically all structures above and below ground are </a:t>
            </a:r>
            <a:br>
              <a:rPr lang="hr-HR" sz="1600"/>
            </a:br>
            <a:r>
              <a:rPr lang="hr-HR" sz="1600"/>
              <a:t>	</a:t>
            </a:r>
            <a:r>
              <a:rPr lang="hr-HR" sz="1600" b="1">
                <a:effectLst>
                  <a:outerShdw blurRad="38100" dist="38100" dir="2700000" algn="tl">
                    <a:srgbClr val="000000"/>
                  </a:outerShdw>
                </a:effectLst>
              </a:rPr>
              <a:t>devastating </a:t>
            </a:r>
            <a:r>
              <a:rPr lang="hr-HR" sz="1600"/>
              <a:t>	heavily damaged or destroyed.</a:t>
            </a:r>
            <a:r>
              <a:rPr lang="hr-HR" sz="1600">
                <a:effectLst>
                  <a:outerShdw blurRad="38100" dist="38100" dir="2700000" algn="tl">
                    <a:srgbClr val="000000"/>
                  </a:outerShdw>
                </a:effectLst>
              </a:rPr>
              <a:t> </a:t>
            </a:r>
            <a:endParaRPr lang="hr-HR" sz="1200">
              <a:effectLst>
                <a:outerShdw blurRad="38100" dist="38100" dir="2700000" algn="tl">
                  <a:srgbClr val="000000"/>
                </a:outerShdw>
              </a:effectLst>
            </a:endParaRPr>
          </a:p>
          <a:p>
            <a:pPr>
              <a:spcBef>
                <a:spcPct val="50000"/>
              </a:spcBef>
              <a:tabLst>
                <a:tab pos="539750" algn="l"/>
                <a:tab pos="1884363" algn="l"/>
              </a:tabLst>
              <a:defRPr/>
            </a:pPr>
            <a:endParaRPr lang="hr-HR">
              <a:effectLst>
                <a:outerShdw blurRad="38100" dist="38100" dir="2700000" algn="tl">
                  <a:srgbClr val="000000"/>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827088" y="0"/>
            <a:ext cx="7783512" cy="1431925"/>
          </a:xfrm>
        </p:spPr>
        <p:txBody>
          <a:bodyPr/>
          <a:lstStyle/>
          <a:p>
            <a:pPr eaLnBrk="1" hangingPunct="1">
              <a:defRPr/>
            </a:pPr>
            <a:r>
              <a:rPr lang="hr-HR" smtClean="0">
                <a:solidFill>
                  <a:srgbClr val="E0C35A"/>
                </a:solidFill>
              </a:rPr>
              <a:t>Observational Seismology</a:t>
            </a:r>
            <a:br>
              <a:rPr lang="hr-HR" smtClean="0">
                <a:solidFill>
                  <a:srgbClr val="E0C35A"/>
                </a:solidFill>
              </a:rPr>
            </a:br>
            <a:r>
              <a:rPr lang="hr-HR" sz="3600" smtClean="0">
                <a:solidFill>
                  <a:srgbClr val="E0C35A"/>
                </a:solidFill>
              </a:rPr>
              <a:t>Macroseismology</a:t>
            </a:r>
          </a:p>
        </p:txBody>
      </p:sp>
      <p:pic>
        <p:nvPicPr>
          <p:cNvPr id="77829" name="Picture 5" descr="KI380327"/>
          <p:cNvPicPr>
            <a:picLocks noGrp="1" noChangeAspect="1" noChangeArrowheads="1"/>
          </p:cNvPicPr>
          <p:nvPr>
            <p:ph idx="1"/>
          </p:nvPr>
        </p:nvPicPr>
        <p:blipFill>
          <a:blip r:embed="rId2"/>
          <a:stretch>
            <a:fillRect/>
          </a:stretch>
        </p:blipFill>
        <p:spPr>
          <a:xfrm>
            <a:off x="3162094" y="1825625"/>
            <a:ext cx="2819811" cy="4351338"/>
          </a:xfrm>
          <a:noFill/>
        </p:spPr>
      </p:pic>
      <p:sp>
        <p:nvSpPr>
          <p:cNvPr id="300035"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en-US" sz="2400" baseline="-25000">
              <a:effectLst>
                <a:outerShdw blurRad="38100" dist="38100" dir="2700000" algn="tl">
                  <a:srgbClr val="000000"/>
                </a:outerShdw>
              </a:effectLst>
            </a:endParaRPr>
          </a:p>
        </p:txBody>
      </p:sp>
      <p:sp>
        <p:nvSpPr>
          <p:cNvPr id="77828" name="Text Box 4"/>
          <p:cNvSpPr txBox="1">
            <a:spLocks noChangeArrowheads="1"/>
          </p:cNvSpPr>
          <p:nvPr/>
        </p:nvSpPr>
        <p:spPr bwMode="auto">
          <a:xfrm>
            <a:off x="827088" y="1844675"/>
            <a:ext cx="4608512" cy="4664075"/>
          </a:xfrm>
          <a:prstGeom prst="rect">
            <a:avLst/>
          </a:prstGeom>
          <a:noFill/>
          <a:ln w="9525" algn="ctr">
            <a:noFill/>
            <a:miter lim="800000"/>
            <a:headEnd/>
            <a:tailEnd/>
          </a:ln>
        </p:spPr>
        <p:txBody>
          <a:bodyPr>
            <a:spAutoFit/>
          </a:bodyPr>
          <a:lstStyle/>
          <a:p>
            <a:pPr marL="176213" indent="-176213">
              <a:spcBef>
                <a:spcPct val="50000"/>
              </a:spcBef>
              <a:buFont typeface="Wingdings" pitchFamily="2" charset="2"/>
              <a:buChar char="Ø"/>
              <a:tabLst>
                <a:tab pos="539750" algn="l"/>
                <a:tab pos="1884363" algn="l"/>
              </a:tabLst>
            </a:pPr>
            <a:r>
              <a:rPr lang="hr-HR" sz="2000"/>
              <a:t>Results of macroseismic surveys are presented on </a:t>
            </a:r>
            <a:r>
              <a:rPr lang="hr-HR" sz="2000" b="1"/>
              <a:t>isoseismal maps.</a:t>
            </a:r>
          </a:p>
          <a:p>
            <a:pPr marL="176213" indent="-176213">
              <a:spcBef>
                <a:spcPct val="50000"/>
              </a:spcBef>
              <a:buFont typeface="Wingdings" pitchFamily="2" charset="2"/>
              <a:buChar char="Ø"/>
              <a:tabLst>
                <a:tab pos="539750" algn="l"/>
                <a:tab pos="1884363" algn="l"/>
              </a:tabLst>
            </a:pPr>
            <a:r>
              <a:rPr lang="hr-HR" sz="2000" b="1"/>
              <a:t>Isoseismals</a:t>
            </a:r>
            <a:r>
              <a:rPr lang="hr-HR" sz="2000"/>
              <a:t> are curves connecting the places with same intensities.</a:t>
            </a:r>
          </a:p>
          <a:p>
            <a:pPr marL="176213" indent="-176213">
              <a:spcBef>
                <a:spcPct val="50000"/>
              </a:spcBef>
              <a:buFont typeface="Wingdings" pitchFamily="2" charset="2"/>
              <a:buChar char="Ø"/>
              <a:tabLst>
                <a:tab pos="539750" algn="l"/>
                <a:tab pos="1884363" algn="l"/>
              </a:tabLst>
            </a:pPr>
            <a:endParaRPr lang="hr-HR" sz="2000"/>
          </a:p>
          <a:p>
            <a:pPr marL="176213" indent="-176213">
              <a:spcBef>
                <a:spcPct val="50000"/>
              </a:spcBef>
              <a:buFont typeface="Wingdings" pitchFamily="2" charset="2"/>
              <a:buChar char="Ø"/>
              <a:tabLst>
                <a:tab pos="539750" algn="l"/>
                <a:tab pos="1884363" algn="l"/>
              </a:tabLst>
            </a:pPr>
            <a:r>
              <a:rPr lang="hr-HR" sz="2000"/>
              <a:t>DO NOT CONFUSE INTENSITY AND MAGNITUDE!</a:t>
            </a:r>
          </a:p>
          <a:p>
            <a:pPr marL="176213" indent="-176213">
              <a:spcBef>
                <a:spcPct val="50000"/>
              </a:spcBef>
              <a:buFont typeface="Wingdings" pitchFamily="2" charset="2"/>
              <a:buChar char="Ø"/>
              <a:tabLst>
                <a:tab pos="539750" algn="l"/>
                <a:tab pos="1884363" algn="l"/>
              </a:tabLst>
            </a:pPr>
            <a:r>
              <a:rPr lang="hr-HR" sz="2000"/>
              <a:t>Just approximately, </a:t>
            </a:r>
            <a:r>
              <a:rPr lang="hr-HR" sz="2000" b="1"/>
              <a:t>epicentral intensity</a:t>
            </a:r>
            <a:r>
              <a:rPr lang="hr-HR" sz="2000"/>
              <a:t> is:  </a:t>
            </a:r>
            <a:r>
              <a:rPr lang="hr-HR" sz="2000" i="1"/>
              <a:t>I</a:t>
            </a:r>
            <a:r>
              <a:rPr lang="hr-HR" sz="2000" baseline="-16000"/>
              <a:t>o</a:t>
            </a:r>
            <a:r>
              <a:rPr lang="hr-HR" sz="2000"/>
              <a:t> = </a:t>
            </a:r>
            <a:r>
              <a:rPr lang="hr-HR" sz="2000" i="1"/>
              <a:t>M</a:t>
            </a:r>
            <a:r>
              <a:rPr lang="hr-HR" sz="2000"/>
              <a:t> + 2</a:t>
            </a:r>
          </a:p>
          <a:p>
            <a:pPr marL="176213" indent="-176213">
              <a:spcBef>
                <a:spcPct val="50000"/>
              </a:spcBef>
              <a:tabLst>
                <a:tab pos="539750" algn="l"/>
                <a:tab pos="1884363" algn="l"/>
              </a:tabLst>
            </a:pPr>
            <a:endParaRPr lang="hr-HR" sz="2000"/>
          </a:p>
          <a:p>
            <a:pPr marL="176213" indent="-176213">
              <a:spcBef>
                <a:spcPct val="50000"/>
              </a:spcBef>
              <a:buFont typeface="Wingdings" pitchFamily="2" charset="2"/>
              <a:buChar char="Ø"/>
              <a:tabLst>
                <a:tab pos="539750" algn="l"/>
                <a:tab pos="1884363" algn="l"/>
              </a:tabLst>
            </a:pPr>
            <a:r>
              <a:rPr lang="hr-HR" sz="2000"/>
              <a:t>One earthquake has just one magnitude, but many intensities!</a:t>
            </a:r>
          </a:p>
        </p:txBody>
      </p:sp>
      <p:sp>
        <p:nvSpPr>
          <p:cNvPr id="77830" name="Line 7"/>
          <p:cNvSpPr>
            <a:spLocks noChangeShapeType="1"/>
          </p:cNvSpPr>
          <p:nvPr/>
        </p:nvSpPr>
        <p:spPr bwMode="auto">
          <a:xfrm flipV="1">
            <a:off x="4643438" y="2636838"/>
            <a:ext cx="2736850" cy="2160587"/>
          </a:xfrm>
          <a:prstGeom prst="line">
            <a:avLst/>
          </a:prstGeom>
          <a:noFill/>
          <a:ln w="28575">
            <a:solidFill>
              <a:srgbClr val="99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827088" y="0"/>
            <a:ext cx="7783512" cy="1431925"/>
          </a:xfrm>
        </p:spPr>
        <p:txBody>
          <a:bodyPr/>
          <a:lstStyle/>
          <a:p>
            <a:pPr eaLnBrk="1" hangingPunct="1">
              <a:defRPr/>
            </a:pPr>
            <a:r>
              <a:rPr lang="hr-HR" smtClean="0">
                <a:solidFill>
                  <a:srgbClr val="E0C35A"/>
                </a:solidFill>
              </a:rPr>
              <a:t>Engineering Seismology</a:t>
            </a:r>
            <a:br>
              <a:rPr lang="hr-HR" smtClean="0">
                <a:solidFill>
                  <a:srgbClr val="E0C35A"/>
                </a:solidFill>
              </a:rPr>
            </a:br>
            <a:endParaRPr lang="hr-HR" sz="3200" smtClean="0">
              <a:solidFill>
                <a:srgbClr val="E0C35A"/>
              </a:solidFill>
            </a:endParaRPr>
          </a:p>
        </p:txBody>
      </p:sp>
      <p:pic>
        <p:nvPicPr>
          <p:cNvPr id="78853" name="Picture 8" descr="Izmit_1999"/>
          <p:cNvPicPr>
            <a:picLocks noGrp="1" noChangeAspect="1" noChangeArrowheads="1"/>
          </p:cNvPicPr>
          <p:nvPr>
            <p:ph idx="1"/>
          </p:nvPr>
        </p:nvPicPr>
        <p:blipFill>
          <a:blip r:embed="rId2"/>
          <a:stretch>
            <a:fillRect/>
          </a:stretch>
        </p:blipFill>
        <p:spPr>
          <a:xfrm>
            <a:off x="3048000" y="1969294"/>
            <a:ext cx="3048000" cy="4064000"/>
          </a:xfrm>
          <a:noFill/>
        </p:spPr>
      </p:pic>
      <p:sp>
        <p:nvSpPr>
          <p:cNvPr id="308227"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en-US" sz="2400" baseline="-25000">
              <a:effectLst>
                <a:outerShdw blurRad="38100" dist="38100" dir="2700000" algn="tl">
                  <a:srgbClr val="000000"/>
                </a:outerShdw>
              </a:effectLst>
            </a:endParaRPr>
          </a:p>
        </p:txBody>
      </p:sp>
      <p:sp>
        <p:nvSpPr>
          <p:cNvPr id="78852" name="Text Box 4"/>
          <p:cNvSpPr txBox="1">
            <a:spLocks noChangeArrowheads="1"/>
          </p:cNvSpPr>
          <p:nvPr/>
        </p:nvSpPr>
        <p:spPr bwMode="auto">
          <a:xfrm>
            <a:off x="827088" y="1844675"/>
            <a:ext cx="5040312" cy="4783138"/>
          </a:xfrm>
          <a:prstGeom prst="rect">
            <a:avLst/>
          </a:prstGeom>
          <a:noFill/>
          <a:ln w="9525" algn="ctr">
            <a:noFill/>
            <a:miter lim="800000"/>
            <a:headEnd/>
            <a:tailEnd/>
          </a:ln>
        </p:spPr>
        <p:txBody>
          <a:bodyPr>
            <a:spAutoFit/>
          </a:bodyPr>
          <a:lstStyle/>
          <a:p>
            <a:pPr marL="176213" indent="-176213">
              <a:spcBef>
                <a:spcPct val="50000"/>
              </a:spcBef>
              <a:buFont typeface="Wingdings" pitchFamily="2" charset="2"/>
              <a:buChar char="Ø"/>
              <a:tabLst>
                <a:tab pos="539750" algn="l"/>
                <a:tab pos="1884363" algn="l"/>
              </a:tabLst>
            </a:pPr>
            <a:r>
              <a:rPr lang="hr-HR" sz="2200"/>
              <a:t>Earthquakes are the only natural disasters that are mostly </a:t>
            </a:r>
            <a:r>
              <a:rPr lang="hr-HR" sz="2200" i="1"/>
              <a:t>harmless</a:t>
            </a:r>
            <a:r>
              <a:rPr lang="hr-HR" sz="2200"/>
              <a:t> to humans! The only danger comes from buildings designed </a:t>
            </a:r>
            <a:r>
              <a:rPr lang="hr-HR" sz="2200" i="1"/>
              <a:t>not to withstand</a:t>
            </a:r>
            <a:r>
              <a:rPr lang="hr-HR" sz="2200"/>
              <a:t> the largest possible earthquakes in the area.</a:t>
            </a:r>
          </a:p>
          <a:p>
            <a:pPr marL="176213" indent="-176213">
              <a:spcBef>
                <a:spcPct val="50000"/>
              </a:spcBef>
              <a:buFont typeface="Wingdings" pitchFamily="2" charset="2"/>
              <a:buChar char="Ø"/>
              <a:tabLst>
                <a:tab pos="539750" algn="l"/>
                <a:tab pos="1884363" algn="l"/>
              </a:tabLst>
            </a:pPr>
            <a:r>
              <a:rPr lang="hr-HR" sz="2200" b="1"/>
              <a:t>Engineering seismology </a:t>
            </a:r>
            <a:r>
              <a:rPr lang="hr-HR" sz="2200"/>
              <a:t>provides civil engineers parameters they need in order to construct seismically safe and sound structures.</a:t>
            </a:r>
          </a:p>
          <a:p>
            <a:pPr marL="176213" indent="-176213">
              <a:spcBef>
                <a:spcPct val="50000"/>
              </a:spcBef>
              <a:buFont typeface="Wingdings" pitchFamily="2" charset="2"/>
              <a:buChar char="Ø"/>
              <a:tabLst>
                <a:tab pos="539750" algn="l"/>
                <a:tab pos="1884363" algn="l"/>
              </a:tabLst>
            </a:pPr>
            <a:r>
              <a:rPr lang="hr-HR" sz="2200" b="1"/>
              <a:t>Engineering seismology</a:t>
            </a:r>
            <a:r>
              <a:rPr lang="hr-HR" sz="2200"/>
              <a:t> is a bridge between </a:t>
            </a:r>
            <a:r>
              <a:rPr lang="hr-HR" sz="2200" i="1"/>
              <a:t>seismology</a:t>
            </a:r>
            <a:r>
              <a:rPr lang="hr-HR" sz="2200"/>
              <a:t> and </a:t>
            </a:r>
            <a:r>
              <a:rPr lang="hr-HR" sz="2200" i="1"/>
              <a:t>earthquake engineering.</a:t>
            </a:r>
          </a:p>
        </p:txBody>
      </p:sp>
      <p:sp>
        <p:nvSpPr>
          <p:cNvPr id="308234" name="Text Box 10"/>
          <p:cNvSpPr txBox="1">
            <a:spLocks noChangeArrowheads="1"/>
          </p:cNvSpPr>
          <p:nvPr/>
        </p:nvSpPr>
        <p:spPr bwMode="auto">
          <a:xfrm>
            <a:off x="5867400" y="6092825"/>
            <a:ext cx="3097213" cy="396875"/>
          </a:xfrm>
          <a:prstGeom prst="rect">
            <a:avLst/>
          </a:prstGeom>
          <a:noFill/>
          <a:ln w="9525" algn="ctr">
            <a:noFill/>
            <a:miter lim="800000"/>
            <a:headEnd/>
            <a:tailEnd/>
          </a:ln>
          <a:effectLst/>
        </p:spPr>
        <p:txBody>
          <a:bodyPr>
            <a:spAutoFit/>
          </a:bodyPr>
          <a:lstStyle/>
          <a:p>
            <a:pPr marL="342900" indent="-342900" algn="ctr">
              <a:defRPr/>
            </a:pPr>
            <a:r>
              <a:rPr lang="hr-HR" sz="2000">
                <a:effectLst>
                  <a:outerShdw blurRad="38100" dist="38100" dir="2700000" algn="tl">
                    <a:srgbClr val="000000"/>
                  </a:outerShdw>
                </a:effectLst>
              </a:rPr>
              <a:t>Izmit, Turkey, 1999</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333375"/>
            <a:ext cx="7772400" cy="2089150"/>
          </a:xfrm>
        </p:spPr>
        <p:txBody>
          <a:bodyPr/>
          <a:lstStyle/>
          <a:p>
            <a:pPr eaLnBrk="1" hangingPunct="1">
              <a:defRPr/>
            </a:pPr>
            <a:r>
              <a:rPr lang="hr-HR" sz="6000" dirty="0" smtClean="0"/>
              <a:t>Seismology</a:t>
            </a:r>
            <a:r>
              <a:rPr lang="hr-HR" dirty="0" smtClean="0"/>
              <a:t/>
            </a:r>
            <a:br>
              <a:rPr lang="hr-HR" dirty="0" smtClean="0"/>
            </a:br>
            <a:r>
              <a:rPr lang="hr-HR" dirty="0" smtClean="0"/>
              <a:t>(a very short overview)</a:t>
            </a:r>
          </a:p>
        </p:txBody>
      </p:sp>
      <p:pic>
        <p:nvPicPr>
          <p:cNvPr id="15363" name="Picture 5" descr="Seizmoskop_zabe"/>
          <p:cNvPicPr>
            <a:picLocks noChangeAspect="1" noChangeArrowheads="1"/>
          </p:cNvPicPr>
          <p:nvPr/>
        </p:nvPicPr>
        <p:blipFill>
          <a:blip r:embed="rId2"/>
          <a:srcRect/>
          <a:stretch>
            <a:fillRect/>
          </a:stretch>
        </p:blipFill>
        <p:spPr bwMode="auto">
          <a:xfrm>
            <a:off x="323850" y="4221163"/>
            <a:ext cx="2808288" cy="2443162"/>
          </a:xfrm>
          <a:prstGeom prst="rect">
            <a:avLst/>
          </a:prstGeom>
          <a:noFill/>
          <a:ln w="9525">
            <a:noFill/>
            <a:miter lim="800000"/>
            <a:headEnd/>
            <a:tailEnd/>
          </a:ln>
        </p:spPr>
      </p:pic>
      <p:pic>
        <p:nvPicPr>
          <p:cNvPr id="15364" name="Picture 6" descr="Northridge_1994"/>
          <p:cNvPicPr>
            <a:picLocks noChangeAspect="1" noChangeArrowheads="1"/>
          </p:cNvPicPr>
          <p:nvPr/>
        </p:nvPicPr>
        <p:blipFill>
          <a:blip r:embed="rId3"/>
          <a:srcRect/>
          <a:stretch>
            <a:fillRect/>
          </a:stretch>
        </p:blipFill>
        <p:spPr bwMode="auto">
          <a:xfrm>
            <a:off x="4787900" y="2420938"/>
            <a:ext cx="3887788" cy="2601912"/>
          </a:xfrm>
          <a:prstGeom prst="rect">
            <a:avLst/>
          </a:prstGeom>
          <a:noFill/>
          <a:ln w="9525">
            <a:noFill/>
            <a:miter lim="800000"/>
            <a:headEnd/>
            <a:tailEnd/>
          </a:ln>
        </p:spPr>
      </p:pic>
      <p:pic>
        <p:nvPicPr>
          <p:cNvPr id="15365" name="Picture 7" descr="Paschwitz_potres2"/>
          <p:cNvPicPr>
            <a:picLocks noChangeAspect="1" noChangeArrowheads="1"/>
          </p:cNvPicPr>
          <p:nvPr/>
        </p:nvPicPr>
        <p:blipFill>
          <a:blip r:embed="rId4"/>
          <a:srcRect/>
          <a:stretch>
            <a:fillRect/>
          </a:stretch>
        </p:blipFill>
        <p:spPr bwMode="auto">
          <a:xfrm>
            <a:off x="179388" y="2997200"/>
            <a:ext cx="5181600" cy="809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827088" y="260350"/>
            <a:ext cx="7783512" cy="1431925"/>
          </a:xfrm>
        </p:spPr>
        <p:txBody>
          <a:bodyPr/>
          <a:lstStyle/>
          <a:p>
            <a:pPr eaLnBrk="1" hangingPunct="1">
              <a:defRPr/>
            </a:pPr>
            <a:r>
              <a:rPr lang="hr-HR" smtClean="0">
                <a:solidFill>
                  <a:srgbClr val="E0C35A"/>
                </a:solidFill>
              </a:rPr>
              <a:t>Engineering Seismology</a:t>
            </a:r>
            <a:br>
              <a:rPr lang="hr-HR" smtClean="0">
                <a:solidFill>
                  <a:srgbClr val="E0C35A"/>
                </a:solidFill>
              </a:rPr>
            </a:br>
            <a:endParaRPr lang="hr-HR" sz="3200" smtClean="0">
              <a:solidFill>
                <a:srgbClr val="E0C35A"/>
              </a:solidFill>
            </a:endParaRPr>
          </a:p>
        </p:txBody>
      </p:sp>
      <p:pic>
        <p:nvPicPr>
          <p:cNvPr id="79877" name="Picture 5" descr="AKC"/>
          <p:cNvPicPr>
            <a:picLocks noGrp="1" noChangeAspect="1" noChangeArrowheads="1"/>
          </p:cNvPicPr>
          <p:nvPr>
            <p:ph idx="1"/>
          </p:nvPr>
        </p:nvPicPr>
        <p:blipFill>
          <a:blip r:embed="rId2"/>
          <a:srcRect/>
          <a:stretch>
            <a:fillRect/>
          </a:stretch>
        </p:blipFill>
        <p:spPr>
          <a:xfrm>
            <a:off x="5961063" y="1916113"/>
            <a:ext cx="3182937" cy="3313112"/>
          </a:xfrm>
          <a:noFill/>
        </p:spPr>
      </p:pic>
      <p:sp>
        <p:nvSpPr>
          <p:cNvPr id="318467"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en-US" sz="2400" baseline="-25000">
              <a:effectLst>
                <a:outerShdw blurRad="38100" dist="38100" dir="2700000" algn="tl">
                  <a:srgbClr val="000000"/>
                </a:outerShdw>
              </a:effectLst>
            </a:endParaRPr>
          </a:p>
        </p:txBody>
      </p:sp>
      <p:sp>
        <p:nvSpPr>
          <p:cNvPr id="318468" name="Text Box 4"/>
          <p:cNvSpPr txBox="1">
            <a:spLocks noChangeArrowheads="1"/>
          </p:cNvSpPr>
          <p:nvPr/>
        </p:nvSpPr>
        <p:spPr bwMode="auto">
          <a:xfrm>
            <a:off x="827088" y="1844675"/>
            <a:ext cx="4968875" cy="4511675"/>
          </a:xfrm>
          <a:prstGeom prst="rect">
            <a:avLst/>
          </a:prstGeom>
          <a:noFill/>
          <a:ln w="9525" algn="ctr">
            <a:noFill/>
            <a:miter lim="800000"/>
            <a:headEnd/>
            <a:tailEnd/>
          </a:ln>
          <a:effectLst/>
        </p:spPr>
        <p:txBody>
          <a:bodyPr>
            <a:spAutoFit/>
          </a:bodyPr>
          <a:lstStyle/>
          <a:p>
            <a:pPr marL="263525" indent="-263525">
              <a:spcBef>
                <a:spcPct val="50000"/>
              </a:spcBef>
              <a:tabLst>
                <a:tab pos="442913" algn="l"/>
                <a:tab pos="1884363" algn="l"/>
              </a:tabLst>
              <a:defRPr/>
            </a:pPr>
            <a:r>
              <a:rPr lang="hr-HR" sz="2000"/>
              <a:t>Most common input parameters are: </a:t>
            </a:r>
            <a:br>
              <a:rPr lang="hr-HR" sz="2000"/>
            </a:br>
            <a:r>
              <a:rPr lang="hr-HR" sz="2000"/>
              <a:t>- maximal expected horizontal ground  	acceleration (PGA)</a:t>
            </a:r>
            <a:br>
              <a:rPr lang="hr-HR" sz="2000"/>
            </a:br>
            <a:r>
              <a:rPr lang="hr-HR" sz="2000"/>
              <a:t>- maximal expected horizontal ground 	velocity (PGV)</a:t>
            </a:r>
            <a:br>
              <a:rPr lang="hr-HR" sz="2000"/>
            </a:br>
            <a:r>
              <a:rPr lang="hr-HR" sz="2000"/>
              <a:t>- maximal expected horizontal ground 	displacement (PGD)</a:t>
            </a:r>
            <a:br>
              <a:rPr lang="hr-HR" sz="2000"/>
            </a:br>
            <a:r>
              <a:rPr lang="hr-HR" sz="2000"/>
              <a:t>- response spectra (SA)</a:t>
            </a:r>
            <a:r>
              <a:rPr lang="hr-HR" sz="2000">
                <a:effectLst>
                  <a:outerShdw blurRad="38100" dist="38100" dir="2700000" algn="tl">
                    <a:srgbClr val="000000"/>
                  </a:outerShdw>
                </a:effectLst>
              </a:rPr>
              <a:t/>
            </a:r>
            <a:br>
              <a:rPr lang="hr-HR" sz="2000">
                <a:effectLst>
                  <a:outerShdw blurRad="38100" dist="38100" dir="2700000" algn="tl">
                    <a:srgbClr val="000000"/>
                  </a:outerShdw>
                </a:effectLst>
              </a:rPr>
            </a:br>
            <a:r>
              <a:rPr lang="hr-HR" sz="2000"/>
              <a:t>- maximal expected intensity (Imax)</a:t>
            </a:r>
            <a:br>
              <a:rPr lang="hr-HR" sz="2000"/>
            </a:br>
            <a:r>
              <a:rPr lang="hr-HR" sz="2000"/>
              <a:t>- duration of significant shaking</a:t>
            </a:r>
            <a:br>
              <a:rPr lang="hr-HR" sz="2000"/>
            </a:br>
            <a:r>
              <a:rPr lang="hr-HR" sz="2000"/>
              <a:t>- dominant period of shaking.</a:t>
            </a:r>
          </a:p>
          <a:p>
            <a:pPr marL="263525" indent="-263525">
              <a:spcBef>
                <a:spcPct val="50000"/>
              </a:spcBef>
              <a:buFont typeface="Wingdings" pitchFamily="2" charset="2"/>
              <a:buChar char="Ø"/>
              <a:tabLst>
                <a:tab pos="442913" algn="l"/>
                <a:tab pos="1884363" algn="l"/>
              </a:tabLst>
              <a:defRPr/>
            </a:pPr>
            <a:r>
              <a:rPr lang="hr-HR" sz="2000"/>
              <a:t>Engineering seismologists mostly use records of ground acceleration obtained by strong-motion accelerographs.</a:t>
            </a:r>
          </a:p>
        </p:txBody>
      </p:sp>
      <p:sp>
        <p:nvSpPr>
          <p:cNvPr id="318471" name="Text Box 7"/>
          <p:cNvSpPr txBox="1">
            <a:spLocks noChangeArrowheads="1"/>
          </p:cNvSpPr>
          <p:nvPr/>
        </p:nvSpPr>
        <p:spPr bwMode="auto">
          <a:xfrm>
            <a:off x="6084888" y="5373688"/>
            <a:ext cx="3059112" cy="581025"/>
          </a:xfrm>
          <a:prstGeom prst="rect">
            <a:avLst/>
          </a:prstGeom>
          <a:noFill/>
          <a:ln w="9525" algn="ctr">
            <a:noFill/>
            <a:miter lim="800000"/>
            <a:headEnd/>
            <a:tailEnd/>
          </a:ln>
          <a:effectLst/>
        </p:spPr>
        <p:txBody>
          <a:bodyPr>
            <a:spAutoFit/>
          </a:bodyPr>
          <a:lstStyle/>
          <a:p>
            <a:pPr algn="ctr">
              <a:spcBef>
                <a:spcPct val="50000"/>
              </a:spcBef>
              <a:defRPr/>
            </a:pPr>
            <a:r>
              <a:rPr lang="hr-HR" sz="1600">
                <a:effectLst>
                  <a:outerShdw blurRad="38100" dist="38100" dir="2700000" algn="tl">
                    <a:srgbClr val="000000"/>
                  </a:outerShdw>
                </a:effectLst>
              </a:rPr>
              <a:t>Accelerogram of the Ston-Slano (Croatia, M = 6.0, 1996) event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827088" y="404813"/>
            <a:ext cx="7783512" cy="1431925"/>
          </a:xfrm>
        </p:spPr>
        <p:txBody>
          <a:bodyPr/>
          <a:lstStyle/>
          <a:p>
            <a:pPr eaLnBrk="1" hangingPunct="1">
              <a:defRPr/>
            </a:pPr>
            <a:r>
              <a:rPr lang="hr-HR" smtClean="0">
                <a:solidFill>
                  <a:srgbClr val="E0C35A"/>
                </a:solidFill>
              </a:rPr>
              <a:t>Engineering Seismology</a:t>
            </a:r>
            <a:br>
              <a:rPr lang="hr-HR" smtClean="0">
                <a:solidFill>
                  <a:srgbClr val="E0C35A"/>
                </a:solidFill>
              </a:rPr>
            </a:br>
            <a:endParaRPr lang="hr-HR" sz="3200" smtClean="0">
              <a:solidFill>
                <a:srgbClr val="E0C35A"/>
              </a:solidFill>
            </a:endParaRPr>
          </a:p>
        </p:txBody>
      </p:sp>
      <p:sp>
        <p:nvSpPr>
          <p:cNvPr id="315395" name="Rectangle 3"/>
          <p:cNvSpPr>
            <a:spLocks noChangeArrowheads="1"/>
          </p:cNvSpPr>
          <p:nvPr/>
        </p:nvSpPr>
        <p:spPr bwMode="auto">
          <a:xfrm>
            <a:off x="827088" y="1989138"/>
            <a:ext cx="8316912" cy="4752975"/>
          </a:xfrm>
          <a:prstGeom prst="rect">
            <a:avLst/>
          </a:prstGeom>
          <a:noFill/>
          <a:ln w="9525">
            <a:noFill/>
            <a:miter lim="800000"/>
            <a:headEnd/>
            <a:tailEnd/>
          </a:ln>
          <a:effectLst/>
        </p:spPr>
        <p:txBody>
          <a:bodyPr/>
          <a:lstStyle/>
          <a:p>
            <a:pPr marL="363538" indent="-363538">
              <a:lnSpc>
                <a:spcPct val="90000"/>
              </a:lnSpc>
              <a:spcBef>
                <a:spcPct val="50000"/>
              </a:spcBef>
              <a:defRPr/>
            </a:pPr>
            <a:r>
              <a:rPr lang="hr-HR" sz="2800"/>
              <a:t>In order to estimate the parameters, seismologists need:</a:t>
            </a:r>
          </a:p>
          <a:p>
            <a:pPr marL="363538" indent="-363538">
              <a:lnSpc>
                <a:spcPct val="90000"/>
              </a:lnSpc>
              <a:spcBef>
                <a:spcPct val="50000"/>
              </a:spcBef>
              <a:buFont typeface="Wingdings" pitchFamily="2" charset="2"/>
              <a:buChar char="Ø"/>
              <a:defRPr/>
            </a:pPr>
            <a:r>
              <a:rPr lang="hr-HR" sz="2800"/>
              <a:t>Complete earthquake catalogues that extend well into the past,</a:t>
            </a:r>
          </a:p>
          <a:p>
            <a:pPr marL="363538" indent="-363538">
              <a:lnSpc>
                <a:spcPct val="90000"/>
              </a:lnSpc>
              <a:spcBef>
                <a:spcPct val="50000"/>
              </a:spcBef>
              <a:buFont typeface="Wingdings" pitchFamily="2" charset="2"/>
              <a:buChar char="Ø"/>
              <a:defRPr/>
            </a:pPr>
            <a:r>
              <a:rPr lang="hr-HR" sz="2800"/>
              <a:t>Information on the soil structure and properties at the construction site, as well as on the path between epicentre and the site,</a:t>
            </a:r>
          </a:p>
          <a:p>
            <a:pPr marL="363538" indent="-363538">
              <a:lnSpc>
                <a:spcPct val="90000"/>
              </a:lnSpc>
              <a:spcBef>
                <a:spcPct val="50000"/>
              </a:spcBef>
              <a:buFont typeface="Wingdings" pitchFamily="2" charset="2"/>
              <a:buChar char="Ø"/>
              <a:defRPr/>
            </a:pPr>
            <a:r>
              <a:rPr lang="hr-HR" sz="2800"/>
              <a:t>Records of strong earthquakes and small events from near-by epicentral regions,</a:t>
            </a:r>
          </a:p>
          <a:p>
            <a:pPr marL="363538" indent="-363538">
              <a:lnSpc>
                <a:spcPct val="90000"/>
              </a:lnSpc>
              <a:spcBef>
                <a:spcPct val="50000"/>
              </a:spcBef>
              <a:buFont typeface="Wingdings" pitchFamily="2" charset="2"/>
              <a:buChar char="Ø"/>
              <a:defRPr/>
            </a:pPr>
            <a:r>
              <a:rPr lang="hr-HR" sz="2800"/>
              <a:t>Results of geological surveys ...</a:t>
            </a:r>
          </a:p>
          <a:p>
            <a:pPr marL="363538" indent="-363538">
              <a:lnSpc>
                <a:spcPct val="90000"/>
              </a:lnSpc>
              <a:spcBef>
                <a:spcPct val="50000"/>
              </a:spcBef>
              <a:buFont typeface="Wingdings" pitchFamily="2" charset="2"/>
              <a:buChar char="Ø"/>
              <a:defRPr/>
            </a:pPr>
            <a:endParaRPr lang="hr-HR" sz="2800"/>
          </a:p>
          <a:p>
            <a:pPr marL="363538" indent="-363538">
              <a:defRPr/>
            </a:pPr>
            <a:endParaRPr lang="hr-HR" sz="2800" baseline="-250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827088" y="260350"/>
            <a:ext cx="7273925" cy="1314450"/>
          </a:xfrm>
        </p:spPr>
        <p:txBody>
          <a:bodyPr>
            <a:normAutofit fontScale="90000"/>
          </a:bodyPr>
          <a:lstStyle/>
          <a:p>
            <a:pPr eaLnBrk="1" hangingPunct="1">
              <a:defRPr/>
            </a:pPr>
            <a:r>
              <a:rPr lang="hr-HR" sz="4000" smtClean="0">
                <a:solidFill>
                  <a:srgbClr val="E0C35A"/>
                </a:solidFill>
              </a:rPr>
              <a:t>Engineering </a:t>
            </a:r>
            <a:br>
              <a:rPr lang="hr-HR" sz="4000" smtClean="0">
                <a:solidFill>
                  <a:srgbClr val="E0C35A"/>
                </a:solidFill>
              </a:rPr>
            </a:br>
            <a:r>
              <a:rPr lang="hr-HR" sz="4000" smtClean="0">
                <a:solidFill>
                  <a:srgbClr val="E0C35A"/>
                </a:solidFill>
              </a:rPr>
              <a:t>Seismology</a:t>
            </a:r>
            <a:br>
              <a:rPr lang="hr-HR" sz="4000" smtClean="0">
                <a:solidFill>
                  <a:srgbClr val="E0C35A"/>
                </a:solidFill>
              </a:rPr>
            </a:br>
            <a:endParaRPr lang="hr-HR" sz="2800" smtClean="0">
              <a:solidFill>
                <a:srgbClr val="E0C35A"/>
              </a:solidFill>
            </a:endParaRPr>
          </a:p>
        </p:txBody>
      </p:sp>
      <p:pic>
        <p:nvPicPr>
          <p:cNvPr id="81924" name="Picture 4" descr="EPI2000A"/>
          <p:cNvPicPr>
            <a:picLocks noGrp="1" noChangeAspect="1" noChangeArrowheads="1"/>
          </p:cNvPicPr>
          <p:nvPr>
            <p:ph idx="1"/>
          </p:nvPr>
        </p:nvPicPr>
        <p:blipFill>
          <a:blip r:embed="rId2"/>
          <a:srcRect/>
          <a:stretch>
            <a:fillRect/>
          </a:stretch>
        </p:blipFill>
        <p:spPr>
          <a:xfrm>
            <a:off x="4622800" y="188913"/>
            <a:ext cx="4521200" cy="6553200"/>
          </a:xfrm>
          <a:noFill/>
        </p:spPr>
      </p:pic>
      <p:sp>
        <p:nvSpPr>
          <p:cNvPr id="322563" name="Rectangle 3"/>
          <p:cNvSpPr>
            <a:spLocks noChangeArrowheads="1"/>
          </p:cNvSpPr>
          <p:nvPr/>
        </p:nvSpPr>
        <p:spPr bwMode="auto">
          <a:xfrm>
            <a:off x="827088" y="1989138"/>
            <a:ext cx="1223962" cy="2952750"/>
          </a:xfrm>
          <a:prstGeom prst="rect">
            <a:avLst/>
          </a:prstGeom>
          <a:noFill/>
          <a:ln w="9525">
            <a:noFill/>
            <a:miter lim="800000"/>
            <a:headEnd/>
            <a:tailEnd/>
          </a:ln>
          <a:effectLst/>
        </p:spPr>
        <p:txBody>
          <a:bodyPr/>
          <a:lstStyle/>
          <a:p>
            <a:pPr marL="363538" indent="-363538">
              <a:lnSpc>
                <a:spcPct val="90000"/>
              </a:lnSpc>
              <a:spcBef>
                <a:spcPct val="50000"/>
              </a:spcBef>
              <a:defRPr/>
            </a:pPr>
            <a:endParaRPr lang="hr-HR" sz="2800"/>
          </a:p>
          <a:p>
            <a:pPr marL="363538" indent="-363538">
              <a:defRPr/>
            </a:pPr>
            <a:endParaRPr lang="hr-HR" sz="2800" baseline="-25000">
              <a:effectLst>
                <a:outerShdw blurRad="38100" dist="38100" dir="2700000" algn="tl">
                  <a:srgbClr val="000000"/>
                </a:outerShdw>
              </a:effectLst>
            </a:endParaRPr>
          </a:p>
        </p:txBody>
      </p:sp>
      <p:sp>
        <p:nvSpPr>
          <p:cNvPr id="322566" name="Text Box 6"/>
          <p:cNvSpPr txBox="1">
            <a:spLocks noChangeArrowheads="1"/>
          </p:cNvSpPr>
          <p:nvPr/>
        </p:nvSpPr>
        <p:spPr bwMode="auto">
          <a:xfrm>
            <a:off x="827088" y="1989138"/>
            <a:ext cx="3743325" cy="4335462"/>
          </a:xfrm>
          <a:prstGeom prst="rect">
            <a:avLst/>
          </a:prstGeom>
          <a:noFill/>
          <a:ln w="9525" algn="ctr">
            <a:noFill/>
            <a:miter lim="800000"/>
            <a:headEnd/>
            <a:tailEnd/>
          </a:ln>
          <a:effectLst/>
        </p:spPr>
        <p:txBody>
          <a:bodyPr>
            <a:spAutoFit/>
          </a:bodyPr>
          <a:lstStyle/>
          <a:p>
            <a:pPr>
              <a:spcBef>
                <a:spcPct val="50000"/>
              </a:spcBef>
              <a:defRPr/>
            </a:pPr>
            <a:r>
              <a:rPr lang="hr-HR" sz="2400">
                <a:effectLst>
                  <a:outerShdw blurRad="38100" dist="38100" dir="2700000" algn="tl">
                    <a:srgbClr val="000000"/>
                  </a:outerShdw>
                </a:effectLst>
              </a:rPr>
              <a:t>Complete and homogeneous earthquake catalogues are of paramount importance in seismic hazard studies.</a:t>
            </a:r>
          </a:p>
          <a:p>
            <a:pPr>
              <a:spcBef>
                <a:spcPct val="50000"/>
              </a:spcBef>
              <a:defRPr/>
            </a:pPr>
            <a:endParaRPr lang="hr-HR" sz="2400">
              <a:effectLst>
                <a:outerShdw blurRad="38100" dist="38100" dir="2700000" algn="tl">
                  <a:srgbClr val="000000"/>
                </a:outerShdw>
              </a:effectLst>
            </a:endParaRPr>
          </a:p>
          <a:p>
            <a:pPr>
              <a:lnSpc>
                <a:spcPct val="60000"/>
              </a:lnSpc>
              <a:spcBef>
                <a:spcPct val="50000"/>
              </a:spcBef>
              <a:defRPr/>
            </a:pPr>
            <a:endParaRPr lang="hr-HR" sz="2400">
              <a:effectLst>
                <a:outerShdw blurRad="38100" dist="38100" dir="2700000" algn="tl">
                  <a:srgbClr val="000000"/>
                </a:outerShdw>
              </a:effectLst>
            </a:endParaRPr>
          </a:p>
          <a:p>
            <a:pPr>
              <a:lnSpc>
                <a:spcPct val="60000"/>
              </a:lnSpc>
              <a:spcBef>
                <a:spcPct val="50000"/>
              </a:spcBef>
              <a:defRPr/>
            </a:pPr>
            <a:endParaRPr lang="hr-HR" sz="2400">
              <a:effectLst>
                <a:outerShdw blurRad="38100" dist="38100" dir="2700000" algn="tl">
                  <a:srgbClr val="000000"/>
                </a:outerShdw>
              </a:effectLst>
            </a:endParaRPr>
          </a:p>
          <a:p>
            <a:pPr algn="r">
              <a:spcBef>
                <a:spcPct val="50000"/>
              </a:spcBef>
              <a:defRPr/>
            </a:pPr>
            <a:r>
              <a:rPr lang="hr-HR" sz="2000"/>
              <a:t>Seismicity of Croatia after the Croatian Earthquake Catalogue that lists over 15.000 events</a:t>
            </a:r>
            <a:r>
              <a:rPr lang="hr-HR" sz="2000">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827088" y="333375"/>
            <a:ext cx="7783512" cy="1431925"/>
          </a:xfrm>
        </p:spPr>
        <p:txBody>
          <a:bodyPr/>
          <a:lstStyle/>
          <a:p>
            <a:pPr eaLnBrk="1" hangingPunct="1">
              <a:defRPr/>
            </a:pPr>
            <a:r>
              <a:rPr lang="hr-HR" smtClean="0">
                <a:solidFill>
                  <a:srgbClr val="E0C35A"/>
                </a:solidFill>
              </a:rPr>
              <a:t>Engineering Seismology</a:t>
            </a:r>
            <a:br>
              <a:rPr lang="hr-HR" smtClean="0">
                <a:solidFill>
                  <a:srgbClr val="E0C35A"/>
                </a:solidFill>
              </a:rPr>
            </a:br>
            <a:endParaRPr lang="hr-HR" sz="3200" smtClean="0">
              <a:solidFill>
                <a:srgbClr val="E0C35A"/>
              </a:solidFill>
            </a:endParaRPr>
          </a:p>
        </p:txBody>
      </p:sp>
      <p:sp>
        <p:nvSpPr>
          <p:cNvPr id="316419"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82948" name="Text Box 4"/>
          <p:cNvSpPr txBox="1">
            <a:spLocks noChangeArrowheads="1"/>
          </p:cNvSpPr>
          <p:nvPr/>
        </p:nvSpPr>
        <p:spPr bwMode="auto">
          <a:xfrm>
            <a:off x="971550" y="1916113"/>
            <a:ext cx="7848600" cy="4616450"/>
          </a:xfrm>
          <a:prstGeom prst="rect">
            <a:avLst/>
          </a:prstGeom>
          <a:noFill/>
          <a:ln w="9525" algn="ctr">
            <a:noFill/>
            <a:miter lim="800000"/>
            <a:headEnd/>
            <a:tailEnd/>
          </a:ln>
        </p:spPr>
        <p:txBody>
          <a:bodyPr>
            <a:spAutoFit/>
          </a:bodyPr>
          <a:lstStyle/>
          <a:p>
            <a:pPr marL="342900" indent="-342900">
              <a:spcBef>
                <a:spcPct val="50000"/>
              </a:spcBef>
              <a:buFont typeface="Wingdings" pitchFamily="2" charset="2"/>
              <a:buChar char="Ø"/>
              <a:tabLst>
                <a:tab pos="539750" algn="l"/>
                <a:tab pos="1884363" algn="l"/>
              </a:tabLst>
            </a:pPr>
            <a:r>
              <a:rPr lang="hr-HR" sz="2200" i="1"/>
              <a:t> </a:t>
            </a:r>
            <a:r>
              <a:rPr lang="hr-HR" sz="2200"/>
              <a:t>In estimating the parameters you may use:</a:t>
            </a:r>
          </a:p>
          <a:p>
            <a:pPr marL="342900" indent="-342900">
              <a:spcBef>
                <a:spcPct val="50000"/>
              </a:spcBef>
              <a:buFont typeface="Wingdings" pitchFamily="2" charset="2"/>
              <a:buAutoNum type="arabicPeriod"/>
              <a:tabLst>
                <a:tab pos="539750" algn="l"/>
                <a:tab pos="1884363" algn="l"/>
              </a:tabLst>
            </a:pPr>
            <a:r>
              <a:rPr lang="hr-HR" sz="2200" b="1"/>
              <a:t>PROBABILISTIC APPROACH</a:t>
            </a:r>
            <a:r>
              <a:rPr lang="hr-HR" sz="2200"/>
              <a:t> –use statistical methods to assess probability of exceeding a predefined level of ground motion in some time period (earthquake return period), based on earthquake history and geological data.</a:t>
            </a:r>
          </a:p>
          <a:p>
            <a:pPr marL="342900" indent="-342900">
              <a:spcBef>
                <a:spcPct val="50000"/>
              </a:spcBef>
              <a:buFont typeface="Wingdings" pitchFamily="2" charset="2"/>
              <a:buAutoNum type="arabicPeriod"/>
              <a:tabLst>
                <a:tab pos="539750" algn="l"/>
                <a:tab pos="1884363" algn="l"/>
              </a:tabLst>
            </a:pPr>
            <a:r>
              <a:rPr lang="hr-HR" sz="2200" b="1"/>
              <a:t>DETERMINISTIC APPROACH</a:t>
            </a:r>
            <a:r>
              <a:rPr lang="hr-HR" sz="2200"/>
              <a:t> – use a predefined earthquake and </a:t>
            </a:r>
            <a:r>
              <a:rPr lang="hr-HR" sz="2200" i="1"/>
              <a:t>calculate</a:t>
            </a:r>
            <a:r>
              <a:rPr lang="hr-HR" sz="2200"/>
              <a:t> its effects and parameters of seismic forces on the construction site. This is very difficult to do because the site is in the near-field (close to the fault) and most of the approximations you normally use are not valid.</a:t>
            </a:r>
          </a:p>
          <a:p>
            <a:pPr marL="342900" indent="-342900">
              <a:spcBef>
                <a:spcPct val="50000"/>
              </a:spcBef>
              <a:buFont typeface="Wingdings" pitchFamily="2" charset="2"/>
              <a:buAutoNum type="arabicPeriod"/>
              <a:tabLst>
                <a:tab pos="539750" algn="l"/>
                <a:tab pos="1884363" algn="l"/>
              </a:tabLst>
            </a:pPr>
            <a:r>
              <a:rPr lang="hr-HR" sz="2200"/>
              <a:t>A combination of the two</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250825" y="0"/>
            <a:ext cx="3311525" cy="1557338"/>
          </a:xfrm>
        </p:spPr>
        <p:txBody>
          <a:bodyPr>
            <a:normAutofit fontScale="90000"/>
          </a:bodyPr>
          <a:lstStyle/>
          <a:p>
            <a:pPr eaLnBrk="1" hangingPunct="1">
              <a:defRPr/>
            </a:pPr>
            <a:r>
              <a:rPr lang="hr-HR" sz="4000" smtClean="0">
                <a:solidFill>
                  <a:srgbClr val="D1AD27"/>
                </a:solidFill>
              </a:rPr>
              <a:t>Engineering </a:t>
            </a:r>
            <a:br>
              <a:rPr lang="hr-HR" sz="4000" smtClean="0">
                <a:solidFill>
                  <a:srgbClr val="D1AD27"/>
                </a:solidFill>
              </a:rPr>
            </a:br>
            <a:r>
              <a:rPr lang="hr-HR" sz="4000" smtClean="0">
                <a:solidFill>
                  <a:srgbClr val="D1AD27"/>
                </a:solidFill>
              </a:rPr>
              <a:t>Seismology</a:t>
            </a:r>
            <a:r>
              <a:rPr lang="hr-HR" sz="4000" smtClean="0">
                <a:solidFill>
                  <a:srgbClr val="E0C35A"/>
                </a:solidFill>
              </a:rPr>
              <a:t/>
            </a:r>
            <a:br>
              <a:rPr lang="hr-HR" sz="4000" smtClean="0">
                <a:solidFill>
                  <a:srgbClr val="E0C35A"/>
                </a:solidFill>
              </a:rPr>
            </a:br>
            <a:endParaRPr lang="hr-HR" sz="2800" smtClean="0">
              <a:solidFill>
                <a:srgbClr val="E0C35A"/>
              </a:solidFill>
            </a:endParaRPr>
          </a:p>
        </p:txBody>
      </p:sp>
      <p:pic>
        <p:nvPicPr>
          <p:cNvPr id="83976" name="Picture 16" descr="HMI_all"/>
          <p:cNvPicPr>
            <a:picLocks noGrp="1" noChangeAspect="1" noChangeArrowheads="1"/>
          </p:cNvPicPr>
          <p:nvPr>
            <p:ph sz="half" idx="1"/>
          </p:nvPr>
        </p:nvPicPr>
        <p:blipFill>
          <a:blip r:embed="rId2"/>
          <a:srcRect/>
          <a:stretch>
            <a:fillRect/>
          </a:stretch>
        </p:blipFill>
        <p:spPr>
          <a:xfrm>
            <a:off x="3635375" y="157163"/>
            <a:ext cx="5508625" cy="4437062"/>
          </a:xfrm>
          <a:noFill/>
        </p:spPr>
      </p:pic>
      <p:pic>
        <p:nvPicPr>
          <p:cNvPr id="83973" name="Picture 18" descr="Zagreb_Int_P50"/>
          <p:cNvPicPr>
            <a:picLocks noGrp="1" noChangeAspect="1" noChangeArrowheads="1"/>
          </p:cNvPicPr>
          <p:nvPr>
            <p:ph sz="half" idx="2"/>
          </p:nvPr>
        </p:nvPicPr>
        <p:blipFill>
          <a:blip r:embed="rId3"/>
          <a:srcRect/>
          <a:stretch>
            <a:fillRect/>
          </a:stretch>
        </p:blipFill>
        <p:spPr>
          <a:xfrm>
            <a:off x="0" y="4292600"/>
            <a:ext cx="4787900" cy="2565400"/>
          </a:xfrm>
          <a:noFill/>
        </p:spPr>
      </p:pic>
      <p:sp>
        <p:nvSpPr>
          <p:cNvPr id="317443"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17457" name="Text Box 17"/>
          <p:cNvSpPr txBox="1">
            <a:spLocks noChangeArrowheads="1"/>
          </p:cNvSpPr>
          <p:nvPr/>
        </p:nvSpPr>
        <p:spPr bwMode="auto">
          <a:xfrm>
            <a:off x="5292725" y="4724400"/>
            <a:ext cx="3851275" cy="1006475"/>
          </a:xfrm>
          <a:prstGeom prst="rect">
            <a:avLst/>
          </a:prstGeom>
          <a:noFill/>
          <a:ln w="9525" algn="ctr">
            <a:noFill/>
            <a:miter lim="800000"/>
            <a:headEnd/>
            <a:tailEnd/>
          </a:ln>
          <a:effectLst/>
        </p:spPr>
        <p:txBody>
          <a:bodyPr>
            <a:spAutoFit/>
          </a:bodyPr>
          <a:lstStyle/>
          <a:p>
            <a:pPr algn="r">
              <a:spcBef>
                <a:spcPct val="50000"/>
              </a:spcBef>
              <a:defRPr/>
            </a:pPr>
            <a:r>
              <a:rPr lang="hr-HR" sz="2000">
                <a:effectLst>
                  <a:outerShdw blurRad="38100" dist="38100" dir="2700000" algn="tl">
                    <a:srgbClr val="000000"/>
                  </a:outerShdw>
                </a:effectLst>
              </a:rPr>
              <a:t>Earthquake hazard in Southern Croatia (Dalmatia) in terms of PGA for 4 return periods</a:t>
            </a:r>
          </a:p>
        </p:txBody>
      </p:sp>
      <p:sp>
        <p:nvSpPr>
          <p:cNvPr id="317460" name="Text Box 20"/>
          <p:cNvSpPr txBox="1">
            <a:spLocks noChangeArrowheads="1"/>
          </p:cNvSpPr>
          <p:nvPr/>
        </p:nvSpPr>
        <p:spPr bwMode="auto">
          <a:xfrm>
            <a:off x="179388" y="1341438"/>
            <a:ext cx="3529012" cy="1552575"/>
          </a:xfrm>
          <a:prstGeom prst="rect">
            <a:avLst/>
          </a:prstGeom>
          <a:solidFill>
            <a:schemeClr val="bg1"/>
          </a:solidFill>
          <a:ln w="9525" algn="ctr">
            <a:noFill/>
            <a:miter lim="800000"/>
            <a:headEnd/>
            <a:tailEnd/>
          </a:ln>
          <a:effectLst/>
        </p:spPr>
        <p:txBody>
          <a:bodyPr>
            <a:spAutoFit/>
          </a:bodyPr>
          <a:lstStyle/>
          <a:p>
            <a:pPr>
              <a:spcBef>
                <a:spcPct val="50000"/>
              </a:spcBef>
              <a:defRPr/>
            </a:pPr>
            <a:r>
              <a:rPr lang="hr-HR" sz="2400" b="1">
                <a:solidFill>
                  <a:schemeClr val="folHlink"/>
                </a:solidFill>
                <a:effectLst>
                  <a:outerShdw blurRad="38100" dist="38100" dir="2700000" algn="tl">
                    <a:srgbClr val="000000"/>
                  </a:outerShdw>
                </a:effectLst>
              </a:rPr>
              <a:t>Examples of probabilistic hazard assessment in </a:t>
            </a:r>
            <a:br>
              <a:rPr lang="hr-HR" sz="2400" b="1">
                <a:solidFill>
                  <a:schemeClr val="folHlink"/>
                </a:solidFill>
                <a:effectLst>
                  <a:outerShdw blurRad="38100" dist="38100" dir="2700000" algn="tl">
                    <a:srgbClr val="000000"/>
                  </a:outerShdw>
                </a:effectLst>
              </a:rPr>
            </a:br>
            <a:r>
              <a:rPr lang="hr-HR" sz="2400" b="1">
                <a:solidFill>
                  <a:schemeClr val="folHlink"/>
                </a:solidFill>
                <a:effectLst>
                  <a:outerShdw blurRad="38100" dist="38100" dir="2700000" algn="tl">
                    <a:srgbClr val="000000"/>
                  </a:outerShdw>
                </a:effectLst>
              </a:rPr>
              <a:t>Croatia</a:t>
            </a:r>
          </a:p>
        </p:txBody>
      </p:sp>
      <p:sp>
        <p:nvSpPr>
          <p:cNvPr id="317461" name="Text Box 21"/>
          <p:cNvSpPr txBox="1">
            <a:spLocks noChangeArrowheads="1"/>
          </p:cNvSpPr>
          <p:nvPr/>
        </p:nvSpPr>
        <p:spPr bwMode="auto">
          <a:xfrm>
            <a:off x="0" y="3213100"/>
            <a:ext cx="4321175" cy="1006475"/>
          </a:xfrm>
          <a:prstGeom prst="rect">
            <a:avLst/>
          </a:prstGeom>
          <a:solidFill>
            <a:schemeClr val="bg1"/>
          </a:solidFill>
          <a:ln w="9525" algn="ctr">
            <a:noFill/>
            <a:miter lim="800000"/>
            <a:headEnd/>
            <a:tailEnd/>
          </a:ln>
          <a:effectLst/>
        </p:spPr>
        <p:txBody>
          <a:bodyPr>
            <a:spAutoFit/>
          </a:bodyPr>
          <a:lstStyle/>
          <a:p>
            <a:pPr>
              <a:spcBef>
                <a:spcPct val="50000"/>
              </a:spcBef>
              <a:defRPr/>
            </a:pPr>
            <a:r>
              <a:rPr lang="hr-HR" sz="2000">
                <a:effectLst>
                  <a:outerShdw blurRad="38100" dist="38100" dir="2700000" algn="tl">
                    <a:srgbClr val="000000"/>
                  </a:outerShdw>
                </a:effectLst>
              </a:rPr>
              <a:t>Probability of exceeding </a:t>
            </a:r>
            <a:br>
              <a:rPr lang="hr-HR" sz="2000">
                <a:effectLst>
                  <a:outerShdw blurRad="38100" dist="38100" dir="2700000" algn="tl">
                    <a:srgbClr val="000000"/>
                  </a:outerShdw>
                </a:effectLst>
              </a:rPr>
            </a:br>
            <a:r>
              <a:rPr lang="hr-HR" sz="2000">
                <a:effectLst>
                  <a:outerShdw blurRad="38100" dist="38100" dir="2700000" algn="tl">
                    <a:srgbClr val="000000"/>
                  </a:outerShdw>
                </a:effectLst>
              </a:rPr>
              <a:t>intensity VII °MSK in any </a:t>
            </a:r>
            <a:br>
              <a:rPr lang="hr-HR" sz="2000">
                <a:effectLst>
                  <a:outerShdw blurRad="38100" dist="38100" dir="2700000" algn="tl">
                    <a:srgbClr val="000000"/>
                  </a:outerShdw>
                </a:effectLst>
              </a:rPr>
            </a:br>
            <a:r>
              <a:rPr lang="hr-HR" sz="2000">
                <a:effectLst>
                  <a:outerShdw blurRad="38100" dist="38100" dir="2700000" algn="tl">
                    <a:srgbClr val="000000"/>
                  </a:outerShdw>
                </a:effectLst>
              </a:rPr>
              <a:t>50 years (Zagreb area)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1042988" y="115888"/>
            <a:ext cx="7543800" cy="1431925"/>
          </a:xfrm>
        </p:spPr>
        <p:txBody>
          <a:bodyPr>
            <a:normAutofit fontScale="90000"/>
          </a:bodyPr>
          <a:lstStyle/>
          <a:p>
            <a:pPr eaLnBrk="1" hangingPunct="1">
              <a:lnSpc>
                <a:spcPct val="120000"/>
              </a:lnSpc>
              <a:defRPr/>
            </a:pPr>
            <a:r>
              <a:rPr lang="hr-HR" sz="4000" smtClean="0">
                <a:solidFill>
                  <a:srgbClr val="D1AD27"/>
                </a:solidFill>
              </a:rPr>
              <a:t>Engineering Seismology </a:t>
            </a:r>
            <a:br>
              <a:rPr lang="hr-HR" sz="4000" smtClean="0">
                <a:solidFill>
                  <a:srgbClr val="D1AD27"/>
                </a:solidFill>
              </a:rPr>
            </a:br>
            <a:r>
              <a:rPr lang="hr-HR" sz="4000" smtClean="0">
                <a:solidFill>
                  <a:srgbClr val="B2310E"/>
                </a:solidFill>
              </a:rPr>
              <a:t>S</a:t>
            </a:r>
            <a:r>
              <a:rPr lang="hr-HR" sz="3200" smtClean="0">
                <a:solidFill>
                  <a:srgbClr val="B2310E"/>
                </a:solidFill>
              </a:rPr>
              <a:t>oil amplification</a:t>
            </a:r>
            <a:r>
              <a:rPr lang="hr-HR" sz="3200" smtClean="0"/>
              <a:t> </a:t>
            </a:r>
            <a:endParaRPr lang="hr-HR" sz="4000" smtClean="0">
              <a:solidFill>
                <a:srgbClr val="E0C35A"/>
              </a:solidFill>
            </a:endParaRPr>
          </a:p>
        </p:txBody>
      </p:sp>
      <p:pic>
        <p:nvPicPr>
          <p:cNvPr id="84995" name="Picture 11" descr="amplification"/>
          <p:cNvPicPr>
            <a:picLocks noGrp="1" noChangeAspect="1" noChangeArrowheads="1"/>
          </p:cNvPicPr>
          <p:nvPr>
            <p:ph sz="half" idx="1"/>
          </p:nvPr>
        </p:nvPicPr>
        <p:blipFill>
          <a:blip r:embed="rId2"/>
          <a:srcRect/>
          <a:stretch>
            <a:fillRect/>
          </a:stretch>
        </p:blipFill>
        <p:spPr>
          <a:xfrm>
            <a:off x="5148263" y="981075"/>
            <a:ext cx="3695700" cy="2057400"/>
          </a:xfrm>
          <a:noFill/>
        </p:spPr>
      </p:pic>
      <p:pic>
        <p:nvPicPr>
          <p:cNvPr id="84998" name="Picture 14" descr="Spectral_acc"/>
          <p:cNvPicPr>
            <a:picLocks noGrp="1" noChangeAspect="1" noChangeArrowheads="1"/>
          </p:cNvPicPr>
          <p:nvPr>
            <p:ph sz="half" idx="2"/>
          </p:nvPr>
        </p:nvPicPr>
        <p:blipFill>
          <a:blip r:embed="rId3"/>
          <a:srcRect/>
          <a:stretch>
            <a:fillRect/>
          </a:stretch>
        </p:blipFill>
        <p:spPr>
          <a:xfrm>
            <a:off x="971550" y="1916113"/>
            <a:ext cx="3070225" cy="4114800"/>
          </a:xfrm>
          <a:noFill/>
        </p:spPr>
      </p:pic>
      <p:sp>
        <p:nvSpPr>
          <p:cNvPr id="359427"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84997" name="Text Box 7"/>
          <p:cNvSpPr txBox="1">
            <a:spLocks noChangeArrowheads="1"/>
          </p:cNvSpPr>
          <p:nvPr/>
        </p:nvSpPr>
        <p:spPr bwMode="auto">
          <a:xfrm>
            <a:off x="4427538" y="3213100"/>
            <a:ext cx="4394200" cy="1311275"/>
          </a:xfrm>
          <a:prstGeom prst="rect">
            <a:avLst/>
          </a:prstGeom>
          <a:noFill/>
          <a:ln w="9525" algn="ctr">
            <a:noFill/>
            <a:miter lim="800000"/>
            <a:headEnd/>
            <a:tailEnd/>
          </a:ln>
        </p:spPr>
        <p:txBody>
          <a:bodyPr>
            <a:spAutoFit/>
          </a:bodyPr>
          <a:lstStyle/>
          <a:p>
            <a:pPr>
              <a:spcBef>
                <a:spcPct val="50000"/>
              </a:spcBef>
            </a:pPr>
            <a:r>
              <a:rPr lang="hr-HR" sz="2000"/>
              <a:t>Amplification of seismic waves in shallow soil deposits may cause extensive damage even far away from the epicentre. It depends on:</a:t>
            </a:r>
          </a:p>
        </p:txBody>
      </p:sp>
      <p:sp>
        <p:nvSpPr>
          <p:cNvPr id="84999" name="Text Box 16"/>
          <p:cNvSpPr txBox="1">
            <a:spLocks noChangeArrowheads="1"/>
          </p:cNvSpPr>
          <p:nvPr/>
        </p:nvSpPr>
        <p:spPr bwMode="auto">
          <a:xfrm>
            <a:off x="4572000" y="4581525"/>
            <a:ext cx="3887788" cy="2101850"/>
          </a:xfrm>
          <a:prstGeom prst="rect">
            <a:avLst/>
          </a:prstGeom>
          <a:noFill/>
          <a:ln w="9525" algn="ctr">
            <a:noFill/>
            <a:miter lim="800000"/>
            <a:headEnd/>
            <a:tailEnd/>
          </a:ln>
        </p:spPr>
        <p:txBody>
          <a:bodyPr>
            <a:spAutoFit/>
          </a:bodyPr>
          <a:lstStyle/>
          <a:p>
            <a:pPr marL="342900" indent="-342900">
              <a:buFont typeface="Wingdings" pitchFamily="2" charset="2"/>
              <a:buChar char="§"/>
            </a:pPr>
            <a:r>
              <a:rPr lang="hr-HR" sz="2000"/>
              <a:t>Thickness of soil above the base rock,</a:t>
            </a:r>
          </a:p>
          <a:p>
            <a:pPr marL="342900" indent="-342900">
              <a:buFont typeface="Wingdings" pitchFamily="2" charset="2"/>
              <a:buChar char="§"/>
            </a:pPr>
            <a:r>
              <a:rPr lang="hr-HR" sz="2000"/>
              <a:t>Density and elastic properties of soil,</a:t>
            </a:r>
          </a:p>
          <a:p>
            <a:pPr marL="342900" indent="-342900">
              <a:buFont typeface="Wingdings" pitchFamily="2" charset="2"/>
              <a:buChar char="§"/>
            </a:pPr>
            <a:r>
              <a:rPr lang="hr-HR" sz="2000"/>
              <a:t>Frequency of shaking,</a:t>
            </a:r>
          </a:p>
          <a:p>
            <a:pPr marL="342900" indent="-342900">
              <a:buFont typeface="Wingdings" pitchFamily="2" charset="2"/>
              <a:buChar char="§"/>
            </a:pPr>
            <a:r>
              <a:rPr lang="hr-HR" sz="2000"/>
              <a:t>The strength of earthquake...</a:t>
            </a:r>
          </a:p>
        </p:txBody>
      </p:sp>
      <p:sp>
        <p:nvSpPr>
          <p:cNvPr id="85000" name="Text Box 17"/>
          <p:cNvSpPr txBox="1">
            <a:spLocks noChangeArrowheads="1"/>
          </p:cNvSpPr>
          <p:nvPr/>
        </p:nvSpPr>
        <p:spPr bwMode="auto">
          <a:xfrm>
            <a:off x="971550" y="6021388"/>
            <a:ext cx="3024188" cy="581025"/>
          </a:xfrm>
          <a:prstGeom prst="rect">
            <a:avLst/>
          </a:prstGeom>
          <a:noFill/>
          <a:ln w="9525" algn="ctr">
            <a:noFill/>
            <a:miter lim="800000"/>
            <a:headEnd/>
            <a:tailEnd/>
          </a:ln>
        </p:spPr>
        <p:txBody>
          <a:bodyPr>
            <a:spAutoFit/>
          </a:bodyPr>
          <a:lstStyle/>
          <a:p>
            <a:pPr>
              <a:spcBef>
                <a:spcPct val="50000"/>
              </a:spcBef>
            </a:pPr>
            <a:r>
              <a:rPr lang="hr-HR" sz="1600"/>
              <a:t>Spectral amplification along a profile in Thessaloniki , Greece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normAutofit fontScale="90000"/>
          </a:bodyPr>
          <a:lstStyle/>
          <a:p>
            <a:pPr eaLnBrk="1" hangingPunct="1">
              <a:defRPr/>
            </a:pPr>
            <a:r>
              <a:rPr lang="hr-HR" sz="4000" smtClean="0">
                <a:solidFill>
                  <a:srgbClr val="D1AD27"/>
                </a:solidFill>
              </a:rPr>
              <a:t>‘Physical’ </a:t>
            </a:r>
            <a:br>
              <a:rPr lang="hr-HR" sz="4000" smtClean="0">
                <a:solidFill>
                  <a:srgbClr val="D1AD27"/>
                </a:solidFill>
              </a:rPr>
            </a:br>
            <a:r>
              <a:rPr lang="hr-HR" sz="4000" smtClean="0">
                <a:solidFill>
                  <a:srgbClr val="D1AD27"/>
                </a:solidFill>
              </a:rPr>
              <a:t>Seismology</a:t>
            </a:r>
            <a:r>
              <a:rPr lang="hr-HR" sz="4000" smtClean="0">
                <a:solidFill>
                  <a:srgbClr val="E0C35A"/>
                </a:solidFill>
              </a:rPr>
              <a:t/>
            </a:r>
            <a:br>
              <a:rPr lang="hr-HR" sz="4000" smtClean="0">
                <a:solidFill>
                  <a:srgbClr val="E0C35A"/>
                </a:solidFill>
              </a:rPr>
            </a:br>
            <a:endParaRPr lang="hr-HR" sz="2800" smtClean="0">
              <a:solidFill>
                <a:srgbClr val="E0C35A"/>
              </a:solidFill>
            </a:endParaRPr>
          </a:p>
        </p:txBody>
      </p:sp>
      <p:pic>
        <p:nvPicPr>
          <p:cNvPr id="86019" name="Picture 12" descr="Rays"/>
          <p:cNvPicPr>
            <a:picLocks noGrp="1" noChangeAspect="1" noChangeArrowheads="1"/>
          </p:cNvPicPr>
          <p:nvPr>
            <p:ph sz="half" idx="1"/>
          </p:nvPr>
        </p:nvPicPr>
        <p:blipFill>
          <a:blip r:embed="rId2"/>
          <a:srcRect/>
          <a:stretch>
            <a:fillRect/>
          </a:stretch>
        </p:blipFill>
        <p:spPr>
          <a:xfrm>
            <a:off x="6084888" y="0"/>
            <a:ext cx="2843212" cy="2924175"/>
          </a:xfrm>
          <a:noFill/>
        </p:spPr>
      </p:pic>
      <p:pic>
        <p:nvPicPr>
          <p:cNvPr id="86022" name="Picture 14" descr="p_rays_shadow"/>
          <p:cNvPicPr>
            <a:picLocks noGrp="1" noChangeAspect="1" noChangeArrowheads="1"/>
          </p:cNvPicPr>
          <p:nvPr>
            <p:ph sz="half" idx="2"/>
          </p:nvPr>
        </p:nvPicPr>
        <p:blipFill>
          <a:blip r:embed="rId3"/>
          <a:stretch>
            <a:fillRect/>
          </a:stretch>
        </p:blipFill>
        <p:spPr>
          <a:xfrm>
            <a:off x="5085768" y="1825625"/>
            <a:ext cx="2972963" cy="4351338"/>
          </a:xfrm>
          <a:solidFill>
            <a:schemeClr val="tx1"/>
          </a:solidFill>
        </p:spPr>
      </p:pic>
      <p:sp>
        <p:nvSpPr>
          <p:cNvPr id="330755"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30763" name="Text Box 11"/>
          <p:cNvSpPr txBox="1">
            <a:spLocks noChangeArrowheads="1"/>
          </p:cNvSpPr>
          <p:nvPr/>
        </p:nvSpPr>
        <p:spPr bwMode="auto">
          <a:xfrm>
            <a:off x="827088" y="1773238"/>
            <a:ext cx="4968875" cy="4576762"/>
          </a:xfrm>
          <a:prstGeom prst="rect">
            <a:avLst/>
          </a:prstGeom>
          <a:noFill/>
          <a:ln w="9525" algn="ctr">
            <a:noFill/>
            <a:miter lim="800000"/>
            <a:headEnd/>
            <a:tailEnd/>
          </a:ln>
          <a:effectLst/>
        </p:spPr>
        <p:txBody>
          <a:bodyPr>
            <a:spAutoFit/>
          </a:bodyPr>
          <a:lstStyle/>
          <a:p>
            <a:pPr marL="342900" indent="-342900">
              <a:spcBef>
                <a:spcPct val="50000"/>
              </a:spcBef>
              <a:buFont typeface="Wingdings" pitchFamily="2" charset="2"/>
              <a:buChar char="n"/>
              <a:defRPr/>
            </a:pPr>
            <a:r>
              <a:rPr lang="hr-HR" sz="2800">
                <a:effectLst>
                  <a:outerShdw blurRad="38100" dist="38100" dir="2700000" algn="tl">
                    <a:srgbClr val="000000"/>
                  </a:outerShdw>
                </a:effectLst>
              </a:rPr>
              <a:t>Our knowledge about the structure of the Earth deeper than several km was gained almost exclusively using seismological methods.</a:t>
            </a:r>
          </a:p>
          <a:p>
            <a:pPr marL="342900" indent="-342900">
              <a:spcBef>
                <a:spcPct val="50000"/>
              </a:spcBef>
              <a:buFont typeface="Wingdings" pitchFamily="2" charset="2"/>
              <a:buChar char="n"/>
              <a:defRPr/>
            </a:pPr>
            <a:r>
              <a:rPr lang="hr-HR" sz="2800">
                <a:effectLst>
                  <a:outerShdw blurRad="38100" dist="38100" dir="2700000" algn="tl">
                    <a:srgbClr val="000000"/>
                  </a:outerShdw>
                </a:effectLst>
              </a:rPr>
              <a:t>Seismologists use seismic rays to look into the interior of the Earth in the same way doctors use X-rays.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normAutofit fontScale="90000"/>
          </a:bodyPr>
          <a:lstStyle/>
          <a:p>
            <a:pPr eaLnBrk="1" hangingPunct="1">
              <a:defRPr/>
            </a:pPr>
            <a:r>
              <a:rPr lang="hr-HR" sz="4000" smtClean="0">
                <a:solidFill>
                  <a:srgbClr val="E0C35A"/>
                </a:solidFill>
              </a:rPr>
              <a:t>‘Physical’ </a:t>
            </a:r>
            <a:br>
              <a:rPr lang="hr-HR" sz="4000" smtClean="0">
                <a:solidFill>
                  <a:srgbClr val="E0C35A"/>
                </a:solidFill>
              </a:rPr>
            </a:br>
            <a:r>
              <a:rPr lang="hr-HR" sz="4000" smtClean="0">
                <a:solidFill>
                  <a:srgbClr val="E0C35A"/>
                </a:solidFill>
              </a:rPr>
              <a:t>Seismology</a:t>
            </a:r>
            <a:br>
              <a:rPr lang="hr-HR" sz="4000" smtClean="0">
                <a:solidFill>
                  <a:srgbClr val="E0C35A"/>
                </a:solidFill>
              </a:rPr>
            </a:br>
            <a:endParaRPr lang="hr-HR" sz="2800" smtClean="0">
              <a:solidFill>
                <a:srgbClr val="E0C35A"/>
              </a:solidFill>
            </a:endParaRPr>
          </a:p>
        </p:txBody>
      </p:sp>
      <p:pic>
        <p:nvPicPr>
          <p:cNvPr id="87043" name="Picture 9" descr="JB-Hodohrone"/>
          <p:cNvPicPr>
            <a:picLocks noGrp="1" noChangeAspect="1" noChangeArrowheads="1"/>
          </p:cNvPicPr>
          <p:nvPr>
            <p:ph sz="half" idx="1"/>
          </p:nvPr>
        </p:nvPicPr>
        <p:blipFill>
          <a:blip r:embed="rId2"/>
          <a:srcRect/>
          <a:stretch>
            <a:fillRect/>
          </a:stretch>
        </p:blipFill>
        <p:spPr>
          <a:xfrm>
            <a:off x="5724525" y="115888"/>
            <a:ext cx="3206750" cy="4968875"/>
          </a:xfrm>
          <a:noFill/>
        </p:spPr>
      </p:pic>
      <p:pic>
        <p:nvPicPr>
          <p:cNvPr id="87045" name="Picture 11" descr="Rays"/>
          <p:cNvPicPr>
            <a:picLocks noGrp="1" noChangeAspect="1" noChangeArrowheads="1"/>
          </p:cNvPicPr>
          <p:nvPr>
            <p:ph sz="half" idx="2"/>
          </p:nvPr>
        </p:nvPicPr>
        <p:blipFill>
          <a:blip r:embed="rId3"/>
          <a:srcRect/>
          <a:stretch>
            <a:fillRect/>
          </a:stretch>
        </p:blipFill>
        <p:spPr>
          <a:xfrm>
            <a:off x="1042988" y="1557338"/>
            <a:ext cx="3695700" cy="3444875"/>
          </a:xfrm>
          <a:noFill/>
        </p:spPr>
      </p:pic>
      <p:sp>
        <p:nvSpPr>
          <p:cNvPr id="333828" name="Rectangle 4"/>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33837" name="Text Box 13"/>
          <p:cNvSpPr txBox="1">
            <a:spLocks noChangeArrowheads="1"/>
          </p:cNvSpPr>
          <p:nvPr/>
        </p:nvSpPr>
        <p:spPr bwMode="auto">
          <a:xfrm>
            <a:off x="900113" y="5157788"/>
            <a:ext cx="7993062" cy="1552575"/>
          </a:xfrm>
          <a:prstGeom prst="rect">
            <a:avLst/>
          </a:prstGeom>
          <a:noFill/>
          <a:ln w="9525" algn="ctr">
            <a:noFill/>
            <a:miter lim="800000"/>
            <a:headEnd/>
            <a:tailEnd/>
          </a:ln>
          <a:effectLst/>
        </p:spPr>
        <p:txBody>
          <a:bodyPr>
            <a:spAutoFit/>
          </a:bodyPr>
          <a:lstStyle/>
          <a:p>
            <a:pPr>
              <a:spcBef>
                <a:spcPct val="50000"/>
              </a:spcBef>
              <a:defRPr/>
            </a:pPr>
            <a:r>
              <a:rPr lang="hr-HR" sz="2400">
                <a:effectLst>
                  <a:outerShdw blurRad="38100" dist="38100" dir="2700000" algn="tl">
                    <a:srgbClr val="000000"/>
                  </a:outerShdw>
                </a:effectLst>
              </a:rPr>
              <a:t>Seismic waves get reflected, refracted and converted on many discontinuities within the earth thus forming numerous seismic phases. The rays also bend because the velocity of elsastic waves changes with depth.</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normAutofit fontScale="90000"/>
          </a:bodyPr>
          <a:lstStyle/>
          <a:p>
            <a:pPr eaLnBrk="1" hangingPunct="1">
              <a:defRPr/>
            </a:pPr>
            <a:r>
              <a:rPr lang="hr-HR" sz="4000" smtClean="0">
                <a:solidFill>
                  <a:srgbClr val="D1AD27"/>
                </a:solidFill>
              </a:rPr>
              <a:t>‘Physical’ Seismology</a:t>
            </a:r>
            <a:r>
              <a:rPr lang="hr-HR" sz="4000" smtClean="0">
                <a:solidFill>
                  <a:srgbClr val="E0C35A"/>
                </a:solidFill>
              </a:rPr>
              <a:t> </a:t>
            </a:r>
            <a:r>
              <a:rPr lang="hr-HR" sz="4000" smtClean="0">
                <a:solidFill>
                  <a:schemeClr val="tx1"/>
                </a:solidFill>
                <a:effectLst/>
              </a:rPr>
              <a:t>Forward problem:</a:t>
            </a:r>
            <a:r>
              <a:rPr lang="hr-HR" sz="4000" smtClean="0"/>
              <a:t> </a:t>
            </a:r>
            <a:r>
              <a:rPr lang="hr-HR" sz="4000" smtClean="0">
                <a:solidFill>
                  <a:srgbClr val="E0C35A"/>
                </a:solidFill>
              </a:rPr>
              <a:t/>
            </a:r>
            <a:br>
              <a:rPr lang="hr-HR" sz="4000" smtClean="0">
                <a:solidFill>
                  <a:srgbClr val="E0C35A"/>
                </a:solidFill>
              </a:rPr>
            </a:br>
            <a:endParaRPr lang="hr-HR" sz="4000" smtClean="0">
              <a:solidFill>
                <a:srgbClr val="E0C35A"/>
              </a:solidFill>
            </a:endParaRPr>
          </a:p>
        </p:txBody>
      </p:sp>
      <p:sp>
        <p:nvSpPr>
          <p:cNvPr id="336900" name="Rectangle 4"/>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36902" name="Text Box 6"/>
          <p:cNvSpPr txBox="1">
            <a:spLocks noChangeArrowheads="1"/>
          </p:cNvSpPr>
          <p:nvPr/>
        </p:nvSpPr>
        <p:spPr bwMode="auto">
          <a:xfrm>
            <a:off x="900113" y="1844675"/>
            <a:ext cx="7993062" cy="3748088"/>
          </a:xfrm>
          <a:prstGeom prst="rect">
            <a:avLst/>
          </a:prstGeom>
          <a:noFill/>
          <a:ln w="9525" algn="ctr">
            <a:noFill/>
            <a:miter lim="800000"/>
            <a:headEnd/>
            <a:tailEnd/>
          </a:ln>
          <a:effectLst/>
        </p:spPr>
        <p:txBody>
          <a:bodyPr>
            <a:spAutoFit/>
          </a:bodyPr>
          <a:lstStyle/>
          <a:p>
            <a:pPr>
              <a:spcBef>
                <a:spcPct val="50000"/>
              </a:spcBef>
              <a:buFont typeface="Wingdings" pitchFamily="2" charset="2"/>
              <a:buChar char="n"/>
              <a:defRPr/>
            </a:pPr>
            <a:r>
              <a:rPr lang="hr-HR" sz="3200">
                <a:effectLst>
                  <a:outerShdw blurRad="38100" dist="38100" dir="2700000" algn="tl">
                    <a:srgbClr val="000000"/>
                  </a:outerShdw>
                </a:effectLst>
              </a:rPr>
              <a:t> Given the distribution of velocity, density and attenuation coefficient with depth, and positions of all discontinuities, calculate travel times and amplitudes of some seismic phase (e.g. pP or SKS).</a:t>
            </a:r>
          </a:p>
          <a:p>
            <a:pPr>
              <a:spcBef>
                <a:spcPct val="50000"/>
              </a:spcBef>
              <a:defRPr/>
            </a:pPr>
            <a:r>
              <a:rPr lang="hr-HR" sz="3200">
                <a:effectLst>
                  <a:outerShdw blurRad="38100" dist="38100" dir="2700000" algn="tl">
                    <a:srgbClr val="000000"/>
                  </a:outerShdw>
                </a:effectLst>
              </a:rPr>
              <a:t>This is relatively easy and always gives unique solution.</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normAutofit fontScale="90000"/>
          </a:bodyPr>
          <a:lstStyle/>
          <a:p>
            <a:pPr eaLnBrk="1" hangingPunct="1">
              <a:defRPr/>
            </a:pPr>
            <a:r>
              <a:rPr lang="hr-HR" sz="4000" smtClean="0">
                <a:solidFill>
                  <a:srgbClr val="D1AD27"/>
                </a:solidFill>
              </a:rPr>
              <a:t>‘Physical’ Seismology</a:t>
            </a:r>
            <a:r>
              <a:rPr lang="hr-HR" sz="4000" smtClean="0">
                <a:solidFill>
                  <a:srgbClr val="E0C35A"/>
                </a:solidFill>
              </a:rPr>
              <a:t> </a:t>
            </a:r>
            <a:r>
              <a:rPr lang="hr-HR" sz="4000" smtClean="0">
                <a:solidFill>
                  <a:schemeClr val="tx1"/>
                </a:solidFill>
                <a:effectLst/>
              </a:rPr>
              <a:t>Inverse problem:</a:t>
            </a:r>
            <a:r>
              <a:rPr lang="hr-HR" sz="4000" smtClean="0">
                <a:effectLst/>
              </a:rPr>
              <a:t> </a:t>
            </a:r>
            <a:r>
              <a:rPr lang="hr-HR" sz="4000" smtClean="0">
                <a:solidFill>
                  <a:srgbClr val="E0C35A"/>
                </a:solidFill>
                <a:effectLst/>
              </a:rPr>
              <a:t/>
            </a:r>
            <a:br>
              <a:rPr lang="hr-HR" sz="4000" smtClean="0">
                <a:solidFill>
                  <a:srgbClr val="E0C35A"/>
                </a:solidFill>
                <a:effectLst/>
              </a:rPr>
            </a:br>
            <a:endParaRPr lang="hr-HR" sz="4000" smtClean="0">
              <a:solidFill>
                <a:srgbClr val="E0C35A"/>
              </a:solidFill>
              <a:effectLst/>
            </a:endParaRPr>
          </a:p>
        </p:txBody>
      </p:sp>
      <p:sp>
        <p:nvSpPr>
          <p:cNvPr id="337923"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37924" name="Text Box 4"/>
          <p:cNvSpPr txBox="1">
            <a:spLocks noChangeArrowheads="1"/>
          </p:cNvSpPr>
          <p:nvPr/>
        </p:nvSpPr>
        <p:spPr bwMode="auto">
          <a:xfrm>
            <a:off x="900113" y="1844675"/>
            <a:ext cx="7993062" cy="4892675"/>
          </a:xfrm>
          <a:prstGeom prst="rect">
            <a:avLst/>
          </a:prstGeom>
          <a:noFill/>
          <a:ln w="9525" algn="ctr">
            <a:noFill/>
            <a:miter lim="800000"/>
            <a:headEnd/>
            <a:tailEnd/>
          </a:ln>
          <a:effectLst/>
        </p:spPr>
        <p:txBody>
          <a:bodyPr>
            <a:spAutoFit/>
          </a:bodyPr>
          <a:lstStyle/>
          <a:p>
            <a:pPr>
              <a:spcBef>
                <a:spcPct val="50000"/>
              </a:spcBef>
              <a:buFont typeface="Wingdings" pitchFamily="2" charset="2"/>
              <a:buChar char="n"/>
              <a:defRPr/>
            </a:pPr>
            <a:r>
              <a:rPr lang="hr-HR" sz="3000">
                <a:effectLst>
                  <a:outerShdw blurRad="38100" dist="38100" dir="2700000" algn="tl">
                    <a:srgbClr val="000000"/>
                  </a:outerShdw>
                </a:effectLst>
              </a:rPr>
              <a:t> Given the arrival times and amplitudes of several seismic phases on a number of stations, compute distribution of velocity, density and attenuation coefficient with depth, and positions of all discontinuities. </a:t>
            </a:r>
          </a:p>
          <a:p>
            <a:pPr>
              <a:spcBef>
                <a:spcPct val="50000"/>
              </a:spcBef>
              <a:defRPr/>
            </a:pPr>
            <a:r>
              <a:rPr lang="hr-HR" sz="3000">
                <a:effectLst>
                  <a:outerShdw blurRad="38100" dist="38100" dir="2700000" algn="tl">
                    <a:srgbClr val="000000"/>
                  </a:outerShdw>
                </a:effectLst>
              </a:rPr>
              <a:t>This is very difficult and often does not give a unique solution. Instead, a range of solutions is offered, each with its own probability of being correct. The solution is better the more data we have.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11188" y="0"/>
            <a:ext cx="7696200" cy="679450"/>
          </a:xfrm>
        </p:spPr>
        <p:txBody>
          <a:bodyPr/>
          <a:lstStyle/>
          <a:p>
            <a:pPr eaLnBrk="1" hangingPunct="1">
              <a:defRPr/>
            </a:pPr>
            <a:r>
              <a:rPr lang="hr-HR" sz="3400" b="1" smtClean="0"/>
              <a:t>What is seismology?</a:t>
            </a:r>
          </a:p>
        </p:txBody>
      </p:sp>
      <p:sp>
        <p:nvSpPr>
          <p:cNvPr id="6147" name="Rectangle 3"/>
          <p:cNvSpPr>
            <a:spLocks noGrp="1" noChangeArrowheads="1"/>
          </p:cNvSpPr>
          <p:nvPr>
            <p:ph type="subTitle" idx="1"/>
          </p:nvPr>
        </p:nvSpPr>
        <p:spPr>
          <a:xfrm>
            <a:off x="323850" y="836613"/>
            <a:ext cx="8569325" cy="6021387"/>
          </a:xfrm>
        </p:spPr>
        <p:txBody>
          <a:bodyPr>
            <a:normAutofit/>
          </a:bodyPr>
          <a:lstStyle/>
          <a:p>
            <a:pPr eaLnBrk="1" hangingPunct="1">
              <a:lnSpc>
                <a:spcPct val="80000"/>
              </a:lnSpc>
              <a:defRPr/>
            </a:pPr>
            <a:r>
              <a:rPr lang="en-US" sz="2400" b="1" smtClean="0"/>
              <a:t>Sei</a:t>
            </a:r>
            <a:r>
              <a:rPr lang="hr-HR" sz="2400" b="1" smtClean="0"/>
              <a:t>s</a:t>
            </a:r>
            <a:r>
              <a:rPr lang="en-US" sz="2400" b="1" smtClean="0"/>
              <a:t>molog</a:t>
            </a:r>
            <a:r>
              <a:rPr lang="hr-HR" sz="2400" b="1" smtClean="0"/>
              <a:t>y</a:t>
            </a:r>
            <a:r>
              <a:rPr lang="en-US" sz="2400" b="1" smtClean="0"/>
              <a:t> </a:t>
            </a:r>
            <a:r>
              <a:rPr lang="hr-HR" sz="2400" b="1" smtClean="0"/>
              <a:t>is science dealing with all aspects of earthquakes</a:t>
            </a:r>
            <a:r>
              <a:rPr lang="en-US" sz="2800" b="1" smtClean="0"/>
              <a:t>:</a:t>
            </a:r>
            <a:endParaRPr lang="hr-HR" sz="2800" smtClean="0">
              <a:solidFill>
                <a:schemeClr val="hlink"/>
              </a:solidFill>
            </a:endParaRPr>
          </a:p>
          <a:p>
            <a:pPr algn="l" eaLnBrk="1" hangingPunct="1">
              <a:lnSpc>
                <a:spcPct val="80000"/>
              </a:lnSpc>
              <a:defRPr/>
            </a:pPr>
            <a:r>
              <a:rPr lang="hr-HR" sz="2000" smtClean="0">
                <a:solidFill>
                  <a:schemeClr val="hlink"/>
                </a:solidFill>
              </a:rPr>
              <a:t>OBSERVATIONAL SEISMOLOGY</a:t>
            </a:r>
            <a:r>
              <a:rPr lang="hr-HR" sz="2800" smtClean="0">
                <a:solidFill>
                  <a:srgbClr val="003399"/>
                </a:solidFill>
              </a:rPr>
              <a:t> </a:t>
            </a:r>
          </a:p>
          <a:p>
            <a:pPr algn="l" eaLnBrk="1" hangingPunct="1">
              <a:lnSpc>
                <a:spcPct val="80000"/>
              </a:lnSpc>
              <a:buFont typeface="Wingdings" pitchFamily="2" charset="2"/>
              <a:buChar char="u"/>
              <a:defRPr/>
            </a:pPr>
            <a:r>
              <a:rPr lang="hr-HR" sz="2400" smtClean="0">
                <a:solidFill>
                  <a:schemeClr val="hlink"/>
                </a:solidFill>
              </a:rPr>
              <a:t> Recording earthquakes</a:t>
            </a:r>
            <a:r>
              <a:rPr lang="en-US" sz="2400" smtClean="0">
                <a:solidFill>
                  <a:schemeClr val="hlink"/>
                </a:solidFill>
              </a:rPr>
              <a:t> (mi</a:t>
            </a:r>
            <a:r>
              <a:rPr lang="hr-HR" sz="2400" smtClean="0">
                <a:solidFill>
                  <a:schemeClr val="hlink"/>
                </a:solidFill>
              </a:rPr>
              <a:t>croseismology)</a:t>
            </a:r>
          </a:p>
          <a:p>
            <a:pPr algn="l" eaLnBrk="1" hangingPunct="1">
              <a:lnSpc>
                <a:spcPct val="80000"/>
              </a:lnSpc>
              <a:buFont typeface="Wingdings" pitchFamily="2" charset="2"/>
              <a:buChar char="u"/>
              <a:defRPr/>
            </a:pPr>
            <a:r>
              <a:rPr lang="hr-HR" sz="2400" smtClean="0">
                <a:solidFill>
                  <a:schemeClr val="hlink"/>
                </a:solidFill>
              </a:rPr>
              <a:t> Cataloguing earthquakes</a:t>
            </a:r>
          </a:p>
          <a:p>
            <a:pPr algn="l" eaLnBrk="1" hangingPunct="1">
              <a:lnSpc>
                <a:spcPct val="80000"/>
              </a:lnSpc>
              <a:buFont typeface="Wingdings" pitchFamily="2" charset="2"/>
              <a:buChar char="u"/>
              <a:defRPr/>
            </a:pPr>
            <a:r>
              <a:rPr lang="hr-HR" sz="2400" smtClean="0">
                <a:solidFill>
                  <a:schemeClr val="hlink"/>
                </a:solidFill>
              </a:rPr>
              <a:t> Observing earthquake effects </a:t>
            </a:r>
            <a:br>
              <a:rPr lang="hr-HR" sz="2400" smtClean="0">
                <a:solidFill>
                  <a:schemeClr val="hlink"/>
                </a:solidFill>
              </a:rPr>
            </a:br>
            <a:r>
              <a:rPr lang="hr-HR" sz="2400" smtClean="0">
                <a:solidFill>
                  <a:schemeClr val="hlink"/>
                </a:solidFill>
              </a:rPr>
              <a:t>   (</a:t>
            </a:r>
            <a:r>
              <a:rPr lang="en-US" sz="2400" smtClean="0">
                <a:solidFill>
                  <a:schemeClr val="hlink"/>
                </a:solidFill>
              </a:rPr>
              <a:t>ma</a:t>
            </a:r>
            <a:r>
              <a:rPr lang="hr-HR" sz="2400" smtClean="0">
                <a:solidFill>
                  <a:schemeClr val="hlink"/>
                </a:solidFill>
              </a:rPr>
              <a:t>c</a:t>
            </a:r>
            <a:r>
              <a:rPr lang="en-US" sz="2400" smtClean="0">
                <a:solidFill>
                  <a:schemeClr val="hlink"/>
                </a:solidFill>
              </a:rPr>
              <a:t>rosei</a:t>
            </a:r>
            <a:r>
              <a:rPr lang="hr-HR" sz="2400" smtClean="0">
                <a:solidFill>
                  <a:schemeClr val="hlink"/>
                </a:solidFill>
              </a:rPr>
              <a:t>smology</a:t>
            </a:r>
            <a:r>
              <a:rPr lang="en-US" sz="2400" smtClean="0">
                <a:solidFill>
                  <a:schemeClr val="hlink"/>
                </a:solidFill>
              </a:rPr>
              <a:t>)</a:t>
            </a:r>
            <a:endParaRPr lang="hr-HR" sz="2400" smtClean="0">
              <a:solidFill>
                <a:schemeClr val="hlink"/>
              </a:solidFill>
            </a:endParaRPr>
          </a:p>
          <a:p>
            <a:pPr algn="l" eaLnBrk="1" hangingPunct="1">
              <a:lnSpc>
                <a:spcPct val="40000"/>
              </a:lnSpc>
              <a:defRPr/>
            </a:pPr>
            <a:endParaRPr lang="hr-HR" sz="2800" smtClean="0">
              <a:solidFill>
                <a:schemeClr val="hlink"/>
              </a:solidFill>
            </a:endParaRPr>
          </a:p>
          <a:p>
            <a:pPr algn="l" eaLnBrk="1" hangingPunct="1">
              <a:lnSpc>
                <a:spcPct val="80000"/>
              </a:lnSpc>
              <a:defRPr/>
            </a:pPr>
            <a:r>
              <a:rPr lang="hr-HR" sz="2000" smtClean="0">
                <a:solidFill>
                  <a:srgbClr val="FF3300"/>
                </a:solidFill>
              </a:rPr>
              <a:t>ENGINEERING SEISMOLOGY</a:t>
            </a:r>
            <a:endParaRPr lang="en-US" sz="2000" smtClean="0">
              <a:solidFill>
                <a:srgbClr val="FF3300"/>
              </a:solidFill>
            </a:endParaRPr>
          </a:p>
          <a:p>
            <a:pPr algn="l" eaLnBrk="1" hangingPunct="1">
              <a:lnSpc>
                <a:spcPct val="80000"/>
              </a:lnSpc>
              <a:buFont typeface="Wingdings" pitchFamily="2" charset="2"/>
              <a:buChar char="u"/>
              <a:defRPr/>
            </a:pPr>
            <a:r>
              <a:rPr lang="hr-HR" sz="2800" smtClean="0">
                <a:solidFill>
                  <a:srgbClr val="FF3300"/>
                </a:solidFill>
              </a:rPr>
              <a:t> </a:t>
            </a:r>
            <a:r>
              <a:rPr lang="hr-HR" sz="2400" smtClean="0">
                <a:solidFill>
                  <a:srgbClr val="FF3300"/>
                </a:solidFill>
              </a:rPr>
              <a:t>Estimation of seismic hazard and risk</a:t>
            </a:r>
            <a:endParaRPr lang="en-US" sz="2400" smtClean="0">
              <a:solidFill>
                <a:srgbClr val="FF3300"/>
              </a:solidFill>
            </a:endParaRPr>
          </a:p>
          <a:p>
            <a:pPr algn="l" eaLnBrk="1" hangingPunct="1">
              <a:lnSpc>
                <a:spcPct val="80000"/>
              </a:lnSpc>
              <a:buFont typeface="Wingdings" pitchFamily="2" charset="2"/>
              <a:buChar char="u"/>
              <a:defRPr/>
            </a:pPr>
            <a:r>
              <a:rPr lang="hr-HR" sz="2400" smtClean="0">
                <a:solidFill>
                  <a:srgbClr val="FF3300"/>
                </a:solidFill>
              </a:rPr>
              <a:t> Aseismic building</a:t>
            </a:r>
          </a:p>
          <a:p>
            <a:pPr algn="l" eaLnBrk="1" hangingPunct="1">
              <a:lnSpc>
                <a:spcPct val="60000"/>
              </a:lnSpc>
              <a:defRPr/>
            </a:pPr>
            <a:endParaRPr lang="hr-HR" sz="2800" smtClean="0">
              <a:solidFill>
                <a:srgbClr val="FF3300"/>
              </a:solidFill>
            </a:endParaRPr>
          </a:p>
          <a:p>
            <a:pPr algn="l" eaLnBrk="1" hangingPunct="1">
              <a:lnSpc>
                <a:spcPct val="80000"/>
              </a:lnSpc>
              <a:defRPr/>
            </a:pPr>
            <a:r>
              <a:rPr lang="hr-HR" sz="2000" smtClean="0">
                <a:solidFill>
                  <a:srgbClr val="000099"/>
                </a:solidFill>
              </a:rPr>
              <a:t>‘PHYSICAL’ SEISMOLOGY</a:t>
            </a:r>
          </a:p>
          <a:p>
            <a:pPr algn="l" eaLnBrk="1" hangingPunct="1">
              <a:lnSpc>
                <a:spcPct val="80000"/>
              </a:lnSpc>
              <a:buFont typeface="Wingdings" pitchFamily="2" charset="2"/>
              <a:buChar char="u"/>
              <a:defRPr/>
            </a:pPr>
            <a:r>
              <a:rPr lang="hr-HR" sz="2800" smtClean="0">
                <a:solidFill>
                  <a:srgbClr val="008000"/>
                </a:solidFill>
              </a:rPr>
              <a:t> </a:t>
            </a:r>
            <a:r>
              <a:rPr lang="hr-HR" sz="2400" smtClean="0">
                <a:solidFill>
                  <a:srgbClr val="000099"/>
                </a:solidFill>
              </a:rPr>
              <a:t>Study of the properties of the Earth’s interior</a:t>
            </a:r>
          </a:p>
          <a:p>
            <a:pPr algn="l" eaLnBrk="1" hangingPunct="1">
              <a:lnSpc>
                <a:spcPct val="80000"/>
              </a:lnSpc>
              <a:buFont typeface="Wingdings" pitchFamily="2" charset="2"/>
              <a:buChar char="u"/>
              <a:defRPr/>
            </a:pPr>
            <a:r>
              <a:rPr lang="hr-HR" sz="2400" smtClean="0">
                <a:solidFill>
                  <a:srgbClr val="000099"/>
                </a:solidFill>
              </a:rPr>
              <a:t> Study of physical characteristics of seismic</a:t>
            </a:r>
            <a:r>
              <a:rPr lang="hr-HR" sz="2800" smtClean="0">
                <a:solidFill>
                  <a:srgbClr val="000099"/>
                </a:solidFill>
              </a:rPr>
              <a:t> </a:t>
            </a:r>
            <a:r>
              <a:rPr lang="hr-HR" sz="2400" smtClean="0">
                <a:solidFill>
                  <a:srgbClr val="000099"/>
                </a:solidFill>
              </a:rPr>
              <a:t>sources</a:t>
            </a:r>
          </a:p>
          <a:p>
            <a:pPr algn="l" eaLnBrk="1" hangingPunct="1">
              <a:lnSpc>
                <a:spcPct val="80000"/>
              </a:lnSpc>
              <a:defRPr/>
            </a:pPr>
            <a:r>
              <a:rPr lang="hr-HR" sz="2000" smtClean="0"/>
              <a:t/>
            </a:r>
            <a:br>
              <a:rPr lang="hr-HR" sz="2000" smtClean="0"/>
            </a:br>
            <a:r>
              <a:rPr lang="hr-HR" sz="2000" smtClean="0"/>
              <a:t>EXPLORATIONAL SEISMOLOGY (Applied seismic methods)...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900113" y="333375"/>
            <a:ext cx="7543800" cy="1431925"/>
          </a:xfrm>
        </p:spPr>
        <p:txBody>
          <a:bodyPr>
            <a:normAutofit/>
          </a:bodyPr>
          <a:lstStyle/>
          <a:p>
            <a:pPr eaLnBrk="1" hangingPunct="1">
              <a:defRPr/>
            </a:pPr>
            <a:r>
              <a:rPr lang="hr-HR" sz="4000" smtClean="0">
                <a:solidFill>
                  <a:srgbClr val="D1AD27"/>
                </a:solidFill>
              </a:rPr>
              <a:t>Inverse problems: Tomography</a:t>
            </a:r>
            <a:r>
              <a:rPr lang="hr-HR" sz="4000" smtClean="0">
                <a:solidFill>
                  <a:srgbClr val="E0C35A"/>
                </a:solidFill>
              </a:rPr>
              <a:t> </a:t>
            </a:r>
            <a:br>
              <a:rPr lang="hr-HR" sz="4000" smtClean="0">
                <a:solidFill>
                  <a:srgbClr val="E0C35A"/>
                </a:solidFill>
              </a:rPr>
            </a:br>
            <a:endParaRPr lang="hr-HR" sz="4000" smtClean="0">
              <a:solidFill>
                <a:srgbClr val="E0C35A"/>
              </a:solidFill>
            </a:endParaRPr>
          </a:p>
        </p:txBody>
      </p:sp>
      <p:pic>
        <p:nvPicPr>
          <p:cNvPr id="90117" name="Picture 5" descr="tomografija2"/>
          <p:cNvPicPr>
            <a:picLocks noGrp="1" noChangeAspect="1" noChangeArrowheads="1"/>
          </p:cNvPicPr>
          <p:nvPr>
            <p:ph idx="1"/>
          </p:nvPr>
        </p:nvPicPr>
        <p:blipFill>
          <a:blip r:embed="rId2"/>
          <a:srcRect/>
          <a:stretch>
            <a:fillRect/>
          </a:stretch>
        </p:blipFill>
        <p:spPr>
          <a:xfrm>
            <a:off x="4324350" y="1052513"/>
            <a:ext cx="4819650" cy="2978150"/>
          </a:xfrm>
          <a:noFill/>
        </p:spPr>
      </p:pic>
      <p:sp>
        <p:nvSpPr>
          <p:cNvPr id="338947"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38948" name="Text Box 4"/>
          <p:cNvSpPr txBox="1">
            <a:spLocks noChangeArrowheads="1"/>
          </p:cNvSpPr>
          <p:nvPr/>
        </p:nvSpPr>
        <p:spPr bwMode="auto">
          <a:xfrm>
            <a:off x="900113" y="4149725"/>
            <a:ext cx="7993062" cy="2473325"/>
          </a:xfrm>
          <a:prstGeom prst="rect">
            <a:avLst/>
          </a:prstGeom>
          <a:noFill/>
          <a:ln w="9525" algn="ctr">
            <a:noFill/>
            <a:miter lim="800000"/>
            <a:headEnd/>
            <a:tailEnd/>
          </a:ln>
          <a:effectLst/>
        </p:spPr>
        <p:txBody>
          <a:bodyPr>
            <a:spAutoFit/>
          </a:bodyPr>
          <a:lstStyle/>
          <a:p>
            <a:pPr>
              <a:spcBef>
                <a:spcPct val="50000"/>
              </a:spcBef>
              <a:defRPr/>
            </a:pPr>
            <a:r>
              <a:rPr lang="hr-HR" sz="2600">
                <a:effectLst>
                  <a:outerShdw blurRad="38100" dist="38100" dir="2700000" algn="tl">
                    <a:srgbClr val="000000"/>
                  </a:outerShdw>
                </a:effectLst>
              </a:rPr>
              <a:t>Seismic tomography gives us 3-D or 2-D images of shallow and deep structures in the Earth. They may be obtanied using earthquake data, or explosions (controlled source seismology). These methods are also widely used in explorational geophysics in prospecting for oil and ore deposits.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900113" y="0"/>
            <a:ext cx="4319587" cy="1431925"/>
          </a:xfrm>
        </p:spPr>
        <p:txBody>
          <a:bodyPr/>
          <a:lstStyle/>
          <a:p>
            <a:pPr eaLnBrk="1" hangingPunct="1">
              <a:defRPr/>
            </a:pPr>
            <a:r>
              <a:rPr lang="hr-HR" smtClean="0">
                <a:solidFill>
                  <a:srgbClr val="D1AD27"/>
                </a:solidFill>
              </a:rPr>
              <a:t>Tomography</a:t>
            </a:r>
            <a:r>
              <a:rPr lang="hr-HR" smtClean="0">
                <a:solidFill>
                  <a:srgbClr val="E0C35A"/>
                </a:solidFill>
              </a:rPr>
              <a:t> </a:t>
            </a:r>
            <a:br>
              <a:rPr lang="hr-HR" smtClean="0">
                <a:solidFill>
                  <a:srgbClr val="E0C35A"/>
                </a:solidFill>
              </a:rPr>
            </a:br>
            <a:endParaRPr lang="hr-HR" smtClean="0">
              <a:solidFill>
                <a:srgbClr val="E0C35A"/>
              </a:solidFill>
            </a:endParaRPr>
          </a:p>
        </p:txBody>
      </p:sp>
      <p:sp>
        <p:nvSpPr>
          <p:cNvPr id="343043"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pic>
        <p:nvPicPr>
          <p:cNvPr id="91140" name="Picture 7" descr="Tomography4"/>
          <p:cNvPicPr>
            <a:picLocks noChangeAspect="1" noChangeArrowheads="1"/>
          </p:cNvPicPr>
          <p:nvPr/>
        </p:nvPicPr>
        <p:blipFill>
          <a:blip r:embed="rId2"/>
          <a:srcRect/>
          <a:stretch>
            <a:fillRect/>
          </a:stretch>
        </p:blipFill>
        <p:spPr bwMode="auto">
          <a:xfrm>
            <a:off x="250825" y="836613"/>
            <a:ext cx="4367213" cy="2900362"/>
          </a:xfrm>
          <a:prstGeom prst="rect">
            <a:avLst/>
          </a:prstGeom>
          <a:noFill/>
          <a:ln w="9525">
            <a:noFill/>
            <a:miter lim="800000"/>
            <a:headEnd/>
            <a:tailEnd/>
          </a:ln>
        </p:spPr>
      </p:pic>
      <p:pic>
        <p:nvPicPr>
          <p:cNvPr id="91141" name="Picture 9" descr="Tomografija3"/>
          <p:cNvPicPr>
            <a:picLocks noChangeAspect="1" noChangeArrowheads="1"/>
          </p:cNvPicPr>
          <p:nvPr/>
        </p:nvPicPr>
        <p:blipFill>
          <a:blip r:embed="rId3"/>
          <a:srcRect/>
          <a:stretch>
            <a:fillRect/>
          </a:stretch>
        </p:blipFill>
        <p:spPr bwMode="auto">
          <a:xfrm>
            <a:off x="5718175" y="260350"/>
            <a:ext cx="3370263" cy="6192838"/>
          </a:xfrm>
          <a:prstGeom prst="rect">
            <a:avLst/>
          </a:prstGeom>
          <a:noFill/>
          <a:ln w="9525">
            <a:noFill/>
            <a:miter lim="800000"/>
            <a:headEnd/>
            <a:tailEnd/>
          </a:ln>
        </p:spPr>
      </p:pic>
      <p:pic>
        <p:nvPicPr>
          <p:cNvPr id="91142" name="Picture 8" descr="Tomografija1"/>
          <p:cNvPicPr>
            <a:picLocks noChangeAspect="1" noChangeArrowheads="1"/>
          </p:cNvPicPr>
          <p:nvPr/>
        </p:nvPicPr>
        <p:blipFill>
          <a:blip r:embed="rId4"/>
          <a:srcRect/>
          <a:stretch>
            <a:fillRect/>
          </a:stretch>
        </p:blipFill>
        <p:spPr bwMode="auto">
          <a:xfrm>
            <a:off x="2411413" y="3257550"/>
            <a:ext cx="3087687"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a:bodyPr>
          <a:lstStyle/>
          <a:p>
            <a:pPr eaLnBrk="1" hangingPunct="1">
              <a:defRPr/>
            </a:pPr>
            <a:r>
              <a:rPr lang="hr-HR" sz="4000" smtClean="0">
                <a:solidFill>
                  <a:srgbClr val="B2310E"/>
                </a:solidFill>
              </a:rPr>
              <a:t>Some basic theoretical background</a:t>
            </a:r>
            <a:r>
              <a:rPr lang="hr-HR" sz="4000" smtClean="0">
                <a:solidFill>
                  <a:srgbClr val="E0C35A"/>
                </a:solidFill>
              </a:rPr>
              <a:t> </a:t>
            </a:r>
            <a:br>
              <a:rPr lang="hr-HR" sz="4000" smtClean="0">
                <a:solidFill>
                  <a:srgbClr val="E0C35A"/>
                </a:solidFill>
              </a:rPr>
            </a:br>
            <a:endParaRPr lang="hr-HR" sz="4000" smtClean="0">
              <a:solidFill>
                <a:srgbClr val="E0C35A"/>
              </a:solidFill>
            </a:endParaRPr>
          </a:p>
        </p:txBody>
      </p:sp>
      <p:graphicFrame>
        <p:nvGraphicFramePr>
          <p:cNvPr id="1026" name="Object 10"/>
          <p:cNvGraphicFramePr>
            <a:graphicFrameLocks noGrp="1" noChangeAspect="1"/>
          </p:cNvGraphicFramePr>
          <p:nvPr>
            <p:ph sz="half" idx="1"/>
          </p:nvPr>
        </p:nvGraphicFramePr>
        <p:xfrm>
          <a:off x="1619250" y="4129088"/>
          <a:ext cx="1655763" cy="704850"/>
        </p:xfrm>
        <a:graphic>
          <a:graphicData uri="http://schemas.openxmlformats.org/presentationml/2006/ole">
            <mc:AlternateContent xmlns:mc="http://schemas.openxmlformats.org/markup-compatibility/2006">
              <mc:Choice xmlns:v="urn:schemas-microsoft-com:vml" Requires="v">
                <p:oleObj spid="_x0000_s1383" name="Equation" r:id="rId3" imgW="1193760" imgH="507960" progId="Equation.3">
                  <p:embed/>
                </p:oleObj>
              </mc:Choice>
              <mc:Fallback>
                <p:oleObj name="Equation" r:id="rId3" imgW="1193760" imgH="507960" progId="Equation.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4129088"/>
                        <a:ext cx="1655763"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15"/>
          <p:cNvGraphicFramePr>
            <a:graphicFrameLocks noGrp="1" noChangeAspect="1"/>
          </p:cNvGraphicFramePr>
          <p:nvPr>
            <p:ph sz="quarter" idx="2"/>
          </p:nvPr>
        </p:nvGraphicFramePr>
        <p:xfrm>
          <a:off x="6267450" y="2616200"/>
          <a:ext cx="990600" cy="711200"/>
        </p:xfrm>
        <a:graphic>
          <a:graphicData uri="http://schemas.openxmlformats.org/presentationml/2006/ole">
            <mc:AlternateContent xmlns:mc="http://schemas.openxmlformats.org/markup-compatibility/2006">
              <mc:Choice xmlns:v="urn:schemas-microsoft-com:vml" Requires="v">
                <p:oleObj spid="_x0000_s1384" name="Equation" r:id="rId5" imgW="990360" imgH="711000" progId="Equation.3">
                  <p:embed/>
                </p:oleObj>
              </mc:Choice>
              <mc:Fallback>
                <p:oleObj name="Equation" r:id="rId5" imgW="990360" imgH="711000"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450" y="2616200"/>
                        <a:ext cx="9906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20"/>
          <p:cNvGraphicFramePr>
            <a:graphicFrameLocks noGrp="1" noChangeAspect="1"/>
          </p:cNvGraphicFramePr>
          <p:nvPr>
            <p:ph sz="quarter" idx="3"/>
          </p:nvPr>
        </p:nvGraphicFramePr>
        <p:xfrm>
          <a:off x="5435600" y="5734050"/>
          <a:ext cx="1584325" cy="611188"/>
        </p:xfrm>
        <a:graphic>
          <a:graphicData uri="http://schemas.openxmlformats.org/presentationml/2006/ole">
            <mc:AlternateContent xmlns:mc="http://schemas.openxmlformats.org/markup-compatibility/2006">
              <mc:Choice xmlns:v="urn:schemas-microsoft-com:vml" Requires="v">
                <p:oleObj spid="_x0000_s1385" name="Equation" r:id="rId7" imgW="888840" imgH="342720" progId="Equation.3">
                  <p:embed/>
                </p:oleObj>
              </mc:Choice>
              <mc:Fallback>
                <p:oleObj name="Equation" r:id="rId7" imgW="888840" imgH="342720" progId="Equation.3">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5734050"/>
                        <a:ext cx="1584325"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4067"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44071" name="Text Box 7"/>
          <p:cNvSpPr txBox="1">
            <a:spLocks noChangeArrowheads="1"/>
          </p:cNvSpPr>
          <p:nvPr/>
        </p:nvSpPr>
        <p:spPr bwMode="auto">
          <a:xfrm>
            <a:off x="971550" y="1916113"/>
            <a:ext cx="7993063" cy="822325"/>
          </a:xfrm>
          <a:prstGeom prst="rect">
            <a:avLst/>
          </a:prstGeom>
          <a:noFill/>
          <a:ln w="9525" algn="ctr">
            <a:noFill/>
            <a:miter lim="800000"/>
            <a:headEnd/>
            <a:tailEnd/>
          </a:ln>
          <a:effectLst/>
        </p:spPr>
        <p:txBody>
          <a:bodyPr>
            <a:spAutoFit/>
          </a:bodyPr>
          <a:lstStyle/>
          <a:p>
            <a:pPr>
              <a:spcBef>
                <a:spcPct val="50000"/>
              </a:spcBef>
              <a:defRPr/>
            </a:pPr>
            <a:r>
              <a:rPr lang="hr-HR" sz="2400">
                <a:effectLst>
                  <a:outerShdw blurRad="38100" dist="38100" dir="2700000" algn="tl">
                    <a:srgbClr val="000000"/>
                  </a:outerShdw>
                </a:effectLst>
              </a:rPr>
              <a:t>Theoretical seismology starts with elements of theory of elasticity:</a:t>
            </a:r>
          </a:p>
        </p:txBody>
      </p:sp>
      <p:sp>
        <p:nvSpPr>
          <p:cNvPr id="1032"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fa-IR"/>
          </a:p>
        </p:txBody>
      </p:sp>
      <p:sp>
        <p:nvSpPr>
          <p:cNvPr id="1033" name="Rectangle 12"/>
          <p:cNvSpPr>
            <a:spLocks noChangeArrowheads="1"/>
          </p:cNvSpPr>
          <p:nvPr/>
        </p:nvSpPr>
        <p:spPr bwMode="auto">
          <a:xfrm>
            <a:off x="1187450" y="3060700"/>
            <a:ext cx="6697663" cy="504825"/>
          </a:xfrm>
          <a:prstGeom prst="rect">
            <a:avLst/>
          </a:prstGeom>
          <a:noFill/>
          <a:ln w="9525" algn="ctr">
            <a:noFill/>
            <a:miter lim="800000"/>
            <a:headEnd/>
            <a:tailEnd/>
          </a:ln>
        </p:spPr>
        <p:txBody>
          <a:bodyPr wrap="none" anchor="ctr"/>
          <a:lstStyle/>
          <a:p>
            <a:endParaRPr lang="fa-IR"/>
          </a:p>
        </p:txBody>
      </p:sp>
      <p:sp>
        <p:nvSpPr>
          <p:cNvPr id="1034" name="Text Box 13"/>
          <p:cNvSpPr txBox="1">
            <a:spLocks noChangeArrowheads="1"/>
          </p:cNvSpPr>
          <p:nvPr/>
        </p:nvSpPr>
        <p:spPr bwMode="auto">
          <a:xfrm>
            <a:off x="971550" y="2773363"/>
            <a:ext cx="3455988" cy="1190625"/>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Infinitesimal strain tensor has elements (</a:t>
            </a:r>
            <a:r>
              <a:rPr lang="hr-HR" sz="1800" i="1">
                <a:latin typeface="Times New Roman" pitchFamily="18" charset="0"/>
              </a:rPr>
              <a:t>e</a:t>
            </a:r>
            <a:r>
              <a:rPr lang="hr-HR" sz="1800">
                <a:latin typeface="Times New Roman" pitchFamily="18" charset="0"/>
              </a:rPr>
              <a:t>) that are linear functions of spatial derivatives of displacement components (</a:t>
            </a:r>
            <a:r>
              <a:rPr lang="hr-HR" sz="1800" i="1">
                <a:latin typeface="Times New Roman" pitchFamily="18" charset="0"/>
              </a:rPr>
              <a:t>u</a:t>
            </a:r>
            <a:r>
              <a:rPr lang="hr-HR" sz="1800">
                <a:latin typeface="Times New Roman" pitchFamily="18" charset="0"/>
              </a:rPr>
              <a:t>):</a:t>
            </a:r>
          </a:p>
        </p:txBody>
      </p:sp>
      <p:sp>
        <p:nvSpPr>
          <p:cNvPr id="1035" name="Text Box 14"/>
          <p:cNvSpPr txBox="1">
            <a:spLocks noChangeArrowheads="1"/>
          </p:cNvSpPr>
          <p:nvPr/>
        </p:nvSpPr>
        <p:spPr bwMode="auto">
          <a:xfrm>
            <a:off x="4932363" y="2773363"/>
            <a:ext cx="3816350" cy="2014537"/>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Stress tensor has 9 elements (</a:t>
            </a:r>
            <a:r>
              <a:rPr lang="hr-HR" sz="1800">
                <a:latin typeface="Times New Roman" pitchFamily="18" charset="0"/>
                <a:sym typeface="Symbol" pitchFamily="18" charset="2"/>
              </a:rPr>
              <a:t></a:t>
            </a:r>
            <a:r>
              <a:rPr lang="hr-HR" sz="1800" baseline="-16000">
                <a:latin typeface="Times New Roman" pitchFamily="18" charset="0"/>
                <a:sym typeface="Symbol" pitchFamily="18" charset="2"/>
              </a:rPr>
              <a:t>11 </a:t>
            </a:r>
            <a:r>
              <a:rPr lang="hr-HR" sz="1800">
                <a:latin typeface="Times New Roman" pitchFamily="18" charset="0"/>
                <a:sym typeface="Symbol" pitchFamily="18" charset="2"/>
              </a:rPr>
              <a:t>...</a:t>
            </a:r>
            <a:r>
              <a:rPr lang="hr-HR" sz="1800" baseline="-16000">
                <a:latin typeface="Times New Roman" pitchFamily="18" charset="0"/>
                <a:sym typeface="Symbol" pitchFamily="18" charset="2"/>
              </a:rPr>
              <a:t> </a:t>
            </a:r>
            <a:r>
              <a:rPr lang="hr-HR" sz="1800">
                <a:latin typeface="Times New Roman" pitchFamily="18" charset="0"/>
                <a:sym typeface="Symbol" pitchFamily="18" charset="2"/>
              </a:rPr>
              <a:t></a:t>
            </a:r>
            <a:r>
              <a:rPr lang="hr-HR" sz="1800" baseline="-16000">
                <a:latin typeface="Times New Roman" pitchFamily="18" charset="0"/>
                <a:sym typeface="Symbol" pitchFamily="18" charset="2"/>
              </a:rPr>
              <a:t>33</a:t>
            </a:r>
            <a:r>
              <a:rPr lang="hr-HR" sz="1800">
                <a:latin typeface="Times New Roman" pitchFamily="18" charset="0"/>
              </a:rPr>
              <a:t>), and consists of normal (</a:t>
            </a:r>
            <a:r>
              <a:rPr lang="hr-HR" sz="1800">
                <a:latin typeface="Times New Roman" pitchFamily="18" charset="0"/>
                <a:sym typeface="Symbol" pitchFamily="18" charset="2"/>
              </a:rPr>
              <a:t></a:t>
            </a:r>
            <a:r>
              <a:rPr lang="hr-HR" sz="1800" baseline="-14000">
                <a:latin typeface="Times New Roman" pitchFamily="18" charset="0"/>
                <a:sym typeface="Symbol" pitchFamily="18" charset="2"/>
              </a:rPr>
              <a:t>11</a:t>
            </a:r>
            <a:r>
              <a:rPr lang="hr-HR" sz="1800">
                <a:latin typeface="Times New Roman" pitchFamily="18" charset="0"/>
                <a:sym typeface="Symbol" pitchFamily="18" charset="2"/>
              </a:rPr>
              <a:t>, </a:t>
            </a:r>
            <a:r>
              <a:rPr lang="hr-HR" sz="1800" baseline="-14000">
                <a:latin typeface="Times New Roman" pitchFamily="18" charset="0"/>
                <a:sym typeface="Symbol" pitchFamily="18" charset="2"/>
              </a:rPr>
              <a:t>22</a:t>
            </a:r>
            <a:r>
              <a:rPr lang="hr-HR" sz="1800">
                <a:latin typeface="Times New Roman" pitchFamily="18" charset="0"/>
                <a:sym typeface="Symbol" pitchFamily="18" charset="2"/>
              </a:rPr>
              <a:t>, </a:t>
            </a:r>
            <a:r>
              <a:rPr lang="hr-HR" sz="1800" baseline="-14000">
                <a:latin typeface="Times New Roman" pitchFamily="18" charset="0"/>
                <a:sym typeface="Symbol" pitchFamily="18" charset="2"/>
              </a:rPr>
              <a:t>33</a:t>
            </a:r>
            <a:r>
              <a:rPr lang="hr-HR" sz="1800">
                <a:latin typeface="Times New Roman" pitchFamily="18" charset="0"/>
                <a:sym typeface="Symbol" pitchFamily="18" charset="2"/>
              </a:rPr>
              <a:t>)</a:t>
            </a:r>
            <a:r>
              <a:rPr lang="hr-HR" sz="1800">
                <a:latin typeface="Times New Roman" pitchFamily="18" charset="0"/>
              </a:rPr>
              <a:t> and shear stress components. </a:t>
            </a:r>
            <a:r>
              <a:rPr lang="hr-HR" sz="1800">
                <a:latin typeface="Times New Roman" pitchFamily="18" charset="0"/>
                <a:sym typeface="Symbol" pitchFamily="18" charset="2"/>
              </a:rPr>
              <a:t></a:t>
            </a:r>
            <a:r>
              <a:rPr lang="hr-HR" sz="1800" baseline="-16000">
                <a:latin typeface="Times New Roman" pitchFamily="18" charset="0"/>
                <a:sym typeface="Symbol" pitchFamily="18" charset="2"/>
              </a:rPr>
              <a:t>ij </a:t>
            </a:r>
            <a:r>
              <a:rPr lang="hr-HR" sz="1800">
                <a:latin typeface="Times New Roman" pitchFamily="18" charset="0"/>
              </a:rPr>
              <a:t>is stress that acts on the small surface with the normal along </a:t>
            </a:r>
            <a:r>
              <a:rPr lang="hr-HR" sz="1800" i="1">
                <a:latin typeface="Times New Roman" pitchFamily="18" charset="0"/>
              </a:rPr>
              <a:t>i</a:t>
            </a:r>
            <a:r>
              <a:rPr lang="hr-HR" sz="1800">
                <a:latin typeface="Times New Roman" pitchFamily="18" charset="0"/>
              </a:rPr>
              <a:t>-th coordinate, and the force component is directed in the </a:t>
            </a:r>
            <a:r>
              <a:rPr lang="hr-HR" sz="1800" i="1">
                <a:latin typeface="Times New Roman" pitchFamily="18" charset="0"/>
              </a:rPr>
              <a:t>j</a:t>
            </a:r>
            <a:r>
              <a:rPr lang="hr-HR" sz="1800">
                <a:latin typeface="Times New Roman" pitchFamily="18" charset="0"/>
              </a:rPr>
              <a:t>-th direction:</a:t>
            </a:r>
          </a:p>
        </p:txBody>
      </p:sp>
      <p:sp>
        <p:nvSpPr>
          <p:cNvPr id="1036" name="Text Box 19"/>
          <p:cNvSpPr txBox="1">
            <a:spLocks noChangeArrowheads="1"/>
          </p:cNvSpPr>
          <p:nvPr/>
        </p:nvSpPr>
        <p:spPr bwMode="auto">
          <a:xfrm>
            <a:off x="1042988" y="5805488"/>
            <a:ext cx="4321175" cy="641350"/>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Stress and strain are related by Hooke’s law:</a:t>
            </a:r>
            <a:br>
              <a:rPr lang="hr-HR" sz="1800">
                <a:latin typeface="Times New Roman" pitchFamily="18" charset="0"/>
              </a:rPr>
            </a:br>
            <a:r>
              <a:rPr lang="hr-HR" sz="1800">
                <a:latin typeface="Times New Roman" pitchFamily="18" charset="0"/>
              </a:rPr>
              <a:t>(</a:t>
            </a:r>
            <a:r>
              <a:rPr lang="hr-HR" sz="1800" i="1">
                <a:latin typeface="Times New Roman" pitchFamily="18" charset="0"/>
              </a:rPr>
              <a:t>c</a:t>
            </a:r>
            <a:r>
              <a:rPr lang="hr-HR" sz="1800" baseline="-14000">
                <a:latin typeface="Times New Roman" pitchFamily="18" charset="0"/>
              </a:rPr>
              <a:t>ijkl</a:t>
            </a:r>
            <a:r>
              <a:rPr lang="hr-HR" sz="1800">
                <a:latin typeface="Times New Roman" pitchFamily="18" charset="0"/>
              </a:rPr>
              <a:t> are elastic constants)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normAutofit/>
          </a:bodyPr>
          <a:lstStyle/>
          <a:p>
            <a:pPr eaLnBrk="1" hangingPunct="1">
              <a:defRPr/>
            </a:pPr>
            <a:r>
              <a:rPr lang="hr-HR" sz="4000" smtClean="0">
                <a:solidFill>
                  <a:srgbClr val="B2310E"/>
                </a:solidFill>
              </a:rPr>
              <a:t>Some basic theoretical background</a:t>
            </a:r>
            <a:r>
              <a:rPr lang="hr-HR" sz="4000" smtClean="0">
                <a:solidFill>
                  <a:srgbClr val="E0C35A"/>
                </a:solidFill>
              </a:rPr>
              <a:t> </a:t>
            </a:r>
            <a:br>
              <a:rPr lang="hr-HR" sz="4000" smtClean="0">
                <a:solidFill>
                  <a:srgbClr val="E0C35A"/>
                </a:solidFill>
              </a:rPr>
            </a:br>
            <a:endParaRPr lang="hr-HR" sz="4000" smtClean="0">
              <a:solidFill>
                <a:srgbClr val="E0C35A"/>
              </a:solidFill>
            </a:endParaRPr>
          </a:p>
        </p:txBody>
      </p:sp>
      <p:graphicFrame>
        <p:nvGraphicFramePr>
          <p:cNvPr id="2050" name="Object 16"/>
          <p:cNvGraphicFramePr>
            <a:graphicFrameLocks noGrp="1" noChangeAspect="1"/>
          </p:cNvGraphicFramePr>
          <p:nvPr>
            <p:ph sz="half" idx="1"/>
          </p:nvPr>
        </p:nvGraphicFramePr>
        <p:xfrm>
          <a:off x="1187450" y="3284538"/>
          <a:ext cx="2952750" cy="709612"/>
        </p:xfrm>
        <a:graphic>
          <a:graphicData uri="http://schemas.openxmlformats.org/presentationml/2006/ole">
            <mc:AlternateContent xmlns:mc="http://schemas.openxmlformats.org/markup-compatibility/2006">
              <mc:Choice xmlns:v="urn:schemas-microsoft-com:vml" Requires="v">
                <p:oleObj spid="_x0000_s2288" name="Equation" r:id="rId3" imgW="1955520" imgH="469800" progId="Equation.3">
                  <p:embed/>
                </p:oleObj>
              </mc:Choice>
              <mc:Fallback>
                <p:oleObj name="Equation" r:id="rId3" imgW="1955520" imgH="469800" progId="Equation.3">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284538"/>
                        <a:ext cx="2952750"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20"/>
          <p:cNvGraphicFramePr>
            <a:graphicFrameLocks noGrp="1" noChangeAspect="1"/>
          </p:cNvGraphicFramePr>
          <p:nvPr>
            <p:ph sz="half" idx="2"/>
          </p:nvPr>
        </p:nvGraphicFramePr>
        <p:xfrm>
          <a:off x="5076825" y="3381375"/>
          <a:ext cx="3695700" cy="598488"/>
        </p:xfrm>
        <a:graphic>
          <a:graphicData uri="http://schemas.openxmlformats.org/presentationml/2006/ole">
            <mc:AlternateContent xmlns:mc="http://schemas.openxmlformats.org/markup-compatibility/2006">
              <mc:Choice xmlns:v="urn:schemas-microsoft-com:vml" Requires="v">
                <p:oleObj spid="_x0000_s2289" name="Equation" r:id="rId5" imgW="2590560" imgH="419040" progId="Equation.3">
                  <p:embed/>
                </p:oleObj>
              </mc:Choice>
              <mc:Fallback>
                <p:oleObj name="Equation" r:id="rId5" imgW="2590560" imgH="419040" progId="Equation.3">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3381375"/>
                        <a:ext cx="3695700"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165" name="Rectangle 5"/>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2054" name="Rectangle 7"/>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fa-IR"/>
          </a:p>
        </p:txBody>
      </p:sp>
      <p:sp>
        <p:nvSpPr>
          <p:cNvPr id="2055" name="Rectangle 8"/>
          <p:cNvSpPr>
            <a:spLocks noChangeArrowheads="1"/>
          </p:cNvSpPr>
          <p:nvPr/>
        </p:nvSpPr>
        <p:spPr bwMode="auto">
          <a:xfrm>
            <a:off x="1187450" y="3395663"/>
            <a:ext cx="6697663" cy="504825"/>
          </a:xfrm>
          <a:prstGeom prst="rect">
            <a:avLst/>
          </a:prstGeom>
          <a:noFill/>
          <a:ln w="9525" algn="ctr">
            <a:noFill/>
            <a:miter lim="800000"/>
            <a:headEnd/>
            <a:tailEnd/>
          </a:ln>
        </p:spPr>
        <p:txBody>
          <a:bodyPr wrap="none" anchor="ctr"/>
          <a:lstStyle/>
          <a:p>
            <a:endParaRPr lang="fa-IR"/>
          </a:p>
        </p:txBody>
      </p:sp>
      <p:sp>
        <p:nvSpPr>
          <p:cNvPr id="2056" name="Text Box 9"/>
          <p:cNvSpPr txBox="1">
            <a:spLocks noChangeArrowheads="1"/>
          </p:cNvSpPr>
          <p:nvPr/>
        </p:nvSpPr>
        <p:spPr bwMode="auto">
          <a:xfrm>
            <a:off x="971550" y="1844675"/>
            <a:ext cx="3671888" cy="1190625"/>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Considering that all internal and external forces must be in  equilibrium, Newton’s law gives us equations of motion:</a:t>
            </a:r>
          </a:p>
        </p:txBody>
      </p:sp>
      <p:sp>
        <p:nvSpPr>
          <p:cNvPr id="2057" name="Text Box 18"/>
          <p:cNvSpPr txBox="1">
            <a:spLocks noChangeArrowheads="1"/>
          </p:cNvSpPr>
          <p:nvPr/>
        </p:nvSpPr>
        <p:spPr bwMode="auto">
          <a:xfrm>
            <a:off x="971550" y="4149725"/>
            <a:ext cx="3816350" cy="1465263"/>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This is one of the basic equations of theoretical seismology which links forces (body-forces and forces originating from stresses within the body) with measurable displacements.</a:t>
            </a:r>
          </a:p>
        </p:txBody>
      </p:sp>
      <p:sp>
        <p:nvSpPr>
          <p:cNvPr id="2058" name="Text Box 19"/>
          <p:cNvSpPr txBox="1">
            <a:spLocks noChangeArrowheads="1"/>
          </p:cNvSpPr>
          <p:nvPr/>
        </p:nvSpPr>
        <p:spPr bwMode="auto">
          <a:xfrm>
            <a:off x="4932363" y="1844675"/>
            <a:ext cx="3816350" cy="1465263"/>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Combining the Hookes law, equations of motion, and the equation that links strains and displacement components, we obtain the Navier equation of motion in the form:</a:t>
            </a:r>
          </a:p>
        </p:txBody>
      </p:sp>
      <p:sp>
        <p:nvSpPr>
          <p:cNvPr id="2059" name="Text Box 24"/>
          <p:cNvSpPr txBox="1">
            <a:spLocks noChangeArrowheads="1"/>
          </p:cNvSpPr>
          <p:nvPr/>
        </p:nvSpPr>
        <p:spPr bwMode="auto">
          <a:xfrm>
            <a:off x="5005388" y="4148138"/>
            <a:ext cx="3959225" cy="2152650"/>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Here we assumed the anisotropic body, so that of all elastic constants </a:t>
            </a:r>
            <a:r>
              <a:rPr lang="hr-HR" sz="1800" i="1">
                <a:latin typeface="Times New Roman" pitchFamily="18" charset="0"/>
              </a:rPr>
              <a:t>c</a:t>
            </a:r>
            <a:r>
              <a:rPr lang="hr-HR" sz="1800" baseline="-14000">
                <a:latin typeface="Times New Roman" pitchFamily="18" charset="0"/>
              </a:rPr>
              <a:t>ijkl</a:t>
            </a:r>
            <a:r>
              <a:rPr lang="hr-HR" sz="1800">
                <a:latin typeface="Times New Roman" pitchFamily="18" charset="0"/>
              </a:rPr>
              <a:t> only two remain and are denoted as </a:t>
            </a:r>
            <a:r>
              <a:rPr lang="el-GR" sz="1800" i="1">
                <a:latin typeface="Times New Roman" pitchFamily="18" charset="0"/>
                <a:cs typeface="Times New Roman" pitchFamily="18" charset="0"/>
              </a:rPr>
              <a:t>λ</a:t>
            </a:r>
            <a:r>
              <a:rPr lang="hr-HR" sz="1800">
                <a:latin typeface="Times New Roman" pitchFamily="18" charset="0"/>
                <a:cs typeface="Times New Roman" pitchFamily="18" charset="0"/>
              </a:rPr>
              <a:t> and </a:t>
            </a:r>
            <a:r>
              <a:rPr lang="el-GR" sz="1800" i="1">
                <a:latin typeface="Times New Roman" pitchFamily="18" charset="0"/>
                <a:cs typeface="Times New Roman" pitchFamily="18" charset="0"/>
              </a:rPr>
              <a:t>μ</a:t>
            </a:r>
            <a:r>
              <a:rPr lang="hr-HR" sz="1800" i="1">
                <a:latin typeface="Times New Roman" pitchFamily="18" charset="0"/>
                <a:cs typeface="Times New Roman" pitchFamily="18" charset="0"/>
              </a:rPr>
              <a:t>. </a:t>
            </a:r>
            <a:r>
              <a:rPr lang="hr-HR" sz="1800">
                <a:latin typeface="Times New Roman" pitchFamily="18" charset="0"/>
                <a:cs typeface="Times New Roman" pitchFamily="18" charset="0"/>
              </a:rPr>
              <a:t>They are called Lam</a:t>
            </a:r>
            <a:r>
              <a:rPr lang="en-US" sz="1800">
                <a:latin typeface="Times New Roman" pitchFamily="18" charset="0"/>
                <a:cs typeface="Times New Roman" pitchFamily="18" charset="0"/>
              </a:rPr>
              <a:t>é</a:t>
            </a:r>
            <a:r>
              <a:rPr lang="hr-HR" sz="1800">
                <a:latin typeface="Times New Roman" pitchFamily="18" charset="0"/>
                <a:cs typeface="Times New Roman" pitchFamily="18" charset="0"/>
              </a:rPr>
              <a:t>’s constants.</a:t>
            </a:r>
          </a:p>
          <a:p>
            <a:pPr>
              <a:spcBef>
                <a:spcPct val="50000"/>
              </a:spcBef>
            </a:pPr>
            <a:r>
              <a:rPr lang="hr-HR" sz="1800">
                <a:latin typeface="Times New Roman" pitchFamily="18" charset="0"/>
                <a:cs typeface="Times New Roman" pitchFamily="18" charset="0"/>
              </a:rPr>
              <a:t>This is rather complicated 3-D partial differential equation describing displacements within the elastic body.</a:t>
            </a:r>
            <a:endParaRPr lang="el-GR" sz="1800" i="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normAutofit/>
          </a:bodyPr>
          <a:lstStyle/>
          <a:p>
            <a:pPr eaLnBrk="1" hangingPunct="1">
              <a:defRPr/>
            </a:pPr>
            <a:r>
              <a:rPr lang="hr-HR" sz="4000" smtClean="0">
                <a:solidFill>
                  <a:srgbClr val="B2310E"/>
                </a:solidFill>
              </a:rPr>
              <a:t>Some basic theoretical background</a:t>
            </a:r>
            <a:r>
              <a:rPr lang="hr-HR" sz="4000" smtClean="0">
                <a:solidFill>
                  <a:srgbClr val="E0C35A"/>
                </a:solidFill>
              </a:rPr>
              <a:t> </a:t>
            </a:r>
            <a:br>
              <a:rPr lang="hr-HR" sz="4000" smtClean="0">
                <a:solidFill>
                  <a:srgbClr val="E0C35A"/>
                </a:solidFill>
              </a:rPr>
            </a:br>
            <a:endParaRPr lang="hr-HR" sz="4000" smtClean="0">
              <a:solidFill>
                <a:srgbClr val="E0C35A"/>
              </a:solidFill>
            </a:endParaRPr>
          </a:p>
        </p:txBody>
      </p:sp>
      <p:graphicFrame>
        <p:nvGraphicFramePr>
          <p:cNvPr id="3074" name="Object 15"/>
          <p:cNvGraphicFramePr>
            <a:graphicFrameLocks noGrp="1" noChangeAspect="1"/>
          </p:cNvGraphicFramePr>
          <p:nvPr>
            <p:ph sz="half" idx="1"/>
          </p:nvPr>
        </p:nvGraphicFramePr>
        <p:xfrm>
          <a:off x="1479550" y="3141663"/>
          <a:ext cx="1793875" cy="382587"/>
        </p:xfrm>
        <a:graphic>
          <a:graphicData uri="http://schemas.openxmlformats.org/presentationml/2006/ole">
            <mc:AlternateContent xmlns:mc="http://schemas.openxmlformats.org/markup-compatibility/2006">
              <mc:Choice xmlns:v="urn:schemas-microsoft-com:vml" Requires="v">
                <p:oleObj spid="_x0000_s3431" name="Equation" r:id="rId3" imgW="952200" imgH="203040" progId="Equation.3">
                  <p:embed/>
                </p:oleObj>
              </mc:Choice>
              <mc:Fallback>
                <p:oleObj name="Equation" r:id="rId3" imgW="952200" imgH="203040" progId="Equation.3">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550" y="3141663"/>
                        <a:ext cx="179387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18"/>
          <p:cNvGraphicFramePr>
            <a:graphicFrameLocks noGrp="1" noChangeAspect="1"/>
          </p:cNvGraphicFramePr>
          <p:nvPr>
            <p:ph sz="quarter" idx="2"/>
          </p:nvPr>
        </p:nvGraphicFramePr>
        <p:xfrm>
          <a:off x="1258888" y="5129213"/>
          <a:ext cx="2754312" cy="749300"/>
        </p:xfrm>
        <a:graphic>
          <a:graphicData uri="http://schemas.openxmlformats.org/presentationml/2006/ole">
            <mc:AlternateContent xmlns:mc="http://schemas.openxmlformats.org/markup-compatibility/2006">
              <mc:Choice xmlns:v="urn:schemas-microsoft-com:vml" Requires="v">
                <p:oleObj spid="_x0000_s3432" name="Equation" r:id="rId5" imgW="1726920" imgH="469800" progId="Equation.3">
                  <p:embed/>
                </p:oleObj>
              </mc:Choice>
              <mc:Fallback>
                <p:oleObj name="Equation" r:id="rId5" imgW="1726920" imgH="469800" progId="Equation.3">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129213"/>
                        <a:ext cx="2754312"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20"/>
          <p:cNvGraphicFramePr>
            <a:graphicFrameLocks noGrp="1" noChangeAspect="1"/>
          </p:cNvGraphicFramePr>
          <p:nvPr>
            <p:ph sz="quarter" idx="3"/>
          </p:nvPr>
        </p:nvGraphicFramePr>
        <p:xfrm>
          <a:off x="1258888" y="5848350"/>
          <a:ext cx="2349500" cy="749300"/>
        </p:xfrm>
        <a:graphic>
          <a:graphicData uri="http://schemas.openxmlformats.org/presentationml/2006/ole">
            <mc:AlternateContent xmlns:mc="http://schemas.openxmlformats.org/markup-compatibility/2006">
              <mc:Choice xmlns:v="urn:schemas-microsoft-com:vml" Requires="v">
                <p:oleObj spid="_x0000_s3433" name="Equation" r:id="rId7" imgW="1473120" imgH="469800" progId="Equation.3">
                  <p:embed/>
                </p:oleObj>
              </mc:Choice>
              <mc:Fallback>
                <p:oleObj name="Equation" r:id="rId7" imgW="1473120" imgH="469800" progId="Equation.3">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5848350"/>
                        <a:ext cx="2349500"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Text Box 14"/>
          <p:cNvSpPr txBox="1">
            <a:spLocks noChangeArrowheads="1"/>
          </p:cNvSpPr>
          <p:nvPr/>
        </p:nvSpPr>
        <p:spPr bwMode="auto">
          <a:xfrm>
            <a:off x="971550" y="1844675"/>
            <a:ext cx="3671888" cy="1190625"/>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The Navier equation is usually solved using the Helmholtz’s theorem, which expresses any vector field (in our case displacement, </a:t>
            </a:r>
            <a:r>
              <a:rPr lang="hr-HR" sz="1800" b="1" i="1">
                <a:latin typeface="Times New Roman" pitchFamily="18" charset="0"/>
              </a:rPr>
              <a:t>u</a:t>
            </a:r>
            <a:r>
              <a:rPr lang="hr-HR" sz="1800">
                <a:latin typeface="Times New Roman" pitchFamily="18" charset="0"/>
              </a:rPr>
              <a:t>) as:</a:t>
            </a:r>
          </a:p>
        </p:txBody>
      </p:sp>
      <p:sp>
        <p:nvSpPr>
          <p:cNvPr id="3079" name="Text Box 17"/>
          <p:cNvSpPr txBox="1">
            <a:spLocks noChangeArrowheads="1"/>
          </p:cNvSpPr>
          <p:nvPr/>
        </p:nvSpPr>
        <p:spPr bwMode="auto">
          <a:xfrm>
            <a:off x="971550" y="3573463"/>
            <a:ext cx="3671888" cy="1465262"/>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where </a:t>
            </a:r>
            <a:r>
              <a:rPr lang="hr-HR" sz="1800" i="1">
                <a:latin typeface="Times New Roman" pitchFamily="18" charset="0"/>
                <a:sym typeface="Symbol" pitchFamily="18" charset="2"/>
              </a:rPr>
              <a:t> </a:t>
            </a:r>
            <a:r>
              <a:rPr lang="hr-HR" sz="1800">
                <a:latin typeface="Times New Roman" pitchFamily="18" charset="0"/>
                <a:sym typeface="Symbol" pitchFamily="18" charset="2"/>
              </a:rPr>
              <a:t>and</a:t>
            </a:r>
            <a:r>
              <a:rPr lang="hr-HR" sz="1800" i="1">
                <a:latin typeface="Times New Roman" pitchFamily="18" charset="0"/>
                <a:sym typeface="Symbol" pitchFamily="18" charset="2"/>
              </a:rPr>
              <a:t> </a:t>
            </a:r>
            <a:r>
              <a:rPr lang="hr-HR" sz="1800" b="1" i="1">
                <a:latin typeface="Times New Roman" pitchFamily="18" charset="0"/>
                <a:sym typeface="Symbol" pitchFamily="18" charset="2"/>
              </a:rPr>
              <a:t></a:t>
            </a:r>
            <a:r>
              <a:rPr lang="hr-HR" sz="1800">
                <a:latin typeface="Times New Roman" pitchFamily="18" charset="0"/>
              </a:rPr>
              <a:t> are called scalar and vector potentials. They may be shown to be directly linked with longitudinal and transversal waves, respectively, obeying wave equations:</a:t>
            </a:r>
          </a:p>
        </p:txBody>
      </p:sp>
      <p:sp>
        <p:nvSpPr>
          <p:cNvPr id="3080" name="Text Box 22"/>
          <p:cNvSpPr txBox="1">
            <a:spLocks noChangeArrowheads="1"/>
          </p:cNvSpPr>
          <p:nvPr/>
        </p:nvSpPr>
        <p:spPr bwMode="auto">
          <a:xfrm>
            <a:off x="5292725" y="1844675"/>
            <a:ext cx="3851275" cy="4762500"/>
          </a:xfrm>
          <a:prstGeom prst="rect">
            <a:avLst/>
          </a:prstGeom>
          <a:noFill/>
          <a:ln w="9525" algn="ctr">
            <a:noFill/>
            <a:miter lim="800000"/>
            <a:headEnd/>
            <a:tailEnd/>
          </a:ln>
        </p:spPr>
        <p:txBody>
          <a:bodyPr>
            <a:spAutoFit/>
          </a:bodyPr>
          <a:lstStyle/>
          <a:p>
            <a:pPr>
              <a:spcBef>
                <a:spcPct val="50000"/>
              </a:spcBef>
            </a:pPr>
            <a:r>
              <a:rPr lang="hr-HR" sz="1800">
                <a:latin typeface="Times New Roman" pitchFamily="18" charset="0"/>
              </a:rPr>
              <a:t>In these expressions </a:t>
            </a:r>
            <a:r>
              <a:rPr lang="hr-HR" sz="1800" i="1">
                <a:latin typeface="Times New Roman" pitchFamily="18" charset="0"/>
                <a:sym typeface="Symbol" pitchFamily="18" charset="2"/>
              </a:rPr>
              <a:t></a:t>
            </a:r>
            <a:r>
              <a:rPr lang="hr-HR" sz="1800">
                <a:latin typeface="Times New Roman" pitchFamily="18" charset="0"/>
                <a:sym typeface="Symbol" pitchFamily="18" charset="2"/>
              </a:rPr>
              <a:t> and </a:t>
            </a:r>
            <a:r>
              <a:rPr lang="hr-HR" sz="1800" i="1">
                <a:latin typeface="Times New Roman" pitchFamily="18" charset="0"/>
                <a:sym typeface="Symbol" pitchFamily="18" charset="2"/>
              </a:rPr>
              <a:t></a:t>
            </a:r>
            <a:r>
              <a:rPr lang="hr-HR" sz="1800">
                <a:latin typeface="Times New Roman" pitchFamily="18" charset="0"/>
                <a:sym typeface="Symbol" pitchFamily="18" charset="2"/>
              </a:rPr>
              <a:t> are velocities of longitudinal and transversal waves. We see that they only depend on the properties of material through which they propagate.</a:t>
            </a:r>
          </a:p>
          <a:p>
            <a:pPr>
              <a:spcBef>
                <a:spcPct val="50000"/>
              </a:spcBef>
            </a:pPr>
            <a:endParaRPr lang="hr-HR" sz="1800" b="1">
              <a:latin typeface="Times New Roman" pitchFamily="18" charset="0"/>
              <a:sym typeface="Symbol" pitchFamily="18" charset="2"/>
            </a:endParaRPr>
          </a:p>
          <a:p>
            <a:pPr>
              <a:spcBef>
                <a:spcPct val="50000"/>
              </a:spcBef>
            </a:pPr>
            <a:r>
              <a:rPr lang="hr-HR" sz="1800" b="1">
                <a:latin typeface="Times New Roman" pitchFamily="18" charset="0"/>
                <a:sym typeface="Symbol" pitchFamily="18" charset="2"/>
              </a:rPr>
              <a:t>The few equations presented are the most basic ones. Combined with the general principles (like conservation of energy), laws of physics (e.g. Snell’s law) and with boundary conditions that nature imposes (e.g. vanishing of stresses on free surface) they are fundamental building stones for all problems in theoretical seismology.</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normAutofit/>
          </a:bodyPr>
          <a:lstStyle/>
          <a:p>
            <a:pPr eaLnBrk="1" hangingPunct="1">
              <a:defRPr/>
            </a:pPr>
            <a:r>
              <a:rPr lang="hr-HR" sz="3600" smtClean="0">
                <a:solidFill>
                  <a:srgbClr val="B2310E"/>
                </a:solidFill>
              </a:rPr>
              <a:t>Highly recomended </a:t>
            </a:r>
            <a:br>
              <a:rPr lang="hr-HR" sz="3600" smtClean="0">
                <a:solidFill>
                  <a:srgbClr val="B2310E"/>
                </a:solidFill>
              </a:rPr>
            </a:br>
            <a:r>
              <a:rPr lang="hr-HR" sz="3600" smtClean="0">
                <a:solidFill>
                  <a:srgbClr val="B2310E"/>
                </a:solidFill>
              </a:rPr>
              <a:t>reading</a:t>
            </a:r>
          </a:p>
        </p:txBody>
      </p:sp>
      <p:graphicFrame>
        <p:nvGraphicFramePr>
          <p:cNvPr id="4098" name="Object 6"/>
          <p:cNvGraphicFramePr>
            <a:graphicFrameLocks noGrp="1" noChangeAspect="1"/>
          </p:cNvGraphicFramePr>
          <p:nvPr>
            <p:ph sz="half" idx="1"/>
          </p:nvPr>
        </p:nvGraphicFramePr>
        <p:xfrm>
          <a:off x="6300788" y="260350"/>
          <a:ext cx="2019300" cy="1574800"/>
        </p:xfrm>
        <a:graphic>
          <a:graphicData uri="http://schemas.openxmlformats.org/presentationml/2006/ole">
            <mc:AlternateContent xmlns:mc="http://schemas.openxmlformats.org/markup-compatibility/2006">
              <mc:Choice xmlns:v="urn:schemas-microsoft-com:vml" Requires="v">
                <p:oleObj spid="_x0000_s4336" name="Clip" r:id="rId3" imgW="1731960" imgH="1350360" progId="MS_ClipArt_Gallery.2">
                  <p:embed/>
                </p:oleObj>
              </mc:Choice>
              <mc:Fallback>
                <p:oleObj name="Clip" r:id="rId3" imgW="1731960" imgH="1350360" progId="MS_ClipArt_Gallery.2">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60350"/>
                        <a:ext cx="2019300" cy="157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8"/>
          <p:cNvGraphicFramePr>
            <a:graphicFrameLocks noGrp="1" noChangeAspect="1"/>
          </p:cNvGraphicFramePr>
          <p:nvPr>
            <p:ph sz="half" idx="2"/>
          </p:nvPr>
        </p:nvGraphicFramePr>
        <p:xfrm>
          <a:off x="5667375" y="3422650"/>
          <a:ext cx="1809750" cy="1157288"/>
        </p:xfrm>
        <a:graphic>
          <a:graphicData uri="http://schemas.openxmlformats.org/presentationml/2006/ole">
            <mc:AlternateContent xmlns:mc="http://schemas.openxmlformats.org/markup-compatibility/2006">
              <mc:Choice xmlns:v="urn:schemas-microsoft-com:vml" Requires="v">
                <p:oleObj spid="_x0000_s4337" name="Clip" r:id="rId5" imgW="1810080" imgH="1156680" progId="MS_ClipArt_Gallery.2">
                  <p:embed/>
                </p:oleObj>
              </mc:Choice>
              <mc:Fallback>
                <p:oleObj name="Clip" r:id="rId5" imgW="1810080" imgH="1156680" progId="MS_ClipArt_Gallery.2">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375" y="3422650"/>
                        <a:ext cx="1809750" cy="1157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7379"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57380" name="Text Box 4"/>
          <p:cNvSpPr txBox="1">
            <a:spLocks noChangeArrowheads="1"/>
          </p:cNvSpPr>
          <p:nvPr/>
        </p:nvSpPr>
        <p:spPr bwMode="auto">
          <a:xfrm>
            <a:off x="971550" y="1916113"/>
            <a:ext cx="7921625" cy="579437"/>
          </a:xfrm>
          <a:prstGeom prst="rect">
            <a:avLst/>
          </a:prstGeom>
          <a:noFill/>
          <a:ln w="9525" algn="ctr">
            <a:noFill/>
            <a:miter lim="800000"/>
            <a:headEnd/>
            <a:tailEnd/>
          </a:ln>
          <a:effectLst/>
        </p:spPr>
        <p:txBody>
          <a:bodyPr>
            <a:spAutoFit/>
          </a:bodyPr>
          <a:lstStyle/>
          <a:p>
            <a:pPr marL="342900" indent="-342900">
              <a:spcBef>
                <a:spcPct val="50000"/>
              </a:spcBef>
              <a:defRPr/>
            </a:pPr>
            <a:endParaRPr lang="fa-IR" sz="3200">
              <a:effectLst>
                <a:outerShdw blurRad="38100" dist="38100" dir="2700000" algn="tl">
                  <a:srgbClr val="000000"/>
                </a:outerShdw>
              </a:effectLst>
            </a:endParaRPr>
          </a:p>
        </p:txBody>
      </p:sp>
      <p:sp>
        <p:nvSpPr>
          <p:cNvPr id="357381" name="Text Box 5"/>
          <p:cNvSpPr txBox="1">
            <a:spLocks noChangeArrowheads="1"/>
          </p:cNvSpPr>
          <p:nvPr/>
        </p:nvSpPr>
        <p:spPr bwMode="auto">
          <a:xfrm>
            <a:off x="1042988" y="1906588"/>
            <a:ext cx="7921625" cy="3989387"/>
          </a:xfrm>
          <a:prstGeom prst="rect">
            <a:avLst/>
          </a:prstGeom>
          <a:noFill/>
          <a:ln w="9525" algn="ctr">
            <a:noFill/>
            <a:miter lim="800000"/>
            <a:headEnd/>
            <a:tailEnd/>
          </a:ln>
          <a:effectLst/>
        </p:spPr>
        <p:txBody>
          <a:bodyPr>
            <a:spAutoFit/>
          </a:bodyPr>
          <a:lstStyle/>
          <a:p>
            <a:pPr marL="342900" indent="-342900">
              <a:lnSpc>
                <a:spcPct val="110000"/>
              </a:lnSpc>
              <a:buClr>
                <a:srgbClr val="003399"/>
              </a:buClr>
              <a:buFont typeface="Wingdings" pitchFamily="2" charset="2"/>
              <a:buChar char="&amp;"/>
              <a:defRPr/>
            </a:pPr>
            <a:r>
              <a:rPr lang="en-US" sz="1800">
                <a:solidFill>
                  <a:srgbClr val="003399"/>
                </a:solidFill>
              </a:rPr>
              <a:t>Aki, K. &amp; Richards, P. G. (2002): Quantitative Seismology – 2nd Edition, University Science Books, Sausalito, CA.</a:t>
            </a:r>
          </a:p>
          <a:p>
            <a:pPr marL="342900" indent="-342900">
              <a:lnSpc>
                <a:spcPct val="110000"/>
              </a:lnSpc>
              <a:buClr>
                <a:srgbClr val="003399"/>
              </a:buClr>
              <a:buFont typeface="Wingdings" pitchFamily="2" charset="2"/>
              <a:buChar char="&amp;"/>
              <a:defRPr/>
            </a:pPr>
            <a:r>
              <a:rPr lang="en-US" sz="1800">
                <a:solidFill>
                  <a:srgbClr val="003399"/>
                </a:solidFill>
              </a:rPr>
              <a:t>Lay, T. and Wallace, T. C. (1995): Modern Global Seismology, Academic press, San Diego.</a:t>
            </a:r>
          </a:p>
          <a:p>
            <a:pPr marL="342900" indent="-342900">
              <a:lnSpc>
                <a:spcPct val="110000"/>
              </a:lnSpc>
              <a:buClr>
                <a:srgbClr val="003399"/>
              </a:buClr>
              <a:buFont typeface="Wingdings" pitchFamily="2" charset="2"/>
              <a:buChar char="&amp;"/>
              <a:defRPr/>
            </a:pPr>
            <a:r>
              <a:rPr lang="en-US" sz="1800">
                <a:solidFill>
                  <a:srgbClr val="003399"/>
                </a:solidFill>
              </a:rPr>
              <a:t>Udias, A. (1999): Principles of Seismology, Cambridge Univesity Press, Cambridge.</a:t>
            </a:r>
          </a:p>
          <a:p>
            <a:pPr marL="342900" indent="-342900">
              <a:lnSpc>
                <a:spcPct val="110000"/>
              </a:lnSpc>
              <a:buClr>
                <a:srgbClr val="003399"/>
              </a:buClr>
              <a:buFont typeface="Wingdings" pitchFamily="2" charset="2"/>
              <a:buChar char="&amp;"/>
              <a:defRPr/>
            </a:pPr>
            <a:r>
              <a:rPr lang="en-US" sz="1800">
                <a:solidFill>
                  <a:srgbClr val="003399"/>
                </a:solidFill>
              </a:rPr>
              <a:t>Shearer, P. M. (1999): Introduction to Seismology, Cambridge Univesity Press, Cambridge.</a:t>
            </a:r>
            <a:endParaRPr lang="hr-HR" sz="1800">
              <a:solidFill>
                <a:srgbClr val="003399"/>
              </a:solidFill>
            </a:endParaRPr>
          </a:p>
          <a:p>
            <a:pPr marL="342900" indent="-342900">
              <a:lnSpc>
                <a:spcPct val="110000"/>
              </a:lnSpc>
              <a:buClr>
                <a:srgbClr val="003399"/>
              </a:buClr>
              <a:buFont typeface="Wingdings" pitchFamily="2" charset="2"/>
              <a:buChar char="&amp;"/>
              <a:defRPr/>
            </a:pPr>
            <a:r>
              <a:rPr lang="en-US" sz="1800">
                <a:solidFill>
                  <a:srgbClr val="003399"/>
                </a:solidFill>
              </a:rPr>
              <a:t>Ben Menahem, A. and Singh, S. J. (1980): Seismic Waves and Sources, Springer-Verlag, New York. </a:t>
            </a:r>
            <a:endParaRPr lang="hr-HR" sz="1800">
              <a:solidFill>
                <a:srgbClr val="003399"/>
              </a:solidFill>
            </a:endParaRPr>
          </a:p>
          <a:p>
            <a:pPr marL="342900" indent="-342900">
              <a:lnSpc>
                <a:spcPct val="110000"/>
              </a:lnSpc>
              <a:buClr>
                <a:srgbClr val="003399"/>
              </a:buClr>
              <a:buFont typeface="Wingdings" pitchFamily="2" charset="2"/>
              <a:buChar char="&amp;"/>
              <a:defRPr/>
            </a:pPr>
            <a:r>
              <a:rPr lang="hr-HR" sz="1800">
                <a:solidFill>
                  <a:srgbClr val="003399"/>
                </a:solidFill>
              </a:rPr>
              <a:t>Cox, A. and Hart, R.B. (1986): Plate Tectonics - How it Works, Palo Alto, California, Blackwell Scientific Publications, 392 p.</a:t>
            </a:r>
            <a:r>
              <a:rPr lang="hr-HR" sz="1600">
                <a:solidFill>
                  <a:srgbClr val="003399"/>
                </a:solidFill>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900113" y="333375"/>
            <a:ext cx="7543800" cy="1431925"/>
          </a:xfrm>
        </p:spPr>
        <p:txBody>
          <a:bodyPr/>
          <a:lstStyle/>
          <a:p>
            <a:pPr eaLnBrk="1" hangingPunct="1">
              <a:defRPr/>
            </a:pPr>
            <a:r>
              <a:rPr lang="hr-HR" sz="2800" smtClean="0">
                <a:solidFill>
                  <a:srgbClr val="96562A"/>
                </a:solidFill>
              </a:rPr>
              <a:t>Used sources</a:t>
            </a:r>
          </a:p>
        </p:txBody>
      </p:sp>
      <p:sp>
        <p:nvSpPr>
          <p:cNvPr id="356355" name="Rectangle 3"/>
          <p:cNvSpPr>
            <a:spLocks noChangeArrowheads="1"/>
          </p:cNvSpPr>
          <p:nvPr/>
        </p:nvSpPr>
        <p:spPr bwMode="auto">
          <a:xfrm>
            <a:off x="1547813" y="1989138"/>
            <a:ext cx="7416800" cy="4752975"/>
          </a:xfrm>
          <a:prstGeom prst="rect">
            <a:avLst/>
          </a:prstGeom>
          <a:noFill/>
          <a:ln w="9525">
            <a:noFill/>
            <a:miter lim="800000"/>
            <a:headEnd/>
            <a:tailEnd/>
          </a:ln>
          <a:effectLst/>
        </p:spPr>
        <p:txBody>
          <a:bodyPr/>
          <a:lstStyle/>
          <a:p>
            <a:pPr>
              <a:defRPr/>
            </a:pPr>
            <a:endParaRPr lang="fa-IR" sz="2400" baseline="-25000">
              <a:effectLst>
                <a:outerShdw blurRad="38100" dist="38100" dir="2700000" algn="tl">
                  <a:srgbClr val="000000"/>
                </a:outerShdw>
              </a:effectLst>
            </a:endParaRPr>
          </a:p>
        </p:txBody>
      </p:sp>
      <p:sp>
        <p:nvSpPr>
          <p:cNvPr id="356356" name="Text Box 4"/>
          <p:cNvSpPr txBox="1">
            <a:spLocks noChangeArrowheads="1"/>
          </p:cNvSpPr>
          <p:nvPr/>
        </p:nvSpPr>
        <p:spPr bwMode="auto">
          <a:xfrm>
            <a:off x="971550" y="1916113"/>
            <a:ext cx="7921625" cy="579437"/>
          </a:xfrm>
          <a:prstGeom prst="rect">
            <a:avLst/>
          </a:prstGeom>
          <a:noFill/>
          <a:ln w="9525" algn="ctr">
            <a:noFill/>
            <a:miter lim="800000"/>
            <a:headEnd/>
            <a:tailEnd/>
          </a:ln>
          <a:effectLst/>
        </p:spPr>
        <p:txBody>
          <a:bodyPr>
            <a:spAutoFit/>
          </a:bodyPr>
          <a:lstStyle/>
          <a:p>
            <a:pPr marL="342900" indent="-342900">
              <a:spcBef>
                <a:spcPct val="50000"/>
              </a:spcBef>
              <a:defRPr/>
            </a:pPr>
            <a:endParaRPr lang="fa-IR" sz="3200">
              <a:effectLst>
                <a:outerShdw blurRad="38100" dist="38100" dir="2700000" algn="tl">
                  <a:srgbClr val="000000"/>
                </a:outerShdw>
              </a:effectLst>
            </a:endParaRPr>
          </a:p>
        </p:txBody>
      </p:sp>
      <p:sp>
        <p:nvSpPr>
          <p:cNvPr id="92165" name="Text Box 5"/>
          <p:cNvSpPr txBox="1">
            <a:spLocks noChangeArrowheads="1"/>
          </p:cNvSpPr>
          <p:nvPr/>
        </p:nvSpPr>
        <p:spPr bwMode="auto">
          <a:xfrm>
            <a:off x="971550" y="1989138"/>
            <a:ext cx="7993063" cy="5448300"/>
          </a:xfrm>
          <a:prstGeom prst="rect">
            <a:avLst/>
          </a:prstGeom>
          <a:noFill/>
          <a:ln w="9525" algn="ctr">
            <a:noFill/>
            <a:miter lim="800000"/>
            <a:headEnd/>
            <a:tailEnd/>
          </a:ln>
        </p:spPr>
        <p:txBody>
          <a:bodyPr>
            <a:spAutoFit/>
          </a:bodyPr>
          <a:lstStyle/>
          <a:p>
            <a:pPr marL="342900" indent="-342900">
              <a:lnSpc>
                <a:spcPct val="80000"/>
              </a:lnSpc>
              <a:spcBef>
                <a:spcPct val="50000"/>
              </a:spcBef>
            </a:pPr>
            <a:r>
              <a:rPr lang="hr-HR"/>
              <a:t>billharlan.com/pub/ tomo/tomoin.gif</a:t>
            </a:r>
          </a:p>
          <a:p>
            <a:pPr marL="342900" indent="-342900">
              <a:lnSpc>
                <a:spcPct val="80000"/>
              </a:lnSpc>
              <a:spcBef>
                <a:spcPct val="50000"/>
              </a:spcBef>
            </a:pPr>
            <a:r>
              <a:rPr lang="hr-HR"/>
              <a:t>www.earth.ox.ac.uk/research/ seismology.htm</a:t>
            </a:r>
          </a:p>
          <a:p>
            <a:pPr marL="342900" indent="-342900">
              <a:lnSpc>
                <a:spcPct val="80000"/>
              </a:lnSpc>
              <a:spcBef>
                <a:spcPct val="50000"/>
              </a:spcBef>
            </a:pPr>
            <a:r>
              <a:rPr lang="hr-HR"/>
              <a:t>rayfract.com</a:t>
            </a:r>
          </a:p>
          <a:p>
            <a:pPr marL="342900" indent="-342900">
              <a:lnSpc>
                <a:spcPct val="80000"/>
              </a:lnSpc>
              <a:spcBef>
                <a:spcPct val="50000"/>
              </a:spcBef>
            </a:pPr>
            <a:r>
              <a:rPr lang="hr-HR"/>
              <a:t>www.exploratorium.edu/ls/ pathfinders/earthquakes/ </a:t>
            </a:r>
          </a:p>
          <a:p>
            <a:pPr marL="342900" indent="-342900">
              <a:lnSpc>
                <a:spcPct val="80000"/>
              </a:lnSpc>
              <a:spcBef>
                <a:spcPct val="50000"/>
              </a:spcBef>
            </a:pPr>
            <a:r>
              <a:rPr lang="hr-HR"/>
              <a:t>www.okgeosurvey1.gov/level2/ok.grams/tide.1994MAY24.JUN01/tide.1994MAY24.JUN01.html</a:t>
            </a:r>
          </a:p>
          <a:p>
            <a:pPr marL="342900" indent="-342900">
              <a:lnSpc>
                <a:spcPct val="80000"/>
              </a:lnSpc>
              <a:spcBef>
                <a:spcPct val="50000"/>
              </a:spcBef>
            </a:pPr>
            <a:r>
              <a:rPr lang="hr-HR"/>
              <a:t>www.fcs-net.com/biddled/myths_legend.htm</a:t>
            </a:r>
          </a:p>
          <a:p>
            <a:pPr marL="342900" indent="-342900">
              <a:lnSpc>
                <a:spcPct val="80000"/>
              </a:lnSpc>
              <a:spcBef>
                <a:spcPct val="50000"/>
              </a:spcBef>
            </a:pPr>
            <a:r>
              <a:rPr lang="hr-HR"/>
              <a:t>www.eas.slu.edu/People/KKoper/EASA-193/ 2002/Lecture_01/lecture_01.ppt</a:t>
            </a:r>
          </a:p>
          <a:p>
            <a:pPr marL="342900" indent="-342900">
              <a:lnSpc>
                <a:spcPct val="80000"/>
              </a:lnSpc>
              <a:spcBef>
                <a:spcPct val="50000"/>
              </a:spcBef>
            </a:pPr>
            <a:r>
              <a:rPr lang="hr-HR"/>
              <a:t>www.uic.edu/classes/geol/eaes102/Lecture%2021-22.ppt</a:t>
            </a:r>
          </a:p>
          <a:p>
            <a:pPr marL="342900" indent="-342900">
              <a:lnSpc>
                <a:spcPct val="80000"/>
              </a:lnSpc>
              <a:spcBef>
                <a:spcPct val="50000"/>
              </a:spcBef>
            </a:pPr>
            <a:r>
              <a:rPr lang="hr-HR"/>
              <a:t>earthquake.usgs.gov/image_glossary/ crust.html</a:t>
            </a:r>
          </a:p>
          <a:p>
            <a:pPr marL="342900" indent="-342900">
              <a:lnSpc>
                <a:spcPct val="80000"/>
              </a:lnSpc>
              <a:spcBef>
                <a:spcPct val="50000"/>
              </a:spcBef>
            </a:pPr>
            <a:r>
              <a:rPr lang="hr-HR"/>
              <a:t>www.geneseo.edu/~brennan/ gsci345/crustalT.jpg</a:t>
            </a:r>
          </a:p>
          <a:p>
            <a:pPr marL="342900" indent="-342900">
              <a:lnSpc>
                <a:spcPct val="80000"/>
              </a:lnSpc>
              <a:spcBef>
                <a:spcPct val="50000"/>
              </a:spcBef>
            </a:pPr>
            <a:r>
              <a:rPr lang="hr-HR"/>
              <a:t>www.nap.edu/readingroom/books/ biomems/bgutenberg.html </a:t>
            </a:r>
          </a:p>
          <a:p>
            <a:pPr marL="342900" indent="-342900">
              <a:lnSpc>
                <a:spcPct val="80000"/>
              </a:lnSpc>
              <a:spcBef>
                <a:spcPct val="50000"/>
              </a:spcBef>
            </a:pPr>
            <a:r>
              <a:rPr lang="hr-HR"/>
              <a:t>paos.colorado.edu/~toohey/fig_70.jpg </a:t>
            </a:r>
          </a:p>
          <a:p>
            <a:pPr marL="342900" indent="-342900">
              <a:lnSpc>
                <a:spcPct val="80000"/>
              </a:lnSpc>
              <a:spcBef>
                <a:spcPct val="50000"/>
              </a:spcBef>
            </a:pPr>
            <a:r>
              <a:rPr lang="hr-HR"/>
              <a:t>www.geo.uni-bremen.de/FB5/Ozeankruste/ subduction.jpg</a:t>
            </a:r>
          </a:p>
          <a:p>
            <a:pPr marL="342900" indent="-342900">
              <a:lnSpc>
                <a:spcPct val="80000"/>
              </a:lnSpc>
              <a:spcBef>
                <a:spcPct val="50000"/>
              </a:spcBef>
            </a:pPr>
            <a:r>
              <a:rPr lang="hr-HR"/>
              <a:t>www.exploratorium.edu/faultline/earthquakescience/fault_types.html</a:t>
            </a:r>
          </a:p>
          <a:p>
            <a:pPr marL="342900" indent="-342900">
              <a:lnSpc>
                <a:spcPct val="80000"/>
              </a:lnSpc>
              <a:spcBef>
                <a:spcPct val="50000"/>
              </a:spcBef>
            </a:pPr>
            <a:r>
              <a:rPr lang="hr-HR"/>
              <a:t>www.geophysik.uni-muenchen.de/Institute/Geophysik/obs_seis.htm</a:t>
            </a:r>
          </a:p>
          <a:p>
            <a:pPr marL="342900" indent="-342900">
              <a:lnSpc>
                <a:spcPct val="80000"/>
              </a:lnSpc>
              <a:spcBef>
                <a:spcPct val="50000"/>
              </a:spcBef>
            </a:pPr>
            <a:r>
              <a:rPr lang="en-US"/>
              <a:t>www.earthquakes.bgs.ac.uk/</a:t>
            </a:r>
            <a:endParaRPr lang="hr-HR"/>
          </a:p>
          <a:p>
            <a:pPr marL="342900" indent="-342900">
              <a:lnSpc>
                <a:spcPct val="80000"/>
              </a:lnSpc>
              <a:spcBef>
                <a:spcPct val="50000"/>
              </a:spcBef>
            </a:pPr>
            <a:r>
              <a:rPr lang="en-US"/>
              <a:t>www-geology.ucdavis.edu/~gel161/sp98_burgmann/earthquake1.html</a:t>
            </a:r>
            <a:endParaRPr lang="hr-HR"/>
          </a:p>
          <a:p>
            <a:pPr marL="342900" indent="-342900">
              <a:lnSpc>
                <a:spcPct val="80000"/>
              </a:lnSpc>
              <a:spcBef>
                <a:spcPct val="50000"/>
              </a:spcBef>
            </a:pPr>
            <a:r>
              <a:rPr lang="en-US"/>
              <a:t>seismo.unr.edu/ftp/pub/louie/class/100/seismic-waves.html</a:t>
            </a:r>
            <a:endParaRPr lang="hr-HR"/>
          </a:p>
          <a:p>
            <a:pPr marL="342900" indent="-342900">
              <a:lnSpc>
                <a:spcPct val="80000"/>
              </a:lnSpc>
              <a:spcBef>
                <a:spcPct val="50000"/>
              </a:spcBef>
            </a:pPr>
            <a:r>
              <a:rPr lang="hr-HR"/>
              <a:t>geology.asu.edu/research/ deep_earth/de3a.jpg</a:t>
            </a:r>
          </a:p>
          <a:p>
            <a:pPr marL="342900" indent="-342900">
              <a:lnSpc>
                <a:spcPct val="80000"/>
              </a:lnSpc>
              <a:spcBef>
                <a:spcPct val="50000"/>
              </a:spcBef>
            </a:pPr>
            <a:r>
              <a:rPr lang="hr-HR"/>
              <a:t>www.seismo.com/msop/msop79/rec/fig_1.1.2a.gif </a:t>
            </a:r>
          </a:p>
          <a:p>
            <a:pPr marL="342900" indent="-342900">
              <a:lnSpc>
                <a:spcPct val="80000"/>
              </a:lnSpc>
              <a:spcBef>
                <a:spcPct val="50000"/>
              </a:spcBef>
            </a:pPr>
            <a:r>
              <a:rPr lang="hr-HR"/>
              <a:t>earthquake.usgs.gov/</a:t>
            </a:r>
          </a:p>
          <a:p>
            <a:pPr marL="342900" indent="-342900">
              <a:lnSpc>
                <a:spcPct val="80000"/>
              </a:lnSpc>
              <a:spcBef>
                <a:spcPct val="50000"/>
              </a:spcBef>
            </a:pPr>
            <a:r>
              <a:rPr lang="hr-HR"/>
              <a:t>www.iris.washington.edu/pub/userdata/default_maps/yearly.gif</a:t>
            </a:r>
          </a:p>
          <a:p>
            <a:pPr marL="342900" indent="-342900">
              <a:lnSpc>
                <a:spcPct val="80000"/>
              </a:lnSpc>
              <a:spcBef>
                <a:spcPct val="50000"/>
              </a:spcBef>
            </a:pPr>
            <a:r>
              <a:rPr lang="hr-HR"/>
              <a:t>www.ictp.trieste.it/sand/ Thessaloniki/Fig-8b.jpg </a:t>
            </a:r>
          </a:p>
          <a:p>
            <a:pPr marL="342900" indent="-342900"/>
            <a:endParaRPr lang="hr-HR" b="1"/>
          </a:p>
          <a:p>
            <a:pPr marL="342900" indent="-342900">
              <a:spcBef>
                <a:spcPct val="50000"/>
              </a:spcBef>
            </a:pPr>
            <a:r>
              <a:rPr lang="hr-HR"/>
              <a:t> </a:t>
            </a:r>
          </a:p>
          <a:p>
            <a:pPr marL="342900" indent="-342900">
              <a:spcBef>
                <a:spcPct val="50000"/>
              </a:spcBef>
            </a:pPr>
            <a:endParaRPr lang="hr-HR"/>
          </a:p>
          <a:p>
            <a:pPr marL="342900" indent="-342900">
              <a:spcBef>
                <a:spcPct val="50000"/>
              </a:spcBef>
            </a:pPr>
            <a:endParaRPr lang="hr-H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Attenuation Relationship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Donovan: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1080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𝑀</m:t>
                            </m:r>
                            <m:r>
                              <a:rPr lang="en-US" b="0" i="1" smtClean="0">
                                <a:latin typeface="Cambria Math" panose="02040503050406030204" pitchFamily="18" charset="0"/>
                              </a:rPr>
                              <m:t>)</m:t>
                            </m:r>
                          </m:sup>
                        </m:sSup>
                      </m:num>
                      <m:den>
                        <m:sSup>
                          <m:sSupPr>
                            <m:ctrlPr>
                              <a:rPr lang="en-US" b="0" i="1" smtClean="0">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𝑅</m:t>
                            </m:r>
                            <m:r>
                              <a:rPr lang="en-US" i="1">
                                <a:latin typeface="Cambria Math" panose="02040503050406030204" pitchFamily="18" charset="0"/>
                              </a:rPr>
                              <m:t>+</m:t>
                            </m:r>
                            <m:r>
                              <a:rPr lang="en-US" i="1">
                                <a:latin typeface="Cambria Math" panose="02040503050406030204" pitchFamily="18" charset="0"/>
                              </a:rPr>
                              <m:t>25</m:t>
                            </m:r>
                            <m:r>
                              <a:rPr lang="en-US" i="1">
                                <a:latin typeface="Cambria Math" panose="02040503050406030204" pitchFamily="18" charset="0"/>
                              </a:rPr>
                              <m:t>)</m:t>
                            </m:r>
                          </m:e>
                          <m:sup>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32</m:t>
                            </m:r>
                          </m:sup>
                        </m:sSup>
                      </m:den>
                    </m:f>
                  </m:oMath>
                </a14:m>
                <a:endParaRPr lang="en-US" b="0" dirty="0" smtClean="0"/>
              </a:p>
              <a:p>
                <a:r>
                  <a:rPr lang="en-US" dirty="0" err="1" smtClean="0"/>
                  <a:t>Esteva</a:t>
                </a:r>
                <a:r>
                  <a:rPr lang="en-US" dirty="0" smtClean="0"/>
                  <a:t>: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1230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8</m:t>
                            </m:r>
                            <m:r>
                              <a:rPr lang="en-US" b="0" i="1" smtClean="0">
                                <a:latin typeface="Cambria Math" panose="02040503050406030204" pitchFamily="18" charset="0"/>
                              </a:rPr>
                              <m:t>𝑀</m:t>
                            </m:r>
                            <m:r>
                              <a:rPr lang="en-US" b="0" i="1" smtClean="0">
                                <a:latin typeface="Cambria Math" panose="02040503050406030204" pitchFamily="18" charset="0"/>
                              </a:rPr>
                              <m:t>)</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25</m:t>
                            </m:r>
                            <m:r>
                              <a:rPr lang="en-US" b="0" i="1" smtClean="0">
                                <a:latin typeface="Cambria Math" panose="02040503050406030204" pitchFamily="18" charset="0"/>
                              </a:rPr>
                              <m:t>)</m:t>
                            </m:r>
                          </m:e>
                          <m:sup>
                            <m:r>
                              <a:rPr lang="en-US" b="0" i="1" smtClean="0">
                                <a:latin typeface="Cambria Math" panose="02040503050406030204" pitchFamily="18" charset="0"/>
                              </a:rPr>
                              <m:t>2</m:t>
                            </m:r>
                          </m:sup>
                        </m:sSup>
                      </m:den>
                    </m:f>
                  </m:oMath>
                </a14:m>
                <a:endParaRPr lang="en-US" b="0" dirty="0" smtClean="0"/>
              </a:p>
              <a:p>
                <a:r>
                  <a:rPr lang="en-US" dirty="0" err="1" smtClean="0"/>
                  <a:t>Esteva</a:t>
                </a:r>
                <a:r>
                  <a:rPr lang="en-US" dirty="0" smtClean="0"/>
                  <a:t> (Cal.):</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5600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8</m:t>
                            </m:r>
                            <m:r>
                              <a:rPr lang="en-US" b="0" i="1" smtClean="0">
                                <a:latin typeface="Cambria Math" panose="02040503050406030204" pitchFamily="18" charset="0"/>
                              </a:rPr>
                              <m:t>𝑀</m:t>
                            </m:r>
                            <m:r>
                              <a:rPr lang="en-US" b="0" i="1" smtClean="0">
                                <a:latin typeface="Cambria Math" panose="02040503050406030204" pitchFamily="18" charset="0"/>
                              </a:rPr>
                              <m:t>)</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40</m:t>
                            </m:r>
                            <m:r>
                              <a:rPr lang="en-US" b="0" i="1" smtClean="0">
                                <a:latin typeface="Cambria Math" panose="02040503050406030204" pitchFamily="18" charset="0"/>
                              </a:rPr>
                              <m:t>)</m:t>
                            </m:r>
                          </m:e>
                          <m:sup>
                            <m:r>
                              <a:rPr lang="en-US" b="0" i="1" smtClean="0">
                                <a:latin typeface="Cambria Math" panose="02040503050406030204" pitchFamily="18" charset="0"/>
                              </a:rPr>
                              <m:t>2</m:t>
                            </m:r>
                          </m:sup>
                        </m:sSup>
                      </m:den>
                    </m:f>
                  </m:oMath>
                </a14:m>
                <a:endParaRPr lang="en-US" b="0" dirty="0" smtClean="0"/>
              </a:p>
              <a:p>
                <a:r>
                  <a:rPr lang="en-US" dirty="0" smtClean="0"/>
                  <a:t>Campbell:  </a:t>
                </a:r>
                <a14:m>
                  <m:oMath xmlns:m="http://schemas.openxmlformats.org/officeDocument/2006/math">
                    <m:r>
                      <a:rPr lang="en-US" sz="1800" b="0" i="1" smtClean="0">
                        <a:latin typeface="Cambria Math" panose="02040503050406030204" pitchFamily="18" charset="0"/>
                      </a:rPr>
                      <m:t>𝐿𝑛</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𝑎</m:t>
                        </m:r>
                      </m:e>
                    </m:d>
                    <m:r>
                      <a:rPr lang="en-US" sz="1800" b="0" i="1" smtClean="0">
                        <a:latin typeface="Cambria Math" panose="02040503050406030204" pitchFamily="18" charset="0"/>
                      </a:rPr>
                      <m:t>=</m:t>
                    </m:r>
                    <m:r>
                      <a:rPr lang="en-US" sz="1800" b="0" i="1" smtClean="0">
                        <a:latin typeface="Cambria Math" panose="02040503050406030204" pitchFamily="18" charset="0"/>
                      </a:rPr>
                      <m:t>3</m:t>
                    </m:r>
                    <m:r>
                      <a:rPr lang="en-US" sz="1800" b="0" i="1" smtClean="0">
                        <a:latin typeface="Cambria Math" panose="02040503050406030204" pitchFamily="18" charset="0"/>
                      </a:rPr>
                      <m:t>.</m:t>
                    </m:r>
                    <m:r>
                      <a:rPr lang="en-US" sz="1800" b="0" i="1" smtClean="0">
                        <a:latin typeface="Cambria Math" panose="02040503050406030204" pitchFamily="18" charset="0"/>
                      </a:rPr>
                      <m:t>99</m:t>
                    </m:r>
                    <m:r>
                      <a:rPr lang="en-US" sz="1800" b="0" i="1" smtClean="0">
                        <a:latin typeface="Cambria Math" panose="02040503050406030204" pitchFamily="18" charset="0"/>
                      </a:rPr>
                      <m:t>+</m:t>
                    </m:r>
                    <m:r>
                      <a:rPr lang="en-US" sz="1800" b="0" i="1" smtClean="0">
                        <a:latin typeface="Cambria Math" panose="02040503050406030204" pitchFamily="18" charset="0"/>
                      </a:rPr>
                      <m:t>1</m:t>
                    </m:r>
                    <m:r>
                      <a:rPr lang="en-US" sz="1800" b="0" i="1" smtClean="0">
                        <a:latin typeface="Cambria Math" panose="02040503050406030204" pitchFamily="18" charset="0"/>
                      </a:rPr>
                      <m:t>.</m:t>
                    </m:r>
                    <m:r>
                      <a:rPr lang="en-US" sz="1800" b="0" i="1" smtClean="0">
                        <a:latin typeface="Cambria Math" panose="02040503050406030204" pitchFamily="18" charset="0"/>
                      </a:rPr>
                      <m:t>28</m:t>
                    </m:r>
                    <m:r>
                      <a:rPr lang="en-US" sz="1800" b="0" i="1" smtClean="0">
                        <a:latin typeface="Cambria Math" panose="02040503050406030204" pitchFamily="18" charset="0"/>
                      </a:rPr>
                      <m:t>𝑀</m:t>
                    </m:r>
                    <m:r>
                      <a:rPr lang="en-US" sz="1800" b="0" i="1" smtClean="0">
                        <a:latin typeface="Cambria Math" panose="02040503050406030204" pitchFamily="18" charset="0"/>
                      </a:rPr>
                      <m:t>−</m:t>
                    </m:r>
                    <m:r>
                      <a:rPr lang="en-US" sz="1800" b="0" i="1" smtClean="0">
                        <a:latin typeface="Cambria Math" panose="02040503050406030204" pitchFamily="18" charset="0"/>
                      </a:rPr>
                      <m:t>1</m:t>
                    </m:r>
                    <m:r>
                      <a:rPr lang="en-US" sz="1800" b="0" i="1" smtClean="0">
                        <a:latin typeface="Cambria Math" panose="02040503050406030204" pitchFamily="18" charset="0"/>
                      </a:rPr>
                      <m:t>.</m:t>
                    </m:r>
                    <m:r>
                      <a:rPr lang="en-US" sz="1800" b="0" i="1" smtClean="0">
                        <a:latin typeface="Cambria Math" panose="02040503050406030204" pitchFamily="18" charset="0"/>
                      </a:rPr>
                      <m:t>75</m:t>
                    </m:r>
                    <m:r>
                      <a:rPr lang="en-US" sz="1800" b="0" i="1" smtClean="0">
                        <a:latin typeface="Cambria Math" panose="02040503050406030204" pitchFamily="18" charset="0"/>
                      </a:rPr>
                      <m:t>(</m:t>
                    </m:r>
                    <m:r>
                      <a:rPr lang="en-US" sz="1800" b="0" i="1" smtClean="0">
                        <a:latin typeface="Cambria Math" panose="02040503050406030204" pitchFamily="18" charset="0"/>
                      </a:rPr>
                      <m:t>𝑅</m:t>
                    </m:r>
                    <m:r>
                      <a:rPr lang="en-US" sz="1800" b="0" i="1" smtClean="0">
                        <a:latin typeface="Cambria Math" panose="02040503050406030204" pitchFamily="18" charset="0"/>
                      </a:rPr>
                      <m:t>+</m:t>
                    </m:r>
                    <m:r>
                      <a:rPr lang="en-US" sz="1800" b="0" i="1" smtClean="0">
                        <a:latin typeface="Cambria Math" panose="02040503050406030204" pitchFamily="18" charset="0"/>
                      </a:rPr>
                      <m:t>0</m:t>
                    </m:r>
                    <m:r>
                      <a:rPr lang="en-US" sz="1800" b="0" i="1" smtClean="0">
                        <a:latin typeface="Cambria Math" panose="02040503050406030204" pitchFamily="18" charset="0"/>
                      </a:rPr>
                      <m:t>.</m:t>
                    </m:r>
                    <m:r>
                      <a:rPr lang="en-US" sz="1800" b="0" i="1" smtClean="0">
                        <a:latin typeface="Cambria Math" panose="02040503050406030204" pitchFamily="18" charset="0"/>
                      </a:rPr>
                      <m:t>147</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0</m:t>
                            </m:r>
                            <m:r>
                              <a:rPr lang="en-US" sz="1800" b="0" i="1" smtClean="0">
                                <a:latin typeface="Cambria Math" panose="02040503050406030204" pitchFamily="18" charset="0"/>
                              </a:rPr>
                              <m:t>.</m:t>
                            </m:r>
                            <m:r>
                              <a:rPr lang="en-US" sz="1800" b="0" i="1" smtClean="0">
                                <a:latin typeface="Cambria Math" panose="02040503050406030204" pitchFamily="18" charset="0"/>
                              </a:rPr>
                              <m:t>732</m:t>
                            </m:r>
                            <m:r>
                              <a:rPr lang="en-US" sz="1800" b="0" i="1" smtClean="0">
                                <a:latin typeface="Cambria Math" panose="02040503050406030204" pitchFamily="18" charset="0"/>
                              </a:rPr>
                              <m:t>𝑀</m:t>
                            </m:r>
                          </m:e>
                        </m:d>
                      </m:sup>
                    </m:sSup>
                    <m:r>
                      <a:rPr lang="en-US" sz="1800" b="0" i="1" smtClean="0">
                        <a:latin typeface="Cambria Math" panose="02040503050406030204" pitchFamily="18" charset="0"/>
                      </a:rPr>
                      <m:t>)</m:t>
                    </m:r>
                  </m:oMath>
                </a14:m>
                <a:r>
                  <a:rPr lang="en-US" sz="1800" dirty="0" smtClean="0"/>
                  <a:t> </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50"/>
                </a:stretch>
              </a:blipFill>
            </p:spPr>
            <p:txBody>
              <a:bodyPr/>
              <a:lstStyle/>
              <a:p>
                <a:r>
                  <a:rPr lang="en-US">
                    <a:noFill/>
                  </a:rPr>
                  <a:t> </a:t>
                </a:r>
              </a:p>
            </p:txBody>
          </p:sp>
        </mc:Fallback>
      </mc:AlternateContent>
    </p:spTree>
    <p:extLst>
      <p:ext uri="{BB962C8B-B14F-4D97-AF65-F5344CB8AC3E}">
        <p14:creationId xmlns:p14="http://schemas.microsoft.com/office/powerpoint/2010/main" val="13834999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Return Period:  T=</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𝑃</m:t>
                        </m:r>
                      </m:den>
                    </m:f>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oMath>
                </a14:m>
                <a:endParaRPr lang="en-US" b="0" dirty="0" smtClean="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e>
                    </m:d>
                  </m:oMath>
                </a14:m>
                <a:endParaRPr lang="en-US" b="0" dirty="0" smtClean="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a:latin typeface="Cambria Math" panose="02040503050406030204" pitchFamily="18" charset="0"/>
                          </a:rPr>
                          <m:t>(</m:t>
                        </m:r>
                        <m:r>
                          <a:rPr lang="en-US">
                            <a:latin typeface="Cambria Math" panose="02040503050406030204" pitchFamily="18" charset="0"/>
                          </a:rPr>
                          <m:t>1</m:t>
                        </m:r>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𝑇</m:t>
                            </m:r>
                          </m:den>
                        </m:f>
                        <m:r>
                          <a:rPr lang="en-US" i="1">
                            <a:latin typeface="Cambria Math" panose="02040503050406030204" pitchFamily="18" charset="0"/>
                          </a:rPr>
                          <m:t>)</m:t>
                        </m:r>
                      </m:e>
                      <m:sup>
                        <m:r>
                          <a:rPr lang="en-US" b="0" i="1" smtClean="0">
                            <a:latin typeface="Cambria Math" panose="02040503050406030204" pitchFamily="18" charset="0"/>
                          </a:rPr>
                          <m:t>𝑛</m:t>
                        </m:r>
                      </m:sup>
                    </m:sSup>
                  </m:oMath>
                </a14:m>
                <a:endParaRPr lang="en-US" dirty="0" smtClean="0"/>
              </a:p>
              <a:p>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a:latin typeface="Cambria Math" panose="02040503050406030204" pitchFamily="18" charset="0"/>
                              </a:rPr>
                              <m:t>1</m:t>
                            </m:r>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𝑇</m:t>
                                </m:r>
                              </m:den>
                            </m:f>
                          </m:e>
                        </m:d>
                      </m:e>
                      <m:sup>
                        <m:r>
                          <a:rPr lang="en-US" i="1">
                            <a:latin typeface="Cambria Math" panose="02040503050406030204" pitchFamily="18" charset="0"/>
                          </a:rPr>
                          <m:t>𝑛</m:t>
                        </m:r>
                      </m:sup>
                    </m:sSup>
                  </m:oMath>
                </a14:m>
                <a:endParaRPr lang="en-US" dirty="0" smtClean="0"/>
              </a:p>
              <a:p>
                <a14:m>
                  <m:oMath xmlns:m="http://schemas.openxmlformats.org/officeDocument/2006/math">
                    <m:r>
                      <a:rPr lang="en-US" b="0" i="1" smtClean="0">
                        <a:solidFill>
                          <a:srgbClr val="FF0000"/>
                        </a:solidFill>
                        <a:latin typeface="Cambria Math" panose="02040503050406030204" pitchFamily="18" charset="0"/>
                      </a:rPr>
                      <m:t>𝑃</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𝑡</m:t>
                        </m:r>
                      </m:e>
                    </m:d>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𝑁</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r>
                          <a:rPr lang="en-US" b="0" i="1" smtClean="0">
                            <a:solidFill>
                              <a:srgbClr val="FF0000"/>
                            </a:solidFill>
                            <a:latin typeface="Cambria Math" panose="02040503050406030204" pitchFamily="18" charset="0"/>
                          </a:rPr>
                          <m:t>)</m:t>
                        </m:r>
                      </m:sup>
                    </m:sSup>
                  </m:oMath>
                </a14:m>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50" t="-148"/>
                </a:stretch>
              </a:blipFill>
            </p:spPr>
            <p:txBody>
              <a:bodyPr/>
              <a:lstStyle/>
              <a:p>
                <a:r>
                  <a:rPr lang="en-US">
                    <a:noFill/>
                  </a:rPr>
                  <a:t> </a:t>
                </a:r>
              </a:p>
            </p:txBody>
          </p:sp>
        </mc:Fallback>
      </mc:AlternateContent>
    </p:spTree>
    <p:extLst>
      <p:ext uri="{BB962C8B-B14F-4D97-AF65-F5344CB8AC3E}">
        <p14:creationId xmlns:p14="http://schemas.microsoft.com/office/powerpoint/2010/main" val="1018369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14:m>
                  <m:oMathPara xmlns:m="http://schemas.openxmlformats.org/officeDocument/2006/math">
                    <m:oMathParaPr>
                      <m:jc m:val="centerGroup"/>
                    </m:oMathParaPr>
                    <m:oMath xmlns:m="http://schemas.openxmlformats.org/officeDocument/2006/math">
                      <m:r>
                        <a:rPr lang="en-US" b="0" i="1" smtClean="0">
                          <a:solidFill>
                            <a:srgbClr val="0066CC"/>
                          </a:solidFill>
                          <a:latin typeface="Cambria Math" panose="02040503050406030204" pitchFamily="18" charset="0"/>
                        </a:rPr>
                        <m:t>𝑃</m:t>
                      </m:r>
                      <m:r>
                        <a:rPr lang="en-US" b="0" i="1" smtClean="0">
                          <a:solidFill>
                            <a:srgbClr val="0066CC"/>
                          </a:solidFill>
                          <a:latin typeface="Cambria Math" panose="02040503050406030204" pitchFamily="18" charset="0"/>
                        </a:rPr>
                        <m:t>=</m:t>
                      </m:r>
                      <m:r>
                        <a:rPr lang="en-US" b="0" i="1" smtClean="0">
                          <a:solidFill>
                            <a:srgbClr val="0066CC"/>
                          </a:solidFill>
                          <a:latin typeface="Cambria Math" panose="02040503050406030204" pitchFamily="18" charset="0"/>
                        </a:rPr>
                        <m:t>1</m:t>
                      </m:r>
                      <m:r>
                        <a:rPr lang="en-US" b="0" i="1" smtClean="0">
                          <a:solidFill>
                            <a:srgbClr val="0066CC"/>
                          </a:solidFill>
                          <a:latin typeface="Cambria Math" panose="02040503050406030204" pitchFamily="18" charset="0"/>
                        </a:rPr>
                        <m:t>−</m:t>
                      </m:r>
                      <m:sSup>
                        <m:sSupPr>
                          <m:ctrlPr>
                            <a:rPr lang="en-US" i="1">
                              <a:solidFill>
                                <a:srgbClr val="0066CC"/>
                              </a:solidFill>
                              <a:latin typeface="Cambria Math" panose="02040503050406030204" pitchFamily="18" charset="0"/>
                            </a:rPr>
                          </m:ctrlPr>
                        </m:sSupPr>
                        <m:e>
                          <m:d>
                            <m:dPr>
                              <m:ctrlPr>
                                <a:rPr lang="en-US" i="1">
                                  <a:solidFill>
                                    <a:srgbClr val="0066CC"/>
                                  </a:solidFill>
                                  <a:latin typeface="Cambria Math" panose="02040503050406030204" pitchFamily="18" charset="0"/>
                                </a:rPr>
                              </m:ctrlPr>
                            </m:dPr>
                            <m:e>
                              <m:r>
                                <a:rPr lang="en-US">
                                  <a:solidFill>
                                    <a:srgbClr val="0066CC"/>
                                  </a:solidFill>
                                  <a:latin typeface="Cambria Math" panose="02040503050406030204" pitchFamily="18" charset="0"/>
                                </a:rPr>
                                <m:t>1</m:t>
                              </m:r>
                              <m:r>
                                <a:rPr lang="en-US">
                                  <a:solidFill>
                                    <a:srgbClr val="0066CC"/>
                                  </a:solidFill>
                                  <a:latin typeface="Cambria Math" panose="02040503050406030204" pitchFamily="18" charset="0"/>
                                </a:rPr>
                                <m:t>−</m:t>
                              </m:r>
                              <m:f>
                                <m:fPr>
                                  <m:ctrlPr>
                                    <a:rPr lang="en-US" i="1">
                                      <a:solidFill>
                                        <a:srgbClr val="0066CC"/>
                                      </a:solidFill>
                                      <a:latin typeface="Cambria Math" panose="02040503050406030204" pitchFamily="18" charset="0"/>
                                    </a:rPr>
                                  </m:ctrlPr>
                                </m:fPr>
                                <m:num>
                                  <m:r>
                                    <a:rPr lang="en-US" i="1">
                                      <a:solidFill>
                                        <a:srgbClr val="0066CC"/>
                                      </a:solidFill>
                                      <a:latin typeface="Cambria Math" panose="02040503050406030204" pitchFamily="18" charset="0"/>
                                    </a:rPr>
                                    <m:t>1</m:t>
                                  </m:r>
                                </m:num>
                                <m:den>
                                  <m:r>
                                    <a:rPr lang="en-US" i="1">
                                      <a:solidFill>
                                        <a:srgbClr val="0066CC"/>
                                      </a:solidFill>
                                      <a:latin typeface="Cambria Math" panose="02040503050406030204" pitchFamily="18" charset="0"/>
                                    </a:rPr>
                                    <m:t>𝑇</m:t>
                                  </m:r>
                                </m:den>
                              </m:f>
                            </m:e>
                          </m:d>
                        </m:e>
                        <m:sup>
                          <m:r>
                            <a:rPr lang="en-US" i="1">
                              <a:solidFill>
                                <a:srgbClr val="0066CC"/>
                              </a:solidFill>
                              <a:latin typeface="Cambria Math" panose="02040503050406030204" pitchFamily="18" charset="0"/>
                            </a:rPr>
                            <m:t>𝑛</m:t>
                          </m:r>
                        </m:sup>
                      </m:sSup>
                    </m:oMath>
                  </m:oMathPara>
                </a14:m>
                <a:endParaRPr lang="en-US" dirty="0">
                  <a:solidFill>
                    <a:srgbClr val="0066CC"/>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graphicFrame>
        <p:nvGraphicFramePr>
          <p:cNvPr id="4" name="Content Placeholder 3"/>
          <p:cNvGraphicFramePr>
            <a:graphicFrameLocks noGrp="1"/>
          </p:cNvGraphicFramePr>
          <p:nvPr>
            <p:ph idx="1"/>
            <p:extLst>
              <p:ext uri="{D42A27DB-BD31-4B8C-83A1-F6EECF244321}">
                <p14:modId xmlns:p14="http://schemas.microsoft.com/office/powerpoint/2010/main" val="1799805098"/>
              </p:ext>
            </p:extLst>
          </p:nvPr>
        </p:nvGraphicFramePr>
        <p:xfrm>
          <a:off x="628650" y="1825625"/>
          <a:ext cx="7886700" cy="4351338"/>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908193123"/>
                    </a:ext>
                  </a:extLst>
                </a:gridCol>
                <a:gridCol w="2628900">
                  <a:extLst>
                    <a:ext uri="{9D8B030D-6E8A-4147-A177-3AD203B41FA5}">
                      <a16:colId xmlns:a16="http://schemas.microsoft.com/office/drawing/2014/main" val="1786727003"/>
                    </a:ext>
                  </a:extLst>
                </a:gridCol>
                <a:gridCol w="2628900">
                  <a:extLst>
                    <a:ext uri="{9D8B030D-6E8A-4147-A177-3AD203B41FA5}">
                      <a16:colId xmlns:a16="http://schemas.microsoft.com/office/drawing/2014/main" val="1421882174"/>
                    </a:ext>
                  </a:extLst>
                </a:gridCol>
              </a:tblGrid>
              <a:tr h="370840">
                <a:tc>
                  <a:txBody>
                    <a:bodyPr/>
                    <a:lstStyle/>
                    <a:p>
                      <a:pPr algn="ctr" rtl="0"/>
                      <a:r>
                        <a:rPr lang="en-US" dirty="0" smtClean="0">
                          <a:solidFill>
                            <a:schemeClr val="tx1"/>
                          </a:solidFill>
                        </a:rPr>
                        <a:t>Earthquake Frequency</a:t>
                      </a:r>
                      <a:endParaRPr lang="en-US" dirty="0">
                        <a:solidFill>
                          <a:schemeClr val="tx1"/>
                        </a:solidFill>
                      </a:endParaRPr>
                    </a:p>
                  </a:txBody>
                  <a:tcPr marL="95596" marR="95596"/>
                </a:tc>
                <a:tc>
                  <a:txBody>
                    <a:bodyPr/>
                    <a:lstStyle/>
                    <a:p>
                      <a:pPr algn="ctr" rtl="0"/>
                      <a:r>
                        <a:rPr lang="en-US" dirty="0" smtClean="0">
                          <a:solidFill>
                            <a:schemeClr val="tx1"/>
                          </a:solidFill>
                        </a:rPr>
                        <a:t>Return period</a:t>
                      </a:r>
                      <a:r>
                        <a:rPr lang="en-US" baseline="0" dirty="0" smtClean="0">
                          <a:solidFill>
                            <a:schemeClr val="tx1"/>
                          </a:solidFill>
                        </a:rPr>
                        <a:t> (year)</a:t>
                      </a:r>
                      <a:endParaRPr lang="en-US" dirty="0">
                        <a:solidFill>
                          <a:schemeClr val="tx1"/>
                        </a:solidFill>
                      </a:endParaRPr>
                    </a:p>
                  </a:txBody>
                  <a:tcPr marL="95596" marR="95596"/>
                </a:tc>
                <a:tc>
                  <a:txBody>
                    <a:bodyPr/>
                    <a:lstStyle/>
                    <a:p>
                      <a:pPr algn="ctr" rtl="0"/>
                      <a:r>
                        <a:rPr lang="en-US" dirty="0" smtClean="0">
                          <a:solidFill>
                            <a:schemeClr val="tx1"/>
                          </a:solidFill>
                        </a:rPr>
                        <a:t>Probability of exceedance</a:t>
                      </a:r>
                      <a:endParaRPr lang="en-US" dirty="0">
                        <a:solidFill>
                          <a:schemeClr val="tx1"/>
                        </a:solidFill>
                      </a:endParaRPr>
                    </a:p>
                  </a:txBody>
                  <a:tcPr marL="95596" marR="95596"/>
                </a:tc>
                <a:extLst>
                  <a:ext uri="{0D108BD9-81ED-4DB2-BD59-A6C34878D82A}">
                    <a16:rowId xmlns:a16="http://schemas.microsoft.com/office/drawing/2014/main" val="1881244882"/>
                  </a:ext>
                </a:extLst>
              </a:tr>
              <a:tr h="185420">
                <a:tc>
                  <a:txBody>
                    <a:bodyPr/>
                    <a:lstStyle/>
                    <a:p>
                      <a:pPr algn="ctr" rtl="0"/>
                      <a:r>
                        <a:rPr lang="en-US" dirty="0" smtClean="0">
                          <a:solidFill>
                            <a:schemeClr val="tx1"/>
                          </a:solidFill>
                        </a:rPr>
                        <a:t>Frequent</a:t>
                      </a:r>
                      <a:endParaRPr lang="en-US" dirty="0">
                        <a:solidFill>
                          <a:schemeClr val="tx1"/>
                        </a:solidFill>
                      </a:endParaRPr>
                    </a:p>
                  </a:txBody>
                  <a:tcPr marL="95596" marR="95596"/>
                </a:tc>
                <a:tc>
                  <a:txBody>
                    <a:bodyPr/>
                    <a:lstStyle/>
                    <a:p>
                      <a:pPr algn="ctr" rtl="0"/>
                      <a:r>
                        <a:rPr lang="en-US" dirty="0" smtClean="0">
                          <a:solidFill>
                            <a:schemeClr val="tx1"/>
                          </a:solidFill>
                        </a:rPr>
                        <a:t>43</a:t>
                      </a:r>
                      <a:endParaRPr lang="en-US" dirty="0">
                        <a:solidFill>
                          <a:schemeClr val="tx1"/>
                        </a:solidFill>
                      </a:endParaRPr>
                    </a:p>
                  </a:txBody>
                  <a:tcPr marL="95596" marR="95596"/>
                </a:tc>
                <a:tc>
                  <a:txBody>
                    <a:bodyPr/>
                    <a:lstStyle/>
                    <a:p>
                      <a:pPr algn="ctr" rtl="0"/>
                      <a:r>
                        <a:rPr lang="en-US" dirty="0" smtClean="0">
                          <a:solidFill>
                            <a:schemeClr val="tx1"/>
                          </a:solidFill>
                        </a:rPr>
                        <a:t>50% in</a:t>
                      </a:r>
                      <a:r>
                        <a:rPr lang="en-US" baseline="0" dirty="0" smtClean="0">
                          <a:solidFill>
                            <a:schemeClr val="tx1"/>
                          </a:solidFill>
                        </a:rPr>
                        <a:t> 30 years</a:t>
                      </a:r>
                      <a:endParaRPr lang="en-US" dirty="0">
                        <a:solidFill>
                          <a:schemeClr val="tx1"/>
                        </a:solidFill>
                      </a:endParaRPr>
                    </a:p>
                  </a:txBody>
                  <a:tcPr marL="95596" marR="95596"/>
                </a:tc>
                <a:extLst>
                  <a:ext uri="{0D108BD9-81ED-4DB2-BD59-A6C34878D82A}">
                    <a16:rowId xmlns:a16="http://schemas.microsoft.com/office/drawing/2014/main" val="3275316275"/>
                  </a:ext>
                </a:extLst>
              </a:tr>
              <a:tr h="185420">
                <a:tc>
                  <a:txBody>
                    <a:bodyPr/>
                    <a:lstStyle/>
                    <a:p>
                      <a:pPr algn="ctr" rtl="0"/>
                      <a:r>
                        <a:rPr lang="en-US" dirty="0" smtClean="0">
                          <a:solidFill>
                            <a:schemeClr val="tx1"/>
                          </a:solidFill>
                        </a:rPr>
                        <a:t>Frequent</a:t>
                      </a:r>
                      <a:endParaRPr lang="en-US" dirty="0">
                        <a:solidFill>
                          <a:schemeClr val="tx1"/>
                        </a:solidFill>
                      </a:endParaRPr>
                    </a:p>
                  </a:txBody>
                  <a:tcPr marL="95596" marR="95596"/>
                </a:tc>
                <a:tc>
                  <a:txBody>
                    <a:bodyPr/>
                    <a:lstStyle/>
                    <a:p>
                      <a:pPr algn="ctr" rtl="0"/>
                      <a:r>
                        <a:rPr lang="en-US" dirty="0" smtClean="0">
                          <a:solidFill>
                            <a:schemeClr val="tx1"/>
                          </a:solidFill>
                        </a:rPr>
                        <a:t>43</a:t>
                      </a:r>
                      <a:endParaRPr lang="en-US" dirty="0">
                        <a:solidFill>
                          <a:schemeClr val="tx1"/>
                        </a:solidFill>
                      </a:endParaRPr>
                    </a:p>
                  </a:txBody>
                  <a:tcPr marL="95596" marR="95596"/>
                </a:tc>
                <a:tc>
                  <a:txBody>
                    <a:bodyPr/>
                    <a:lstStyle/>
                    <a:p>
                      <a:pPr algn="ctr" rtl="0"/>
                      <a:r>
                        <a:rPr lang="en-US" dirty="0" smtClean="0">
                          <a:solidFill>
                            <a:schemeClr val="tx1"/>
                          </a:solidFill>
                        </a:rPr>
                        <a:t>69</a:t>
                      </a:r>
                      <a:r>
                        <a:rPr lang="en-US" smtClean="0">
                          <a:solidFill>
                            <a:schemeClr val="tx1"/>
                          </a:solidFill>
                        </a:rPr>
                        <a:t>%</a:t>
                      </a:r>
                      <a:r>
                        <a:rPr lang="en-US" baseline="0" smtClean="0">
                          <a:solidFill>
                            <a:schemeClr val="tx1"/>
                          </a:solidFill>
                        </a:rPr>
                        <a:t> in 50 years</a:t>
                      </a:r>
                      <a:endParaRPr lang="en-US" dirty="0">
                        <a:solidFill>
                          <a:schemeClr val="tx1"/>
                        </a:solidFill>
                      </a:endParaRPr>
                    </a:p>
                  </a:txBody>
                  <a:tcPr marL="95596" marR="95596"/>
                </a:tc>
                <a:extLst>
                  <a:ext uri="{0D108BD9-81ED-4DB2-BD59-A6C34878D82A}">
                    <a16:rowId xmlns:a16="http://schemas.microsoft.com/office/drawing/2014/main" val="1243581516"/>
                  </a:ext>
                </a:extLst>
              </a:tr>
              <a:tr h="370840">
                <a:tc>
                  <a:txBody>
                    <a:bodyPr/>
                    <a:lstStyle/>
                    <a:p>
                      <a:pPr algn="ctr" rtl="0"/>
                      <a:r>
                        <a:rPr lang="en-US" dirty="0" smtClean="0">
                          <a:solidFill>
                            <a:schemeClr val="tx1"/>
                          </a:solidFill>
                        </a:rPr>
                        <a:t>Occasional</a:t>
                      </a:r>
                      <a:endParaRPr lang="en-US" dirty="0">
                        <a:solidFill>
                          <a:schemeClr val="tx1"/>
                        </a:solidFill>
                      </a:endParaRPr>
                    </a:p>
                  </a:txBody>
                  <a:tcPr marL="95596" marR="95596"/>
                </a:tc>
                <a:tc>
                  <a:txBody>
                    <a:bodyPr/>
                    <a:lstStyle/>
                    <a:p>
                      <a:pPr algn="ctr" rtl="0"/>
                      <a:r>
                        <a:rPr lang="en-US" dirty="0" smtClean="0">
                          <a:solidFill>
                            <a:schemeClr val="tx1"/>
                          </a:solidFill>
                        </a:rPr>
                        <a:t>72</a:t>
                      </a:r>
                      <a:endParaRPr lang="en-US" dirty="0">
                        <a:solidFill>
                          <a:schemeClr val="tx1"/>
                        </a:solidFill>
                      </a:endParaRPr>
                    </a:p>
                  </a:txBody>
                  <a:tcPr marL="95596" marR="95596"/>
                </a:tc>
                <a:tc>
                  <a:txBody>
                    <a:bodyPr/>
                    <a:lstStyle/>
                    <a:p>
                      <a:pPr algn="ctr" rtl="0"/>
                      <a:r>
                        <a:rPr lang="en-US" dirty="0" smtClean="0">
                          <a:solidFill>
                            <a:schemeClr val="tx1"/>
                          </a:solidFill>
                        </a:rPr>
                        <a:t>50% in 50 years</a:t>
                      </a:r>
                      <a:endParaRPr lang="en-US" dirty="0">
                        <a:solidFill>
                          <a:schemeClr val="tx1"/>
                        </a:solidFill>
                      </a:endParaRPr>
                    </a:p>
                  </a:txBody>
                  <a:tcPr marL="95596" marR="95596"/>
                </a:tc>
                <a:extLst>
                  <a:ext uri="{0D108BD9-81ED-4DB2-BD59-A6C34878D82A}">
                    <a16:rowId xmlns:a16="http://schemas.microsoft.com/office/drawing/2014/main" val="1253746567"/>
                  </a:ext>
                </a:extLst>
              </a:tr>
              <a:tr h="370840">
                <a:tc>
                  <a:txBody>
                    <a:bodyPr/>
                    <a:lstStyle/>
                    <a:p>
                      <a:pPr algn="ctr" rtl="0"/>
                      <a:r>
                        <a:rPr lang="en-US" dirty="0" smtClean="0">
                          <a:solidFill>
                            <a:schemeClr val="tx1"/>
                          </a:solidFill>
                        </a:rPr>
                        <a:t>Rare</a:t>
                      </a:r>
                      <a:endParaRPr lang="en-US" dirty="0">
                        <a:solidFill>
                          <a:schemeClr val="tx1"/>
                        </a:solidFill>
                      </a:endParaRPr>
                    </a:p>
                  </a:txBody>
                  <a:tcPr marL="95596" marR="95596">
                    <a:solidFill>
                      <a:srgbClr val="FFFF00"/>
                    </a:solidFill>
                  </a:tcPr>
                </a:tc>
                <a:tc>
                  <a:txBody>
                    <a:bodyPr/>
                    <a:lstStyle/>
                    <a:p>
                      <a:pPr algn="ctr" rtl="0"/>
                      <a:r>
                        <a:rPr lang="en-US" dirty="0" smtClean="0">
                          <a:solidFill>
                            <a:schemeClr val="tx1"/>
                          </a:solidFill>
                        </a:rPr>
                        <a:t>475</a:t>
                      </a:r>
                      <a:endParaRPr lang="en-US" dirty="0">
                        <a:solidFill>
                          <a:schemeClr val="tx1"/>
                        </a:solidFill>
                      </a:endParaRPr>
                    </a:p>
                  </a:txBody>
                  <a:tcPr marL="95596" marR="95596">
                    <a:solidFill>
                      <a:srgbClr val="FFFF00"/>
                    </a:solidFill>
                  </a:tcPr>
                </a:tc>
                <a:tc>
                  <a:txBody>
                    <a:bodyPr/>
                    <a:lstStyle/>
                    <a:p>
                      <a:pPr algn="ctr" rtl="0"/>
                      <a:r>
                        <a:rPr lang="en-US" dirty="0" smtClean="0">
                          <a:solidFill>
                            <a:schemeClr val="tx1"/>
                          </a:solidFill>
                        </a:rPr>
                        <a:t>10% in 50 years</a:t>
                      </a:r>
                      <a:endParaRPr lang="en-US" dirty="0">
                        <a:solidFill>
                          <a:schemeClr val="tx1"/>
                        </a:solidFill>
                      </a:endParaRPr>
                    </a:p>
                  </a:txBody>
                  <a:tcPr marL="95596" marR="95596">
                    <a:solidFill>
                      <a:srgbClr val="FFFF00"/>
                    </a:solidFill>
                  </a:tcPr>
                </a:tc>
                <a:extLst>
                  <a:ext uri="{0D108BD9-81ED-4DB2-BD59-A6C34878D82A}">
                    <a16:rowId xmlns:a16="http://schemas.microsoft.com/office/drawing/2014/main" val="3168415900"/>
                  </a:ext>
                </a:extLst>
              </a:tr>
              <a:tr h="370840">
                <a:tc>
                  <a:txBody>
                    <a:bodyPr/>
                    <a:lstStyle/>
                    <a:p>
                      <a:pPr algn="ctr" rtl="0"/>
                      <a:r>
                        <a:rPr lang="en-US" dirty="0" smtClean="0">
                          <a:solidFill>
                            <a:schemeClr val="tx1"/>
                          </a:solidFill>
                        </a:rPr>
                        <a:t>Very Rare</a:t>
                      </a:r>
                      <a:endParaRPr lang="en-US" dirty="0">
                        <a:solidFill>
                          <a:schemeClr val="tx1"/>
                        </a:solidFill>
                      </a:endParaRPr>
                    </a:p>
                  </a:txBody>
                  <a:tcPr marL="95596" marR="95596"/>
                </a:tc>
                <a:tc>
                  <a:txBody>
                    <a:bodyPr/>
                    <a:lstStyle/>
                    <a:p>
                      <a:pPr algn="ctr" rtl="0"/>
                      <a:r>
                        <a:rPr lang="en-US" dirty="0" smtClean="0">
                          <a:solidFill>
                            <a:schemeClr val="tx1"/>
                          </a:solidFill>
                        </a:rPr>
                        <a:t>970</a:t>
                      </a:r>
                      <a:endParaRPr lang="en-US" dirty="0">
                        <a:solidFill>
                          <a:schemeClr val="tx1"/>
                        </a:solidFill>
                      </a:endParaRPr>
                    </a:p>
                  </a:txBody>
                  <a:tcPr marL="95596" marR="95596"/>
                </a:tc>
                <a:tc>
                  <a:txBody>
                    <a:bodyPr/>
                    <a:lstStyle/>
                    <a:p>
                      <a:pPr algn="ctr" rtl="0"/>
                      <a:r>
                        <a:rPr lang="en-US" dirty="0" smtClean="0">
                          <a:solidFill>
                            <a:schemeClr val="tx1"/>
                          </a:solidFill>
                        </a:rPr>
                        <a:t>10% in 100 years</a:t>
                      </a:r>
                      <a:endParaRPr lang="en-US" dirty="0">
                        <a:solidFill>
                          <a:schemeClr val="tx1"/>
                        </a:solidFill>
                      </a:endParaRPr>
                    </a:p>
                  </a:txBody>
                  <a:tcPr marL="95596" marR="95596"/>
                </a:tc>
                <a:extLst>
                  <a:ext uri="{0D108BD9-81ED-4DB2-BD59-A6C34878D82A}">
                    <a16:rowId xmlns:a16="http://schemas.microsoft.com/office/drawing/2014/main" val="2386741311"/>
                  </a:ext>
                </a:extLst>
              </a:tr>
              <a:tr h="185420">
                <a:tc>
                  <a:txBody>
                    <a:bodyPr/>
                    <a:lstStyle/>
                    <a:p>
                      <a:pPr algn="ctr" rtl="0"/>
                      <a:r>
                        <a:rPr lang="en-US" dirty="0" smtClean="0">
                          <a:solidFill>
                            <a:schemeClr val="tx1"/>
                          </a:solidFill>
                        </a:rPr>
                        <a:t>Very Rare</a:t>
                      </a:r>
                      <a:endParaRPr lang="en-US" dirty="0">
                        <a:solidFill>
                          <a:schemeClr val="tx1"/>
                        </a:solidFill>
                      </a:endParaRPr>
                    </a:p>
                  </a:txBody>
                  <a:tcPr marL="95596" marR="95596"/>
                </a:tc>
                <a:tc>
                  <a:txBody>
                    <a:bodyPr/>
                    <a:lstStyle/>
                    <a:p>
                      <a:pPr algn="ctr" rtl="0"/>
                      <a:r>
                        <a:rPr lang="en-US" dirty="0" smtClean="0">
                          <a:solidFill>
                            <a:schemeClr val="tx1"/>
                          </a:solidFill>
                        </a:rPr>
                        <a:t>970</a:t>
                      </a:r>
                      <a:endParaRPr lang="en-US" dirty="0">
                        <a:solidFill>
                          <a:schemeClr val="tx1"/>
                        </a:solidFill>
                      </a:endParaRPr>
                    </a:p>
                  </a:txBody>
                  <a:tcPr marL="95596" marR="95596"/>
                </a:tc>
                <a:tc>
                  <a:txBody>
                    <a:bodyPr/>
                    <a:lstStyle/>
                    <a:p>
                      <a:pPr algn="ctr" rtl="0"/>
                      <a:r>
                        <a:rPr lang="en-US" dirty="0" smtClean="0">
                          <a:solidFill>
                            <a:schemeClr val="tx1"/>
                          </a:solidFill>
                        </a:rPr>
                        <a:t>5% in 50 years</a:t>
                      </a:r>
                      <a:endParaRPr lang="en-US" dirty="0">
                        <a:solidFill>
                          <a:schemeClr val="tx1"/>
                        </a:solidFill>
                      </a:endParaRPr>
                    </a:p>
                  </a:txBody>
                  <a:tcPr marL="95596" marR="95596"/>
                </a:tc>
                <a:extLst>
                  <a:ext uri="{0D108BD9-81ED-4DB2-BD59-A6C34878D82A}">
                    <a16:rowId xmlns:a16="http://schemas.microsoft.com/office/drawing/2014/main" val="1659116500"/>
                  </a:ext>
                </a:extLst>
              </a:tr>
              <a:tr h="185420">
                <a:tc>
                  <a:txBody>
                    <a:bodyPr/>
                    <a:lstStyle/>
                    <a:p>
                      <a:pPr algn="ctr" rtl="0"/>
                      <a:r>
                        <a:rPr lang="en-US" dirty="0" smtClean="0">
                          <a:solidFill>
                            <a:schemeClr val="tx1"/>
                          </a:solidFill>
                        </a:rPr>
                        <a:t>Extremely Rare</a:t>
                      </a:r>
                      <a:endParaRPr lang="en-US" dirty="0">
                        <a:solidFill>
                          <a:schemeClr val="tx1"/>
                        </a:solidFill>
                      </a:endParaRPr>
                    </a:p>
                  </a:txBody>
                  <a:tcPr marL="95596" marR="95596">
                    <a:solidFill>
                      <a:srgbClr val="FF0000"/>
                    </a:solidFill>
                  </a:tcPr>
                </a:tc>
                <a:tc>
                  <a:txBody>
                    <a:bodyPr/>
                    <a:lstStyle/>
                    <a:p>
                      <a:pPr algn="ctr" rtl="0"/>
                      <a:r>
                        <a:rPr lang="en-US" dirty="0" smtClean="0">
                          <a:solidFill>
                            <a:schemeClr val="tx1"/>
                          </a:solidFill>
                        </a:rPr>
                        <a:t>2475</a:t>
                      </a:r>
                      <a:endParaRPr lang="en-US" dirty="0">
                        <a:solidFill>
                          <a:schemeClr val="tx1"/>
                        </a:solidFill>
                      </a:endParaRPr>
                    </a:p>
                  </a:txBody>
                  <a:tcPr marL="95596" marR="95596">
                    <a:solidFill>
                      <a:srgbClr val="FF0000"/>
                    </a:solidFill>
                  </a:tcPr>
                </a:tc>
                <a:tc>
                  <a:txBody>
                    <a:bodyPr/>
                    <a:lstStyle/>
                    <a:p>
                      <a:pPr algn="ctr" rtl="0"/>
                      <a:r>
                        <a:rPr lang="en-US" dirty="0" smtClean="0">
                          <a:solidFill>
                            <a:schemeClr val="tx1"/>
                          </a:solidFill>
                        </a:rPr>
                        <a:t>2% in 50 years</a:t>
                      </a:r>
                      <a:endParaRPr lang="en-US" dirty="0">
                        <a:solidFill>
                          <a:schemeClr val="tx1"/>
                        </a:solidFill>
                      </a:endParaRPr>
                    </a:p>
                  </a:txBody>
                  <a:tcPr marL="95596" marR="95596">
                    <a:solidFill>
                      <a:srgbClr val="FF0000"/>
                    </a:solidFill>
                  </a:tcPr>
                </a:tc>
                <a:extLst>
                  <a:ext uri="{0D108BD9-81ED-4DB2-BD59-A6C34878D82A}">
                    <a16:rowId xmlns:a16="http://schemas.microsoft.com/office/drawing/2014/main" val="1221112973"/>
                  </a:ext>
                </a:extLst>
              </a:tr>
            </a:tbl>
          </a:graphicData>
        </a:graphic>
      </p:graphicFrame>
    </p:spTree>
    <p:extLst>
      <p:ext uri="{BB962C8B-B14F-4D97-AF65-F5344CB8AC3E}">
        <p14:creationId xmlns:p14="http://schemas.microsoft.com/office/powerpoint/2010/main" val="100953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subTitle" idx="1"/>
          </p:nvPr>
        </p:nvSpPr>
        <p:spPr>
          <a:xfrm>
            <a:off x="250825" y="260350"/>
            <a:ext cx="8569325" cy="5208588"/>
          </a:xfrm>
        </p:spPr>
        <p:txBody>
          <a:bodyPr/>
          <a:lstStyle/>
          <a:p>
            <a:pPr algn="l" eaLnBrk="1" hangingPunct="1">
              <a:defRPr/>
            </a:pPr>
            <a:r>
              <a:rPr lang="hr-HR" sz="4000" smtClean="0"/>
              <a:t>Seismology</a:t>
            </a:r>
          </a:p>
        </p:txBody>
      </p:sp>
      <p:sp>
        <p:nvSpPr>
          <p:cNvPr id="110596" name="Text Box 4"/>
          <p:cNvSpPr txBox="1">
            <a:spLocks noChangeArrowheads="1"/>
          </p:cNvSpPr>
          <p:nvPr/>
        </p:nvSpPr>
        <p:spPr bwMode="auto">
          <a:xfrm>
            <a:off x="179388" y="549275"/>
            <a:ext cx="9144000" cy="5449888"/>
          </a:xfrm>
          <a:prstGeom prst="rect">
            <a:avLst/>
          </a:prstGeom>
          <a:noFill/>
          <a:ln w="9525">
            <a:noFill/>
            <a:miter lim="800000"/>
            <a:headEnd/>
            <a:tailEnd/>
          </a:ln>
        </p:spPr>
        <p:txBody>
          <a:bodyPr>
            <a:spAutoFit/>
          </a:bodyPr>
          <a:lstStyle/>
          <a:p>
            <a:pPr eaLnBrk="0" hangingPunct="0">
              <a:spcBef>
                <a:spcPct val="50000"/>
              </a:spcBef>
              <a:buClrTx/>
              <a:buSzTx/>
              <a:buFontTx/>
              <a:buNone/>
              <a:defRPr/>
            </a:pPr>
            <a:endParaRPr lang="hr-HR" sz="2600" dirty="0">
              <a:solidFill>
                <a:schemeClr val="hlink"/>
              </a:solidFill>
              <a:effectLst>
                <a:outerShdw blurRad="38100" dist="38100" dir="2700000" algn="tl">
                  <a:srgbClr val="000000"/>
                </a:outerShdw>
              </a:effectLst>
              <a:latin typeface="Times New Roman" pitchFamily="18" charset="0"/>
            </a:endParaRPr>
          </a:p>
          <a:p>
            <a:pPr eaLnBrk="0" hangingPunct="0">
              <a:spcBef>
                <a:spcPct val="50000"/>
              </a:spcBef>
              <a:buClrTx/>
              <a:buSzTx/>
              <a:buFontTx/>
              <a:buChar char="•"/>
              <a:defRPr/>
            </a:pPr>
            <a:r>
              <a:rPr lang="hr-HR" sz="2600" dirty="0">
                <a:latin typeface="Times New Roman" pitchFamily="18" charset="0"/>
              </a:rPr>
              <a:t> </a:t>
            </a:r>
            <a:r>
              <a:rPr lang="hr-HR" sz="2600" dirty="0">
                <a:effectLst>
                  <a:outerShdw blurRad="38100" dist="38100" dir="2700000" algn="tl">
                    <a:srgbClr val="000000"/>
                  </a:outerShdw>
                </a:effectLst>
                <a:latin typeface="Times New Roman" pitchFamily="18" charset="0"/>
              </a:rPr>
              <a:t>Multidisciplinary science, links physics with other geosciences</a:t>
            </a:r>
            <a:br>
              <a:rPr lang="hr-HR" sz="2600" dirty="0">
                <a:effectLst>
                  <a:outerShdw blurRad="38100" dist="38100" dir="2700000" algn="tl">
                    <a:srgbClr val="000000"/>
                  </a:outerShdw>
                </a:effectLst>
                <a:latin typeface="Times New Roman" pitchFamily="18" charset="0"/>
              </a:rPr>
            </a:br>
            <a:r>
              <a:rPr lang="hr-HR" sz="2600" dirty="0">
                <a:effectLst>
                  <a:outerShdw blurRad="38100" dist="38100" dir="2700000" algn="tl">
                    <a:srgbClr val="000000"/>
                  </a:outerShdw>
                </a:effectLst>
                <a:latin typeface="Times New Roman" pitchFamily="18" charset="0"/>
              </a:rPr>
              <a:t> </a:t>
            </a:r>
            <a:r>
              <a:rPr lang="en-US" sz="2600" dirty="0">
                <a:effectLst>
                  <a:outerShdw blurRad="38100" dist="38100" dir="2700000" algn="tl">
                    <a:srgbClr val="000000"/>
                  </a:outerShdw>
                </a:effectLst>
                <a:latin typeface="Times New Roman" pitchFamily="18" charset="0"/>
              </a:rPr>
              <a:t> (</a:t>
            </a:r>
            <a:r>
              <a:rPr lang="en-US" sz="2600" dirty="0" err="1">
                <a:effectLst>
                  <a:outerShdw blurRad="38100" dist="38100" dir="2700000" algn="tl">
                    <a:srgbClr val="000000"/>
                  </a:outerShdw>
                </a:effectLst>
                <a:latin typeface="Times New Roman" pitchFamily="18" charset="0"/>
              </a:rPr>
              <a:t>geolog</a:t>
            </a:r>
            <a:r>
              <a:rPr lang="hr-HR" sz="2600" dirty="0">
                <a:effectLst>
                  <a:outerShdw blurRad="38100" dist="38100" dir="2700000" algn="tl">
                    <a:srgbClr val="000000"/>
                  </a:outerShdw>
                </a:effectLst>
                <a:latin typeface="Times New Roman" pitchFamily="18" charset="0"/>
              </a:rPr>
              <a:t>y</a:t>
            </a:r>
            <a:r>
              <a:rPr lang="en-US" sz="2600" dirty="0">
                <a:effectLst>
                  <a:outerShdw blurRad="38100" dist="38100" dir="2700000" algn="tl">
                    <a:srgbClr val="000000"/>
                  </a:outerShdw>
                </a:effectLst>
                <a:latin typeface="Times New Roman" pitchFamily="18" charset="0"/>
              </a:rPr>
              <a:t>, </a:t>
            </a:r>
            <a:r>
              <a:rPr lang="en-US" sz="2600" dirty="0" err="1">
                <a:effectLst>
                  <a:outerShdw blurRad="38100" dist="38100" dir="2700000" algn="tl">
                    <a:srgbClr val="000000"/>
                  </a:outerShdw>
                </a:effectLst>
                <a:latin typeface="Times New Roman" pitchFamily="18" charset="0"/>
              </a:rPr>
              <a:t>geogra</a:t>
            </a:r>
            <a:r>
              <a:rPr lang="hr-HR" sz="2600" dirty="0">
                <a:effectLst>
                  <a:outerShdw blurRad="38100" dist="38100" dir="2700000" algn="tl">
                    <a:srgbClr val="000000"/>
                  </a:outerShdw>
                </a:effectLst>
                <a:latin typeface="Times New Roman" pitchFamily="18" charset="0"/>
              </a:rPr>
              <a:t>phy</a:t>
            </a:r>
            <a:r>
              <a:rPr lang="en-US" sz="2600" dirty="0">
                <a:effectLst>
                  <a:outerShdw blurRad="38100" dist="38100" dir="2700000" algn="tl">
                    <a:srgbClr val="000000"/>
                  </a:outerShdw>
                </a:effectLst>
                <a:latin typeface="Times New Roman" pitchFamily="18" charset="0"/>
              </a:rPr>
              <a:t>)</a:t>
            </a:r>
          </a:p>
          <a:p>
            <a:pPr eaLnBrk="0" hangingPunct="0">
              <a:spcBef>
                <a:spcPct val="50000"/>
              </a:spcBef>
              <a:buClrTx/>
              <a:buSzTx/>
              <a:buFontTx/>
              <a:buChar char="•"/>
              <a:defRPr/>
            </a:pPr>
            <a:r>
              <a:rPr lang="en-US" sz="2600" dirty="0">
                <a:effectLst>
                  <a:outerShdw blurRad="38100" dist="38100" dir="2700000" algn="tl">
                    <a:srgbClr val="000000"/>
                  </a:outerShdw>
                </a:effectLst>
                <a:latin typeface="Times New Roman" pitchFamily="18" charset="0"/>
              </a:rPr>
              <a:t> </a:t>
            </a:r>
            <a:r>
              <a:rPr lang="en-US" sz="2600" dirty="0" err="1">
                <a:effectLst>
                  <a:outerShdw blurRad="38100" dist="38100" dir="2700000" algn="tl">
                    <a:srgbClr val="000000"/>
                  </a:outerShdw>
                </a:effectLst>
                <a:latin typeface="Times New Roman" pitchFamily="18" charset="0"/>
              </a:rPr>
              <a:t>Interna</a:t>
            </a:r>
            <a:r>
              <a:rPr lang="hr-HR" sz="2600" dirty="0">
                <a:effectLst>
                  <a:outerShdw blurRad="38100" dist="38100" dir="2700000" algn="tl">
                    <a:srgbClr val="000000"/>
                  </a:outerShdw>
                </a:effectLst>
                <a:latin typeface="Times New Roman" pitchFamily="18" charset="0"/>
              </a:rPr>
              <a:t>t</a:t>
            </a:r>
            <a:r>
              <a:rPr lang="en-US" sz="2600" dirty="0" err="1">
                <a:effectLst>
                  <a:outerShdw blurRad="38100" dist="38100" dir="2700000" algn="tl">
                    <a:srgbClr val="000000"/>
                  </a:outerShdw>
                </a:effectLst>
                <a:latin typeface="Times New Roman" pitchFamily="18" charset="0"/>
              </a:rPr>
              <a:t>ional</a:t>
            </a:r>
            <a:r>
              <a:rPr lang="en-US" sz="2600" dirty="0">
                <a:effectLst>
                  <a:outerShdw blurRad="38100" dist="38100" dir="2700000" algn="tl">
                    <a:srgbClr val="000000"/>
                  </a:outerShdw>
                </a:effectLst>
                <a:latin typeface="Times New Roman" pitchFamily="18" charset="0"/>
              </a:rPr>
              <a:t> </a:t>
            </a:r>
            <a:r>
              <a:rPr lang="hr-HR" sz="2600" dirty="0">
                <a:effectLst>
                  <a:outerShdw blurRad="38100" dist="38100" dir="2700000" algn="tl">
                    <a:srgbClr val="000000"/>
                  </a:outerShdw>
                </a:effectLst>
                <a:latin typeface="Times New Roman" pitchFamily="18" charset="0"/>
              </a:rPr>
              <a:t>science</a:t>
            </a:r>
            <a:endParaRPr lang="en-US" sz="2600" dirty="0">
              <a:effectLst>
                <a:outerShdw blurRad="38100" dist="38100" dir="2700000" algn="tl">
                  <a:srgbClr val="000000"/>
                </a:outerShdw>
              </a:effectLst>
              <a:latin typeface="Times New Roman" pitchFamily="18" charset="0"/>
            </a:endParaRPr>
          </a:p>
          <a:p>
            <a:pPr eaLnBrk="0" hangingPunct="0">
              <a:spcBef>
                <a:spcPct val="50000"/>
              </a:spcBef>
              <a:buClrTx/>
              <a:buSzTx/>
              <a:buFontTx/>
              <a:buChar char="•"/>
              <a:defRPr/>
            </a:pPr>
            <a:r>
              <a:rPr lang="en-US" sz="2600" dirty="0">
                <a:effectLst>
                  <a:outerShdw blurRad="38100" dist="38100" dir="2700000" algn="tl">
                    <a:srgbClr val="000000"/>
                  </a:outerShdw>
                </a:effectLst>
                <a:latin typeface="Times New Roman" pitchFamily="18" charset="0"/>
              </a:rPr>
              <a:t> </a:t>
            </a:r>
            <a:r>
              <a:rPr lang="hr-HR" sz="2600" dirty="0">
                <a:effectLst>
                  <a:outerShdw blurRad="38100" dist="38100" dir="2700000" algn="tl">
                    <a:srgbClr val="000000"/>
                  </a:outerShdw>
                </a:effectLst>
                <a:latin typeface="Times New Roman" pitchFamily="18" charset="0"/>
              </a:rPr>
              <a:t>Large span of amplitudes</a:t>
            </a:r>
            <a:r>
              <a:rPr lang="en-US" sz="2600" dirty="0">
                <a:effectLst>
                  <a:outerShdw blurRad="38100" dist="38100" dir="2700000" algn="tl">
                    <a:srgbClr val="000000"/>
                  </a:outerShdw>
                </a:effectLst>
                <a:latin typeface="Times New Roman" pitchFamily="18" charset="0"/>
              </a:rPr>
              <a:t> </a:t>
            </a:r>
            <a:r>
              <a:rPr lang="hr-HR" sz="2600" dirty="0">
                <a:effectLst>
                  <a:outerShdw blurRad="38100" dist="38100" dir="2700000" algn="tl">
                    <a:srgbClr val="000000"/>
                  </a:outerShdw>
                </a:effectLst>
                <a:latin typeface="Times New Roman" pitchFamily="18" charset="0"/>
              </a:rPr>
              <a:t/>
            </a:r>
            <a:br>
              <a:rPr lang="hr-HR" sz="2600" dirty="0">
                <a:effectLst>
                  <a:outerShdw blurRad="38100" dist="38100" dir="2700000" algn="tl">
                    <a:srgbClr val="000000"/>
                  </a:outerShdw>
                </a:effectLst>
                <a:latin typeface="Times New Roman" pitchFamily="18" charset="0"/>
              </a:rPr>
            </a:br>
            <a:r>
              <a:rPr lang="hr-HR" sz="2600" dirty="0">
                <a:effectLst>
                  <a:outerShdw blurRad="38100" dist="38100" dir="2700000" algn="tl">
                    <a:srgbClr val="000000"/>
                  </a:outerShdw>
                </a:effectLst>
                <a:latin typeface="Times New Roman" pitchFamily="18" charset="0"/>
              </a:rPr>
              <a:t>  </a:t>
            </a:r>
            <a:r>
              <a:rPr lang="en-US" sz="2600" dirty="0">
                <a:effectLst>
                  <a:outerShdw blurRad="38100" dist="38100" dir="2700000" algn="tl">
                    <a:srgbClr val="000000"/>
                  </a:outerShdw>
                </a:effectLst>
                <a:latin typeface="Times New Roman" pitchFamily="18" charset="0"/>
              </a:rPr>
              <a:t>( ~ 10</a:t>
            </a:r>
            <a:r>
              <a:rPr lang="en-US" sz="2600" baseline="30000" dirty="0">
                <a:effectLst>
                  <a:outerShdw blurRad="38100" dist="38100" dir="2700000" algn="tl">
                    <a:srgbClr val="000000"/>
                  </a:outerShdw>
                </a:effectLst>
                <a:latin typeface="Times New Roman" pitchFamily="18" charset="0"/>
              </a:rPr>
              <a:t>-9 </a:t>
            </a:r>
            <a:r>
              <a:rPr lang="en-US" sz="2600" dirty="0">
                <a:effectLst>
                  <a:outerShdw blurRad="38100" dist="38100" dir="2700000" algn="tl">
                    <a:srgbClr val="000000"/>
                  </a:outerShdw>
                </a:effectLst>
                <a:latin typeface="Times New Roman" pitchFamily="18" charset="0"/>
              </a:rPr>
              <a:t>– 10</a:t>
            </a:r>
            <a:r>
              <a:rPr lang="hr-HR" sz="2600" baseline="30000" dirty="0">
                <a:effectLst>
                  <a:outerShdw blurRad="38100" dist="38100" dir="2700000" algn="tl">
                    <a:srgbClr val="000000"/>
                  </a:outerShdw>
                </a:effectLst>
                <a:latin typeface="Times New Roman" pitchFamily="18" charset="0"/>
              </a:rPr>
              <a:t>1</a:t>
            </a:r>
            <a:r>
              <a:rPr lang="en-US" sz="2600" baseline="30000" dirty="0">
                <a:effectLst>
                  <a:outerShdw blurRad="38100" dist="38100" dir="2700000" algn="tl">
                    <a:srgbClr val="000000"/>
                  </a:outerShdw>
                </a:effectLst>
                <a:latin typeface="Times New Roman" pitchFamily="18" charset="0"/>
              </a:rPr>
              <a:t> </a:t>
            </a:r>
            <a:r>
              <a:rPr lang="en-US" sz="2600" dirty="0">
                <a:effectLst>
                  <a:outerShdw blurRad="38100" dist="38100" dir="2700000" algn="tl">
                    <a:srgbClr val="000000"/>
                  </a:outerShdw>
                </a:effectLst>
                <a:latin typeface="Times New Roman" pitchFamily="18" charset="0"/>
              </a:rPr>
              <a:t>m)</a:t>
            </a:r>
          </a:p>
          <a:p>
            <a:pPr eaLnBrk="0" hangingPunct="0">
              <a:spcBef>
                <a:spcPct val="50000"/>
              </a:spcBef>
              <a:buClrTx/>
              <a:buSzTx/>
              <a:buFontTx/>
              <a:buChar char="•"/>
              <a:defRPr/>
            </a:pPr>
            <a:r>
              <a:rPr lang="en-US" sz="2600" dirty="0">
                <a:effectLst>
                  <a:outerShdw blurRad="38100" dist="38100" dir="2700000" algn="tl">
                    <a:srgbClr val="000000"/>
                  </a:outerShdw>
                </a:effectLst>
                <a:latin typeface="Times New Roman" pitchFamily="18" charset="0"/>
              </a:rPr>
              <a:t> V</a:t>
            </a:r>
            <a:r>
              <a:rPr lang="hr-HR" sz="2600" dirty="0">
                <a:effectLst>
                  <a:outerShdw blurRad="38100" dist="38100" dir="2700000" algn="tl">
                    <a:srgbClr val="000000"/>
                  </a:outerShdw>
                </a:effectLst>
                <a:latin typeface="Times New Roman" pitchFamily="18" charset="0"/>
              </a:rPr>
              <a:t>e</a:t>
            </a:r>
            <a:r>
              <a:rPr lang="en-US" sz="2600" dirty="0">
                <a:effectLst>
                  <a:outerShdw blurRad="38100" dist="38100" dir="2700000" algn="tl">
                    <a:srgbClr val="000000"/>
                  </a:outerShdw>
                </a:effectLst>
                <a:latin typeface="Times New Roman" pitchFamily="18" charset="0"/>
              </a:rPr>
              <a:t>r</a:t>
            </a:r>
            <a:r>
              <a:rPr lang="hr-HR" sz="2600" dirty="0">
                <a:effectLst>
                  <a:outerShdw blurRad="38100" dist="38100" dir="2700000" algn="tl">
                    <a:srgbClr val="000000"/>
                  </a:outerShdw>
                </a:effectLst>
                <a:latin typeface="Times New Roman" pitchFamily="18" charset="0"/>
              </a:rPr>
              <a:t>y</a:t>
            </a:r>
            <a:r>
              <a:rPr lang="en-US" sz="2600" dirty="0">
                <a:effectLst>
                  <a:outerShdw blurRad="38100" dist="38100" dir="2700000" algn="tl">
                    <a:srgbClr val="000000"/>
                  </a:outerShdw>
                </a:effectLst>
                <a:latin typeface="Times New Roman" pitchFamily="18" charset="0"/>
              </a:rPr>
              <a:t> </a:t>
            </a:r>
            <a:r>
              <a:rPr lang="hr-HR" sz="2600" dirty="0">
                <a:effectLst>
                  <a:outerShdw blurRad="38100" dist="38100" dir="2700000" algn="tl">
                    <a:srgbClr val="000000"/>
                  </a:outerShdw>
                </a:effectLst>
                <a:latin typeface="Times New Roman" pitchFamily="18" charset="0"/>
              </a:rPr>
              <a:t>large span of wave </a:t>
            </a:r>
            <a:br>
              <a:rPr lang="hr-HR" sz="2600" dirty="0">
                <a:effectLst>
                  <a:outerShdw blurRad="38100" dist="38100" dir="2700000" algn="tl">
                    <a:srgbClr val="000000"/>
                  </a:outerShdw>
                </a:effectLst>
                <a:latin typeface="Times New Roman" pitchFamily="18" charset="0"/>
              </a:rPr>
            </a:br>
            <a:r>
              <a:rPr lang="hr-HR" sz="2600" dirty="0">
                <a:effectLst>
                  <a:outerShdw blurRad="38100" dist="38100" dir="2700000" algn="tl">
                    <a:srgbClr val="000000"/>
                  </a:outerShdw>
                </a:effectLst>
                <a:latin typeface="Times New Roman" pitchFamily="18" charset="0"/>
              </a:rPr>
              <a:t>  periods</a:t>
            </a:r>
            <a:r>
              <a:rPr lang="en-US" sz="2600" dirty="0">
                <a:effectLst>
                  <a:outerShdw blurRad="38100" dist="38100" dir="2700000" algn="tl">
                    <a:srgbClr val="000000"/>
                  </a:outerShdw>
                </a:effectLst>
                <a:latin typeface="Times New Roman" pitchFamily="18" charset="0"/>
              </a:rPr>
              <a:t> ( ~ 10</a:t>
            </a:r>
            <a:r>
              <a:rPr lang="en-US" sz="2600" baseline="30000" dirty="0">
                <a:effectLst>
                  <a:outerShdw blurRad="38100" dist="38100" dir="2700000" algn="tl">
                    <a:srgbClr val="000000"/>
                  </a:outerShdw>
                </a:effectLst>
                <a:latin typeface="Times New Roman" pitchFamily="18" charset="0"/>
              </a:rPr>
              <a:t>-3 </a:t>
            </a:r>
            <a:r>
              <a:rPr lang="en-US" sz="2600" dirty="0">
                <a:effectLst>
                  <a:outerShdw blurRad="38100" dist="38100" dir="2700000" algn="tl">
                    <a:srgbClr val="000000"/>
                  </a:outerShdw>
                </a:effectLst>
                <a:latin typeface="Times New Roman" pitchFamily="18" charset="0"/>
              </a:rPr>
              <a:t>– 10</a:t>
            </a:r>
            <a:r>
              <a:rPr lang="en-US" sz="2600" baseline="30000" dirty="0">
                <a:effectLst>
                  <a:outerShdw blurRad="38100" dist="38100" dir="2700000" algn="tl">
                    <a:srgbClr val="000000"/>
                  </a:outerShdw>
                </a:effectLst>
                <a:latin typeface="Times New Roman" pitchFamily="18" charset="0"/>
              </a:rPr>
              <a:t>4 </a:t>
            </a:r>
            <a:r>
              <a:rPr lang="en-US" sz="2600" dirty="0">
                <a:effectLst>
                  <a:outerShdw blurRad="38100" dist="38100" dir="2700000" algn="tl">
                    <a:srgbClr val="000000"/>
                  </a:outerShdw>
                </a:effectLst>
                <a:latin typeface="Times New Roman" pitchFamily="18" charset="0"/>
              </a:rPr>
              <a:t>s)</a:t>
            </a:r>
          </a:p>
          <a:p>
            <a:pPr eaLnBrk="0" hangingPunct="0">
              <a:spcBef>
                <a:spcPct val="50000"/>
              </a:spcBef>
              <a:buClrTx/>
              <a:buSzTx/>
              <a:buFontTx/>
              <a:buChar char="•"/>
              <a:defRPr/>
            </a:pPr>
            <a:r>
              <a:rPr lang="hr-HR" sz="2600" dirty="0">
                <a:effectLst>
                  <a:outerShdw blurRad="38100" dist="38100" dir="2700000" algn="tl">
                    <a:srgbClr val="000000"/>
                  </a:outerShdw>
                </a:effectLst>
                <a:latin typeface="Times New Roman" pitchFamily="18" charset="0"/>
              </a:rPr>
              <a:t> </a:t>
            </a:r>
            <a:r>
              <a:rPr lang="en-US" sz="2600" dirty="0">
                <a:effectLst>
                  <a:outerShdw blurRad="38100" dist="38100" dir="2700000" algn="tl">
                    <a:srgbClr val="000000"/>
                  </a:outerShdw>
                </a:effectLst>
                <a:latin typeface="Times New Roman" pitchFamily="18" charset="0"/>
              </a:rPr>
              <a:t>V</a:t>
            </a:r>
            <a:r>
              <a:rPr lang="hr-HR" sz="2600" dirty="0">
                <a:effectLst>
                  <a:outerShdw blurRad="38100" dist="38100" dir="2700000" algn="tl">
                    <a:srgbClr val="000000"/>
                  </a:outerShdw>
                </a:effectLst>
                <a:latin typeface="Times New Roman" pitchFamily="18" charset="0"/>
              </a:rPr>
              <a:t>ery young science </a:t>
            </a:r>
            <a:br>
              <a:rPr lang="hr-HR" sz="2600" dirty="0">
                <a:effectLst>
                  <a:outerShdw blurRad="38100" dist="38100" dir="2700000" algn="tl">
                    <a:srgbClr val="000000"/>
                  </a:outerShdw>
                </a:effectLst>
                <a:latin typeface="Times New Roman" pitchFamily="18" charset="0"/>
              </a:rPr>
            </a:br>
            <a:r>
              <a:rPr lang="hr-HR" sz="2600" dirty="0">
                <a:effectLst>
                  <a:outerShdw blurRad="38100" dist="38100" dir="2700000" algn="tl">
                    <a:srgbClr val="000000"/>
                  </a:outerShdw>
                </a:effectLst>
                <a:latin typeface="Times New Roman" pitchFamily="18" charset="0"/>
              </a:rPr>
              <a:t>  (second half of the </a:t>
            </a:r>
            <a:br>
              <a:rPr lang="hr-HR" sz="2600" dirty="0">
                <a:effectLst>
                  <a:outerShdw blurRad="38100" dist="38100" dir="2700000" algn="tl">
                    <a:srgbClr val="000000"/>
                  </a:outerShdw>
                </a:effectLst>
                <a:latin typeface="Times New Roman" pitchFamily="18" charset="0"/>
              </a:rPr>
            </a:br>
            <a:r>
              <a:rPr lang="hr-HR" sz="2600" dirty="0">
                <a:effectLst>
                  <a:outerShdw blurRad="38100" dist="38100" dir="2700000" algn="tl">
                    <a:srgbClr val="000000"/>
                  </a:outerShdw>
                </a:effectLst>
                <a:latin typeface="Times New Roman" pitchFamily="18" charset="0"/>
              </a:rPr>
              <a:t>  19th century)</a:t>
            </a:r>
            <a:endParaRPr lang="en-US" sz="2400" dirty="0">
              <a:effectLst>
                <a:outerShdw blurRad="38100" dist="38100" dir="2700000" algn="tl">
                  <a:srgbClr val="000000"/>
                </a:outerShdw>
              </a:effectLst>
              <a:latin typeface="Times New Roman" pitchFamily="18" charset="0"/>
            </a:endParaRPr>
          </a:p>
        </p:txBody>
      </p:sp>
      <p:pic>
        <p:nvPicPr>
          <p:cNvPr id="17412" name="Picture 5"/>
          <p:cNvPicPr>
            <a:picLocks noChangeAspect="1" noChangeArrowheads="1"/>
          </p:cNvPicPr>
          <p:nvPr/>
        </p:nvPicPr>
        <p:blipFill>
          <a:blip r:embed="rId2"/>
          <a:srcRect/>
          <a:stretch>
            <a:fillRect/>
          </a:stretch>
        </p:blipFill>
        <p:spPr bwMode="auto">
          <a:xfrm>
            <a:off x="4211638" y="1773238"/>
            <a:ext cx="4740275" cy="4968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000" dirty="0" smtClean="0">
                <a:cs typeface="B Nazanin" panose="00000400000000000000" pitchFamily="2" charset="-78"/>
              </a:rPr>
              <a:t>تحلیل خطرپذیری سازها در مقابل زلزله</a:t>
            </a:r>
            <a:endParaRPr lang="en-US" sz="4000"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dirty="0" smtClean="0">
                <a:cs typeface="B Nazanin" panose="00000400000000000000" pitchFamily="2" charset="-78"/>
              </a:rPr>
              <a:t>خطر </a:t>
            </a:r>
            <a:r>
              <a:rPr lang="en-US" dirty="0" smtClean="0">
                <a:cs typeface="B Nazanin" panose="00000400000000000000" pitchFamily="2" charset="-78"/>
              </a:rPr>
              <a:t>(Hazard)</a:t>
            </a:r>
            <a:r>
              <a:rPr lang="fa-IR" dirty="0" smtClean="0">
                <a:cs typeface="B Nazanin" panose="00000400000000000000" pitchFamily="2" charset="-78"/>
              </a:rPr>
              <a:t> – ریسک</a:t>
            </a:r>
            <a:r>
              <a:rPr lang="en-US" dirty="0" smtClean="0">
                <a:cs typeface="B Nazanin" panose="00000400000000000000" pitchFamily="2" charset="-78"/>
              </a:rPr>
              <a:t>(Risk)</a:t>
            </a:r>
            <a:r>
              <a:rPr lang="fa-IR" dirty="0" smtClean="0">
                <a:cs typeface="B Nazanin" panose="00000400000000000000" pitchFamily="2" charset="-78"/>
              </a:rPr>
              <a:t>=خطرپذیری</a:t>
            </a:r>
          </a:p>
          <a:p>
            <a:pPr algn="r" rtl="1"/>
            <a:r>
              <a:rPr lang="fa-IR" dirty="0" smtClean="0">
                <a:cs typeface="B Nazanin" panose="00000400000000000000" pitchFamily="2" charset="-78"/>
              </a:rPr>
              <a:t>خطرات مرتبط زلزله:</a:t>
            </a:r>
          </a:p>
          <a:p>
            <a:pPr marL="798513" algn="r" rtl="1">
              <a:buFont typeface="Wingdings" panose="05000000000000000000" pitchFamily="2" charset="2"/>
              <a:buChar char="ü"/>
            </a:pPr>
            <a:r>
              <a:rPr lang="fa-IR" sz="2400" dirty="0" smtClean="0">
                <a:cs typeface="B Nazanin" panose="00000400000000000000" pitchFamily="2" charset="-78"/>
              </a:rPr>
              <a:t>بریدگی سطح زمین</a:t>
            </a:r>
          </a:p>
          <a:p>
            <a:pPr marL="798513" algn="r" rtl="1">
              <a:buFont typeface="Wingdings" panose="05000000000000000000" pitchFamily="2" charset="2"/>
              <a:buChar char="ü"/>
            </a:pPr>
            <a:r>
              <a:rPr lang="fa-IR" sz="2400" dirty="0" smtClean="0">
                <a:cs typeface="B Nazanin" panose="00000400000000000000" pitchFamily="2" charset="-78"/>
              </a:rPr>
              <a:t>سونامی</a:t>
            </a:r>
            <a:endParaRPr lang="en-US" sz="2400" dirty="0" smtClean="0">
              <a:cs typeface="B Nazanin" panose="00000400000000000000" pitchFamily="2" charset="-78"/>
            </a:endParaRPr>
          </a:p>
          <a:p>
            <a:pPr marL="798513" algn="r" rtl="1">
              <a:buFont typeface="Wingdings" panose="05000000000000000000" pitchFamily="2" charset="2"/>
              <a:buChar char="ü"/>
            </a:pPr>
            <a:r>
              <a:rPr lang="fa-IR" sz="2400" dirty="0" smtClean="0">
                <a:cs typeface="B Nazanin" panose="00000400000000000000" pitchFamily="2" charset="-78"/>
              </a:rPr>
              <a:t>لرزش های قوی زمین</a:t>
            </a:r>
          </a:p>
          <a:p>
            <a:pPr marL="798513" algn="r" rtl="1">
              <a:buFont typeface="Wingdings" panose="05000000000000000000" pitchFamily="2" charset="2"/>
              <a:buChar char="ü"/>
            </a:pPr>
            <a:r>
              <a:rPr lang="fa-IR" sz="2400" dirty="0" smtClean="0">
                <a:cs typeface="B Nazanin" panose="00000400000000000000" pitchFamily="2" charset="-78"/>
              </a:rPr>
              <a:t>زمین لغزه</a:t>
            </a:r>
            <a:endParaRPr lang="en-US" sz="2400" dirty="0" smtClean="0">
              <a:cs typeface="B Nazanin" panose="00000400000000000000" pitchFamily="2" charset="-78"/>
            </a:endParaRPr>
          </a:p>
          <a:p>
            <a:pPr marL="798513" algn="r" rtl="1">
              <a:buFont typeface="Wingdings" panose="05000000000000000000" pitchFamily="2" charset="2"/>
              <a:buChar char="ü"/>
            </a:pPr>
            <a:endParaRPr lang="fa-IR" sz="2400" dirty="0" smtClean="0">
              <a:cs typeface="B Nazanin" panose="00000400000000000000" pitchFamily="2" charset="-78"/>
            </a:endParaRPr>
          </a:p>
          <a:p>
            <a:pPr marL="798513" algn="r" rtl="1">
              <a:buFont typeface="Wingdings" panose="05000000000000000000" pitchFamily="2" charset="2"/>
              <a:buChar char="ü"/>
            </a:pPr>
            <a:r>
              <a:rPr lang="fa-IR" sz="2400" dirty="0" smtClean="0">
                <a:cs typeface="B Nazanin" panose="00000400000000000000" pitchFamily="2" charset="-78"/>
              </a:rPr>
              <a:t>روانگرایی</a:t>
            </a:r>
          </a:p>
          <a:p>
            <a:pPr marL="798513" algn="r" rtl="1">
              <a:buFont typeface="Wingdings" panose="05000000000000000000" pitchFamily="2" charset="2"/>
              <a:buChar char="ü"/>
            </a:pPr>
            <a:r>
              <a:rPr lang="fa-IR" sz="2400" dirty="0" smtClean="0">
                <a:cs typeface="B Nazanin" panose="00000400000000000000" pitchFamily="2" charset="-78"/>
              </a:rPr>
              <a:t>تشدید</a:t>
            </a:r>
            <a:endParaRPr lang="en-US" sz="2400" dirty="0">
              <a:cs typeface="B Nazanin" panose="00000400000000000000" pitchFamily="2" charset="-78"/>
            </a:endParaRPr>
          </a:p>
        </p:txBody>
      </p:sp>
    </p:spTree>
    <p:extLst>
      <p:ext uri="{BB962C8B-B14F-4D97-AF65-F5344CB8AC3E}">
        <p14:creationId xmlns:p14="http://schemas.microsoft.com/office/powerpoint/2010/main" val="303411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800" dirty="0" smtClean="0">
                <a:cs typeface="B Nazanin" panose="00000400000000000000" pitchFamily="2" charset="-78"/>
              </a:rPr>
              <a:t>کاربرد مطالعات خطر/خطرپذیری سازه ها در برابر زلزله</a:t>
            </a:r>
            <a:endParaRPr lang="en-US" sz="2800"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smtClean="0">
                <a:cs typeface="B Nazanin" panose="00000400000000000000" pitchFamily="2" charset="-78"/>
              </a:rPr>
              <a:t>تدوین آیین نامه های طراحی ساختمانها در برابر زلزله</a:t>
            </a:r>
          </a:p>
          <a:p>
            <a:pPr algn="r" rtl="1"/>
            <a:r>
              <a:rPr lang="fa-IR" sz="2400" dirty="0" smtClean="0">
                <a:cs typeface="B Nazanin" panose="00000400000000000000" pitchFamily="2" charset="-78"/>
              </a:rPr>
              <a:t>سیاست گذاری ها و برنامه ریزی های شهری</a:t>
            </a:r>
          </a:p>
          <a:p>
            <a:pPr algn="r" rtl="1"/>
            <a:r>
              <a:rPr lang="fa-IR" sz="2400" dirty="0" smtClean="0">
                <a:cs typeface="B Nazanin" panose="00000400000000000000" pitchFamily="2" charset="-78"/>
              </a:rPr>
              <a:t>مدیریت های قبل و بعد از زلزله (ریسک – بحران)</a:t>
            </a:r>
          </a:p>
          <a:p>
            <a:pPr algn="r" rtl="1"/>
            <a:r>
              <a:rPr lang="fa-IR" sz="2400" dirty="0" smtClean="0">
                <a:cs typeface="B Nazanin" panose="00000400000000000000" pitchFamily="2" charset="-78"/>
              </a:rPr>
              <a:t>تصمیم گیری های کلان جامعه</a:t>
            </a:r>
          </a:p>
          <a:p>
            <a:pPr algn="r" rtl="1"/>
            <a:r>
              <a:rPr lang="fa-IR" sz="2400" dirty="0" smtClean="0">
                <a:cs typeface="B Nazanin" panose="00000400000000000000" pitchFamily="2" charset="-78"/>
              </a:rPr>
              <a:t>مسایل بیمه و بانک ها</a:t>
            </a:r>
          </a:p>
          <a:p>
            <a:pPr marL="0" indent="0" algn="r" rtl="1">
              <a:buNone/>
            </a:pPr>
            <a:endParaRPr lang="fa-IR" sz="2400" dirty="0">
              <a:cs typeface="B Nazanin" panose="00000400000000000000" pitchFamily="2" charset="-78"/>
            </a:endParaRPr>
          </a:p>
          <a:p>
            <a:pPr marL="0" indent="0" algn="r" rtl="1">
              <a:buNone/>
            </a:pPr>
            <a:r>
              <a:rPr lang="fa-IR" sz="2400" b="1" dirty="0" smtClean="0">
                <a:solidFill>
                  <a:srgbClr val="FF0000"/>
                </a:solidFill>
                <a:cs typeface="B Nazanin" panose="00000400000000000000" pitchFamily="2" charset="-78"/>
              </a:rPr>
              <a:t>هدف</a:t>
            </a:r>
            <a:r>
              <a:rPr lang="fa-IR" sz="2400" b="1" smtClean="0">
                <a:solidFill>
                  <a:srgbClr val="FF0000"/>
                </a:solidFill>
                <a:cs typeface="B Nazanin" panose="00000400000000000000" pitchFamily="2" charset="-78"/>
              </a:rPr>
              <a:t>: </a:t>
            </a:r>
            <a:r>
              <a:rPr lang="fa-IR" sz="2400" b="1" smtClean="0">
                <a:solidFill>
                  <a:srgbClr val="B2310E"/>
                </a:solidFill>
                <a:cs typeface="B Nazanin" panose="00000400000000000000" pitchFamily="2" charset="-78"/>
              </a:rPr>
              <a:t>عددی کردن احتمال وقوع زلزله، خطرات و پیامدهای آن در یک منطقه خاص</a:t>
            </a:r>
            <a:endParaRPr lang="en-US" sz="2400" b="1" dirty="0">
              <a:solidFill>
                <a:srgbClr val="FF0000"/>
              </a:solidFill>
              <a:cs typeface="B Nazanin" panose="00000400000000000000" pitchFamily="2" charset="-78"/>
            </a:endParaRPr>
          </a:p>
        </p:txBody>
      </p:sp>
    </p:spTree>
    <p:extLst>
      <p:ext uri="{BB962C8B-B14F-4D97-AF65-F5344CB8AC3E}">
        <p14:creationId xmlns:p14="http://schemas.microsoft.com/office/powerpoint/2010/main" val="41791506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روش تحلیل خطرپذیری زلزله</a:t>
            </a:r>
            <a:endParaRPr lang="en-US"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smtClean="0">
                <a:cs typeface="B Nazanin" panose="00000400000000000000" pitchFamily="2" charset="-78"/>
              </a:rPr>
              <a:t>روش دقیق</a:t>
            </a:r>
            <a:r>
              <a:rPr lang="en-US" sz="2400" dirty="0" smtClean="0">
                <a:cs typeface="B Nazanin" panose="00000400000000000000" pitchFamily="2" charset="-78"/>
              </a:rPr>
              <a:t>  (Deterministic Seismic Hazard Analysis)</a:t>
            </a:r>
          </a:p>
          <a:p>
            <a:pPr marL="0" indent="0" algn="r" rtl="1">
              <a:buNone/>
            </a:pPr>
            <a:r>
              <a:rPr lang="en-US" sz="2400" dirty="0" smtClean="0">
                <a:cs typeface="B Nazanin" panose="00000400000000000000" pitchFamily="2" charset="-78"/>
              </a:rPr>
              <a:t>DSHA</a:t>
            </a:r>
          </a:p>
          <a:p>
            <a:pPr marL="914400" algn="r" rtl="1">
              <a:buFont typeface="Wingdings" panose="05000000000000000000" pitchFamily="2" charset="2"/>
              <a:buChar char="ü"/>
            </a:pPr>
            <a:r>
              <a:rPr lang="fa-IR" sz="2400" dirty="0" smtClean="0">
                <a:cs typeface="B Nazanin" panose="00000400000000000000" pitchFamily="2" charset="-78"/>
              </a:rPr>
              <a:t>برای سازه ها مهم کاربرد دارد</a:t>
            </a:r>
          </a:p>
          <a:p>
            <a:pPr marL="914400" algn="r" rtl="1">
              <a:buFont typeface="Wingdings" panose="05000000000000000000" pitchFamily="2" charset="2"/>
              <a:buChar char="ü"/>
            </a:pPr>
            <a:r>
              <a:rPr lang="fa-IR" sz="2400" dirty="0" smtClean="0">
                <a:cs typeface="B Nazanin" panose="00000400000000000000" pitchFamily="2" charset="-78"/>
              </a:rPr>
              <a:t>بزرگترین زلزله محتمل </a:t>
            </a:r>
          </a:p>
          <a:p>
            <a:pPr marL="914400" algn="r" rtl="1">
              <a:buFont typeface="Wingdings" panose="05000000000000000000" pitchFamily="2" charset="2"/>
              <a:buChar char="ü"/>
            </a:pPr>
            <a:r>
              <a:rPr lang="fa-IR" sz="2400" dirty="0" smtClean="0">
                <a:cs typeface="B Nazanin" panose="00000400000000000000" pitchFamily="2" charset="-78"/>
              </a:rPr>
              <a:t>تعیین خصوصیات منبع زلزله</a:t>
            </a:r>
          </a:p>
          <a:p>
            <a:pPr algn="r" rtl="1"/>
            <a:r>
              <a:rPr lang="fa-IR" sz="2400" dirty="0" smtClean="0">
                <a:cs typeface="B Nazanin" panose="00000400000000000000" pitchFamily="2" charset="-78"/>
              </a:rPr>
              <a:t>روش احتمالاتی</a:t>
            </a:r>
            <a:r>
              <a:rPr lang="en-US" sz="2400" dirty="0" smtClean="0">
                <a:cs typeface="B Nazanin" panose="00000400000000000000" pitchFamily="2" charset="-78"/>
              </a:rPr>
              <a:t>(Probabilistic Seismic Hazard Analysis)</a:t>
            </a:r>
          </a:p>
          <a:p>
            <a:pPr marL="0" indent="0" algn="r" rtl="1">
              <a:buNone/>
            </a:pPr>
            <a:r>
              <a:rPr lang="en-US" sz="2400" dirty="0" smtClean="0">
                <a:cs typeface="B Nazanin" panose="00000400000000000000" pitchFamily="2" charset="-78"/>
              </a:rPr>
              <a:t>PSHA</a:t>
            </a:r>
            <a:endParaRPr lang="fa-IR" sz="2400" dirty="0" smtClean="0">
              <a:cs typeface="B Nazanin" panose="00000400000000000000" pitchFamily="2" charset="-78"/>
            </a:endParaRPr>
          </a:p>
          <a:p>
            <a:pPr marL="914400" algn="r" rtl="1">
              <a:buFont typeface="Wingdings" panose="05000000000000000000" pitchFamily="2" charset="2"/>
              <a:buChar char="ü"/>
            </a:pPr>
            <a:r>
              <a:rPr lang="fa-IR" sz="2400" dirty="0">
                <a:cs typeface="B Nazanin" panose="00000400000000000000" pitchFamily="2" charset="-78"/>
              </a:rPr>
              <a:t>احتمال رخداد یک زلزله با بزرگای خاص</a:t>
            </a:r>
          </a:p>
          <a:p>
            <a:pPr marL="914400" algn="r" rtl="1">
              <a:buFont typeface="Wingdings" panose="05000000000000000000" pitchFamily="2" charset="2"/>
              <a:buChar char="ü"/>
            </a:pPr>
            <a:r>
              <a:rPr lang="fa-IR" sz="2400" dirty="0">
                <a:cs typeface="B Nazanin" panose="00000400000000000000" pitchFamily="2" charset="-78"/>
              </a:rPr>
              <a:t>میناری کار تمام ایین نامه های طراحی</a:t>
            </a:r>
            <a:endParaRPr lang="en-US" sz="2400" dirty="0">
              <a:cs typeface="B Nazanin" panose="00000400000000000000" pitchFamily="2" charset="-78"/>
            </a:endParaRPr>
          </a:p>
        </p:txBody>
      </p:sp>
    </p:spTree>
    <p:extLst>
      <p:ext uri="{BB962C8B-B14F-4D97-AF65-F5344CB8AC3E}">
        <p14:creationId xmlns:p14="http://schemas.microsoft.com/office/powerpoint/2010/main" val="3404908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000" dirty="0" smtClean="0">
                <a:cs typeface="B Nazanin" panose="00000400000000000000" pitchFamily="2" charset="-78"/>
              </a:rPr>
              <a:t>مراحل تحلیل خطرپذیری در مقابل زلزله</a:t>
            </a:r>
            <a:endParaRPr lang="en-US" sz="4000" dirty="0">
              <a:cs typeface="B Nazanin" panose="00000400000000000000" pitchFamily="2" charset="-78"/>
            </a:endParaRPr>
          </a:p>
        </p:txBody>
      </p:sp>
      <p:sp>
        <p:nvSpPr>
          <p:cNvPr id="3" name="Content Placeholder 2"/>
          <p:cNvSpPr>
            <a:spLocks noGrp="1"/>
          </p:cNvSpPr>
          <p:nvPr>
            <p:ph idx="1"/>
          </p:nvPr>
        </p:nvSpPr>
        <p:spPr>
          <a:xfrm>
            <a:off x="1066800" y="1981200"/>
            <a:ext cx="7543800" cy="4876800"/>
          </a:xfrm>
        </p:spPr>
        <p:txBody>
          <a:bodyPr>
            <a:normAutofit/>
          </a:bodyPr>
          <a:lstStyle/>
          <a:p>
            <a:pPr algn="r" rtl="1"/>
            <a:r>
              <a:rPr lang="fa-IR" sz="2800" dirty="0" smtClean="0">
                <a:cs typeface="B Nazanin" panose="00000400000000000000" pitchFamily="2" charset="-78"/>
              </a:rPr>
              <a:t>تعیین منطقه مورد بررسی (ناحیه ای به شعاع 200 کیلومتر)</a:t>
            </a:r>
          </a:p>
          <a:p>
            <a:pPr algn="r" rtl="1"/>
            <a:r>
              <a:rPr lang="fa-IR" sz="2800" dirty="0" smtClean="0">
                <a:cs typeface="B Nazanin" panose="00000400000000000000" pitchFamily="2" charset="-78"/>
              </a:rPr>
              <a:t>تعیین گسل های منطقه مورد بررسی و وضعیت لرزه خیزی آنها</a:t>
            </a:r>
          </a:p>
          <a:p>
            <a:pPr algn="r" rtl="1"/>
            <a:r>
              <a:rPr lang="fa-IR" sz="2800" dirty="0" smtClean="0">
                <a:cs typeface="B Nazanin" panose="00000400000000000000" pitchFamily="2" charset="-78"/>
              </a:rPr>
              <a:t>تهیه کاتالوگ زلزله برای منطقه مورد بررسی (زلزله های دستگاهی/ زلزله های تاریخی / زلزله های زمین شناسی)</a:t>
            </a:r>
          </a:p>
          <a:p>
            <a:pPr algn="r" rtl="1"/>
            <a:r>
              <a:rPr lang="fa-IR" sz="2800" dirty="0" smtClean="0">
                <a:cs typeface="B Nazanin" panose="00000400000000000000" pitchFamily="2" charset="-78"/>
              </a:rPr>
              <a:t>استخراج رابطه گوتنبرگ –ریشتر</a:t>
            </a:r>
          </a:p>
          <a:p>
            <a:pPr algn="r" rtl="1"/>
            <a:r>
              <a:rPr lang="fa-IR" sz="2800" dirty="0" smtClean="0">
                <a:cs typeface="B Nazanin" panose="00000400000000000000" pitchFamily="2" charset="-78"/>
              </a:rPr>
              <a:t>روابط کاهندگی</a:t>
            </a:r>
          </a:p>
          <a:p>
            <a:pPr algn="r" rtl="1"/>
            <a:r>
              <a:rPr lang="fa-IR" sz="2800" dirty="0" smtClean="0">
                <a:cs typeface="B Nazanin" panose="00000400000000000000" pitchFamily="2" charset="-78"/>
              </a:rPr>
              <a:t>روابط احتمالاتی وقوع زلزله</a:t>
            </a:r>
          </a:p>
          <a:p>
            <a:pPr algn="l"/>
            <a:r>
              <a:rPr lang="en-US" sz="2800" dirty="0" smtClean="0">
                <a:cs typeface="B Nazanin" panose="00000400000000000000" pitchFamily="2" charset="-78"/>
              </a:rPr>
              <a:t>P(t)=10%    MCE</a:t>
            </a:r>
          </a:p>
          <a:p>
            <a:pPr algn="l"/>
            <a:r>
              <a:rPr lang="en-US" sz="2800" dirty="0" smtClean="0">
                <a:cs typeface="B Nazanin" panose="00000400000000000000" pitchFamily="2" charset="-78"/>
              </a:rPr>
              <a:t>P(t)=64%     DBE </a:t>
            </a:r>
            <a:endParaRPr lang="en-US" sz="2800" dirty="0">
              <a:cs typeface="B Nazanin" panose="00000400000000000000" pitchFamily="2" charset="-78"/>
            </a:endParaRPr>
          </a:p>
        </p:txBody>
      </p:sp>
    </p:spTree>
    <p:extLst>
      <p:ext uri="{BB962C8B-B14F-4D97-AF65-F5344CB8AC3E}">
        <p14:creationId xmlns:p14="http://schemas.microsoft.com/office/powerpoint/2010/main" val="675382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انواع گسل از نظر لرزه خیزی</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pPr algn="r" rtl="1"/>
            <a:r>
              <a:rPr lang="fa-IR" sz="2400" dirty="0" smtClean="0">
                <a:cs typeface="B Nazanin" panose="00000400000000000000" pitchFamily="2" charset="-78"/>
              </a:rPr>
              <a:t>گسل های فعال (حداقل یک حرکت در 35 هزار سال گذشته و یا حداقل 2 حرکت در 500 هزار سال گذشته)</a:t>
            </a:r>
          </a:p>
          <a:p>
            <a:pPr algn="r" rtl="1"/>
            <a:r>
              <a:rPr lang="fa-IR" dirty="0" smtClean="0">
                <a:cs typeface="B Nazanin" panose="00000400000000000000" pitchFamily="2" charset="-78"/>
              </a:rPr>
              <a:t>کسل های با قابلیت فعال شدن</a:t>
            </a:r>
          </a:p>
          <a:p>
            <a:pPr algn="r" rtl="1"/>
            <a:r>
              <a:rPr lang="fa-IR" dirty="0" smtClean="0">
                <a:cs typeface="B Nazanin" panose="00000400000000000000" pitchFamily="2" charset="-78"/>
              </a:rPr>
              <a:t>گسل های با فعالیت خیلی کم</a:t>
            </a:r>
          </a:p>
          <a:p>
            <a:pPr algn="r" rtl="1"/>
            <a:r>
              <a:rPr lang="fa-IR" dirty="0" smtClean="0">
                <a:cs typeface="B Nazanin" panose="00000400000000000000" pitchFamily="2" charset="-78"/>
              </a:rPr>
              <a:t>گسل های غیرفعال</a:t>
            </a:r>
            <a:endParaRPr lang="en-US" dirty="0">
              <a:cs typeface="B Nazanin" panose="00000400000000000000" pitchFamily="2" charset="-78"/>
            </a:endParaRPr>
          </a:p>
        </p:txBody>
      </p:sp>
    </p:spTree>
    <p:extLst>
      <p:ext uri="{BB962C8B-B14F-4D97-AF65-F5344CB8AC3E}">
        <p14:creationId xmlns:p14="http://schemas.microsoft.com/office/powerpoint/2010/main" val="9614419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چگونگی تشخیص فعالیت گسل</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الف- عوامل زمین شناسی (اندازه گیری حرکات صفحات، بریده شدن رسوبات جوان، علایم ژئومورفولوژیکی سطح گسل، تغییر مسیر رودخانه ها)</a:t>
            </a:r>
          </a:p>
          <a:p>
            <a:pPr algn="r" rtl="1"/>
            <a:r>
              <a:rPr lang="fa-IR" dirty="0" smtClean="0">
                <a:cs typeface="B Nazanin" panose="00000400000000000000" pitchFamily="2" charset="-78"/>
              </a:rPr>
              <a:t>ب- عوامل تاریخی (زلزله های تاریخی)</a:t>
            </a:r>
          </a:p>
          <a:p>
            <a:pPr algn="r" rtl="1"/>
            <a:r>
              <a:rPr lang="fa-IR" dirty="0" smtClean="0">
                <a:cs typeface="B Nazanin" panose="00000400000000000000" pitchFamily="2" charset="-78"/>
              </a:rPr>
              <a:t>ج- عوامل لرزه شناسی (پراکندگی وقوع زلزله ها در حوالی یک گسل، تهیه مکانیزم گسل، بالاآمدگی یا پایین رفتگی ناهگهانی سطح آب دریا)</a:t>
            </a:r>
            <a:endParaRPr lang="en-US" dirty="0">
              <a:cs typeface="B Nazanin" panose="00000400000000000000" pitchFamily="2" charset="-78"/>
            </a:endParaRPr>
          </a:p>
        </p:txBody>
      </p:sp>
    </p:spTree>
    <p:extLst>
      <p:ext uri="{BB962C8B-B14F-4D97-AF65-F5344CB8AC3E}">
        <p14:creationId xmlns:p14="http://schemas.microsoft.com/office/powerpoint/2010/main" val="3537625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000" dirty="0" smtClean="0">
                <a:cs typeface="B Nazanin" panose="00000400000000000000" pitchFamily="2" charset="-78"/>
              </a:rPr>
              <a:t>رابطه بزرگای زلزله و طول بریده شده گسل</a:t>
            </a:r>
            <a:endParaRPr lang="en-US" sz="4000" dirty="0">
              <a:cs typeface="B Nazanin" panose="00000400000000000000" pitchFamily="2" charset="-78"/>
            </a:endParaRPr>
          </a:p>
        </p:txBody>
      </p:sp>
      <p:sp>
        <p:nvSpPr>
          <p:cNvPr id="3" name="Content Placeholder 2"/>
          <p:cNvSpPr>
            <a:spLocks noGrp="1"/>
          </p:cNvSpPr>
          <p:nvPr>
            <p:ph idx="1"/>
          </p:nvPr>
        </p:nvSpPr>
        <p:spPr/>
        <p:txBody>
          <a:bodyPr/>
          <a:lstStyle/>
          <a:p>
            <a:r>
              <a:rPr lang="en-US" dirty="0" err="1" smtClean="0"/>
              <a:t>Tocher</a:t>
            </a:r>
            <a:r>
              <a:rPr lang="en-US" dirty="0" smtClean="0"/>
              <a:t>:    M=5.7+log(L</a:t>
            </a:r>
            <a:r>
              <a:rPr lang="en-US" sz="1800" dirty="0" smtClean="0"/>
              <a:t>f</a:t>
            </a:r>
            <a:r>
              <a:rPr lang="en-US" dirty="0" smtClean="0"/>
              <a:t>)</a:t>
            </a:r>
          </a:p>
          <a:p>
            <a:r>
              <a:rPr lang="en-US" dirty="0" err="1" smtClean="0"/>
              <a:t>Housner</a:t>
            </a:r>
            <a:r>
              <a:rPr lang="en-US" dirty="0" smtClean="0"/>
              <a:t>:  M=5.34+1.3log(</a:t>
            </a:r>
            <a:r>
              <a:rPr lang="en-US" dirty="0"/>
              <a:t>L</a:t>
            </a:r>
            <a:r>
              <a:rPr lang="en-US" sz="1800" dirty="0"/>
              <a:t>f</a:t>
            </a:r>
            <a:r>
              <a:rPr lang="en-US" dirty="0" smtClean="0"/>
              <a:t>)</a:t>
            </a:r>
          </a:p>
          <a:p>
            <a:r>
              <a:rPr lang="fa-IR" dirty="0" smtClean="0"/>
              <a:t>اشجعی و نوروزی</a:t>
            </a:r>
            <a:r>
              <a:rPr lang="en-US" dirty="0" smtClean="0"/>
              <a:t>: M=5.4+log(</a:t>
            </a:r>
            <a:r>
              <a:rPr lang="en-US" dirty="0"/>
              <a:t>L</a:t>
            </a:r>
            <a:r>
              <a:rPr lang="en-US" sz="1800" dirty="0"/>
              <a:t>f</a:t>
            </a:r>
            <a:r>
              <a:rPr lang="en-US" dirty="0" smtClean="0"/>
              <a:t>)</a:t>
            </a:r>
          </a:p>
          <a:p>
            <a:pPr marL="0" indent="0" algn="ctr">
              <a:buNone/>
            </a:pPr>
            <a:r>
              <a:rPr lang="en-US" dirty="0" smtClean="0"/>
              <a:t>L</a:t>
            </a:r>
            <a:r>
              <a:rPr lang="en-US" sz="1800" dirty="0" smtClean="0"/>
              <a:t>f</a:t>
            </a:r>
            <a:r>
              <a:rPr lang="en-US" sz="2400" dirty="0" smtClean="0"/>
              <a:t>=0.5L</a:t>
            </a:r>
            <a:endParaRPr lang="en-US" sz="4000" dirty="0"/>
          </a:p>
        </p:txBody>
      </p:sp>
    </p:spTree>
    <p:extLst>
      <p:ext uri="{BB962C8B-B14F-4D97-AF65-F5344CB8AC3E}">
        <p14:creationId xmlns:p14="http://schemas.microsoft.com/office/powerpoint/2010/main" val="2506886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2">
            <a:normAutofit/>
          </a:bodyPr>
          <a:lstStyle/>
          <a:p>
            <a:pPr algn="r" rtl="1"/>
            <a:r>
              <a:rPr lang="fa-IR" sz="2400" dirty="0" smtClean="0">
                <a:cs typeface="B Nazanin" panose="00000400000000000000" pitchFamily="2" charset="-78"/>
              </a:rPr>
              <a:t>سازه: کارخانه هواپیماسازی</a:t>
            </a:r>
            <a:r>
              <a:rPr lang="en-US" sz="2400" dirty="0" smtClean="0">
                <a:cs typeface="B Nazanin" panose="00000400000000000000" pitchFamily="2" charset="-78"/>
              </a:rPr>
              <a:t/>
            </a:r>
            <a:br>
              <a:rPr lang="en-US" sz="2400" dirty="0" smtClean="0">
                <a:cs typeface="B Nazanin" panose="00000400000000000000" pitchFamily="2" charset="-78"/>
              </a:rPr>
            </a:br>
            <a:r>
              <a:rPr lang="fa-IR" sz="2400" dirty="0" smtClean="0">
                <a:cs typeface="B Nazanin" panose="00000400000000000000" pitchFamily="2" charset="-78"/>
              </a:rPr>
              <a:t>محل: ایران</a:t>
            </a:r>
            <a:br>
              <a:rPr lang="fa-IR" sz="2400" dirty="0" smtClean="0">
                <a:cs typeface="B Nazanin" panose="00000400000000000000" pitchFamily="2" charset="-78"/>
              </a:rPr>
            </a:br>
            <a:r>
              <a:rPr lang="fa-IR" sz="2400" dirty="0" smtClean="0">
                <a:cs typeface="B Nazanin" panose="00000400000000000000" pitchFamily="2" charset="-78"/>
              </a:rPr>
              <a:t>رابطه کاهندگی: </a:t>
            </a:r>
            <a:r>
              <a:rPr lang="en-US" sz="2400" dirty="0" smtClean="0">
                <a:cs typeface="B Nazanin" panose="00000400000000000000" pitchFamily="2" charset="-78"/>
              </a:rPr>
              <a:t>Donovan</a:t>
            </a:r>
            <a:br>
              <a:rPr lang="en-US" sz="2400" dirty="0" smtClean="0">
                <a:cs typeface="B Nazanin" panose="00000400000000000000" pitchFamily="2" charset="-78"/>
              </a:rPr>
            </a:br>
            <a:r>
              <a:rPr lang="fa-IR" sz="2400" dirty="0" smtClean="0">
                <a:cs typeface="B Nazanin" panose="00000400000000000000" pitchFamily="2" charset="-78"/>
              </a:rPr>
              <a:t>عمر مفید: 80 سال</a:t>
            </a:r>
            <a:br>
              <a:rPr lang="fa-IR" sz="2400" dirty="0" smtClean="0">
                <a:cs typeface="B Nazanin" panose="00000400000000000000" pitchFamily="2" charset="-78"/>
              </a:rPr>
            </a:br>
            <a:r>
              <a:rPr lang="fa-IR" sz="2400" dirty="0" smtClean="0">
                <a:cs typeface="B Nazanin" panose="00000400000000000000" pitchFamily="2" charset="-78"/>
              </a:rPr>
              <a:t>شتاب سطح طراحی: </a:t>
            </a:r>
            <a:r>
              <a:rPr lang="en-US" sz="2400" dirty="0" smtClean="0">
                <a:cs typeface="B Nazanin" panose="00000400000000000000" pitchFamily="2" charset="-78"/>
              </a:rPr>
              <a:t>0.4g</a:t>
            </a:r>
            <a:endParaRPr lang="en-US" sz="2400" dirty="0">
              <a:cs typeface="B Nazanin" panose="00000400000000000000" pitchFamily="2" charset="-78"/>
            </a:endParaRPr>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3913939445"/>
              </p:ext>
            </p:extLst>
          </p:nvPr>
        </p:nvGraphicFramePr>
        <p:xfrm>
          <a:off x="323850" y="1952625"/>
          <a:ext cx="3527425" cy="392113"/>
        </p:xfrm>
        <a:graphic>
          <a:graphicData uri="http://schemas.openxmlformats.org/presentationml/2006/ole">
            <mc:AlternateContent xmlns:mc="http://schemas.openxmlformats.org/markup-compatibility/2006">
              <mc:Choice xmlns:v="urn:schemas-microsoft-com:vml" Requires="v">
                <p:oleObj spid="_x0000_s5278" name="Equation" r:id="rId3" imgW="2057400" imgH="228600" progId="Equation.3">
                  <p:embed/>
                </p:oleObj>
              </mc:Choice>
              <mc:Fallback>
                <p:oleObj name="Equation" r:id="rId3" imgW="2057400" imgH="228600" progId="Equation.3">
                  <p:embed/>
                  <p:pic>
                    <p:nvPicPr>
                      <p:cNvPr id="0" name=""/>
                      <p:cNvPicPr/>
                      <p:nvPr/>
                    </p:nvPicPr>
                    <p:blipFill>
                      <a:blip r:embed="rId4"/>
                      <a:stretch>
                        <a:fillRect/>
                      </a:stretch>
                    </p:blipFill>
                    <p:spPr>
                      <a:xfrm>
                        <a:off x="323850" y="1952625"/>
                        <a:ext cx="3527425" cy="392113"/>
                      </a:xfrm>
                      <a:prstGeom prst="rect">
                        <a:avLst/>
                      </a:prstGeom>
                    </p:spPr>
                  </p:pic>
                </p:oleObj>
              </mc:Fallback>
            </mc:AlternateContent>
          </a:graphicData>
        </a:graphic>
      </p:graphicFrame>
      <p:sp>
        <p:nvSpPr>
          <p:cNvPr id="4" name="Freeform 3"/>
          <p:cNvSpPr/>
          <p:nvPr/>
        </p:nvSpPr>
        <p:spPr>
          <a:xfrm>
            <a:off x="5813226" y="3861048"/>
            <a:ext cx="3151262" cy="2736303"/>
          </a:xfrm>
          <a:custGeom>
            <a:avLst/>
            <a:gdLst>
              <a:gd name="connsiteX0" fmla="*/ 0 w 2002971"/>
              <a:gd name="connsiteY0" fmla="*/ 1407886 h 1407886"/>
              <a:gd name="connsiteX1" fmla="*/ 29029 w 2002971"/>
              <a:gd name="connsiteY1" fmla="*/ 1306286 h 1407886"/>
              <a:gd name="connsiteX2" fmla="*/ 203200 w 2002971"/>
              <a:gd name="connsiteY2" fmla="*/ 1146628 h 1407886"/>
              <a:gd name="connsiteX3" fmla="*/ 246743 w 2002971"/>
              <a:gd name="connsiteY3" fmla="*/ 1132114 h 1407886"/>
              <a:gd name="connsiteX4" fmla="*/ 290286 w 2002971"/>
              <a:gd name="connsiteY4" fmla="*/ 1103086 h 1407886"/>
              <a:gd name="connsiteX5" fmla="*/ 348343 w 2002971"/>
              <a:gd name="connsiteY5" fmla="*/ 1088571 h 1407886"/>
              <a:gd name="connsiteX6" fmla="*/ 391886 w 2002971"/>
              <a:gd name="connsiteY6" fmla="*/ 1074057 h 1407886"/>
              <a:gd name="connsiteX7" fmla="*/ 493486 w 2002971"/>
              <a:gd name="connsiteY7" fmla="*/ 1045028 h 1407886"/>
              <a:gd name="connsiteX8" fmla="*/ 537029 w 2002971"/>
              <a:gd name="connsiteY8" fmla="*/ 1016000 h 1407886"/>
              <a:gd name="connsiteX9" fmla="*/ 551543 w 2002971"/>
              <a:gd name="connsiteY9" fmla="*/ 972457 h 1407886"/>
              <a:gd name="connsiteX10" fmla="*/ 609600 w 2002971"/>
              <a:gd name="connsiteY10" fmla="*/ 870857 h 1407886"/>
              <a:gd name="connsiteX11" fmla="*/ 711200 w 2002971"/>
              <a:gd name="connsiteY11" fmla="*/ 783771 h 1407886"/>
              <a:gd name="connsiteX12" fmla="*/ 798286 w 2002971"/>
              <a:gd name="connsiteY12" fmla="*/ 725714 h 1407886"/>
              <a:gd name="connsiteX13" fmla="*/ 885371 w 2002971"/>
              <a:gd name="connsiteY13" fmla="*/ 696686 h 1407886"/>
              <a:gd name="connsiteX14" fmla="*/ 1059543 w 2002971"/>
              <a:gd name="connsiteY14" fmla="*/ 609600 h 1407886"/>
              <a:gd name="connsiteX15" fmla="*/ 1103086 w 2002971"/>
              <a:gd name="connsiteY15" fmla="*/ 551543 h 1407886"/>
              <a:gd name="connsiteX16" fmla="*/ 1146629 w 2002971"/>
              <a:gd name="connsiteY16" fmla="*/ 522514 h 1407886"/>
              <a:gd name="connsiteX17" fmla="*/ 1219200 w 2002971"/>
              <a:gd name="connsiteY17" fmla="*/ 464457 h 1407886"/>
              <a:gd name="connsiteX18" fmla="*/ 1262743 w 2002971"/>
              <a:gd name="connsiteY18" fmla="*/ 420914 h 1407886"/>
              <a:gd name="connsiteX19" fmla="*/ 1306286 w 2002971"/>
              <a:gd name="connsiteY19" fmla="*/ 406400 h 1407886"/>
              <a:gd name="connsiteX20" fmla="*/ 1364343 w 2002971"/>
              <a:gd name="connsiteY20" fmla="*/ 377371 h 1407886"/>
              <a:gd name="connsiteX21" fmla="*/ 1494971 w 2002971"/>
              <a:gd name="connsiteY21" fmla="*/ 304800 h 1407886"/>
              <a:gd name="connsiteX22" fmla="*/ 1596571 w 2002971"/>
              <a:gd name="connsiteY22" fmla="*/ 246743 h 1407886"/>
              <a:gd name="connsiteX23" fmla="*/ 1640114 w 2002971"/>
              <a:gd name="connsiteY23" fmla="*/ 217714 h 1407886"/>
              <a:gd name="connsiteX24" fmla="*/ 1712686 w 2002971"/>
              <a:gd name="connsiteY24" fmla="*/ 203200 h 1407886"/>
              <a:gd name="connsiteX25" fmla="*/ 1756229 w 2002971"/>
              <a:gd name="connsiteY25" fmla="*/ 188686 h 1407886"/>
              <a:gd name="connsiteX26" fmla="*/ 1799771 w 2002971"/>
              <a:gd name="connsiteY26" fmla="*/ 159657 h 1407886"/>
              <a:gd name="connsiteX27" fmla="*/ 1872343 w 2002971"/>
              <a:gd name="connsiteY27" fmla="*/ 72571 h 1407886"/>
              <a:gd name="connsiteX28" fmla="*/ 1915886 w 2002971"/>
              <a:gd name="connsiteY28" fmla="*/ 58057 h 1407886"/>
              <a:gd name="connsiteX29" fmla="*/ 2002971 w 2002971"/>
              <a:gd name="connsiteY29" fmla="*/ 0 h 14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02971" h="1407886">
                <a:moveTo>
                  <a:pt x="0" y="1407886"/>
                </a:moveTo>
                <a:cubicBezTo>
                  <a:pt x="9676" y="1374019"/>
                  <a:pt x="11554" y="1336867"/>
                  <a:pt x="29029" y="1306286"/>
                </a:cubicBezTo>
                <a:cubicBezTo>
                  <a:pt x="56248" y="1258652"/>
                  <a:pt x="143584" y="1166499"/>
                  <a:pt x="203200" y="1146628"/>
                </a:cubicBezTo>
                <a:cubicBezTo>
                  <a:pt x="217714" y="1141790"/>
                  <a:pt x="233059" y="1138956"/>
                  <a:pt x="246743" y="1132114"/>
                </a:cubicBezTo>
                <a:cubicBezTo>
                  <a:pt x="262345" y="1124313"/>
                  <a:pt x="274253" y="1109958"/>
                  <a:pt x="290286" y="1103086"/>
                </a:cubicBezTo>
                <a:cubicBezTo>
                  <a:pt x="308621" y="1095228"/>
                  <a:pt x="329163" y="1094051"/>
                  <a:pt x="348343" y="1088571"/>
                </a:cubicBezTo>
                <a:cubicBezTo>
                  <a:pt x="363054" y="1084368"/>
                  <a:pt x="377175" y="1078260"/>
                  <a:pt x="391886" y="1074057"/>
                </a:cubicBezTo>
                <a:cubicBezTo>
                  <a:pt x="413595" y="1067854"/>
                  <a:pt x="470281" y="1056631"/>
                  <a:pt x="493486" y="1045028"/>
                </a:cubicBezTo>
                <a:cubicBezTo>
                  <a:pt x="509088" y="1037227"/>
                  <a:pt x="522515" y="1025676"/>
                  <a:pt x="537029" y="1016000"/>
                </a:cubicBezTo>
                <a:cubicBezTo>
                  <a:pt x="541867" y="1001486"/>
                  <a:pt x="545516" y="986519"/>
                  <a:pt x="551543" y="972457"/>
                </a:cubicBezTo>
                <a:cubicBezTo>
                  <a:pt x="564070" y="943227"/>
                  <a:pt x="588162" y="896582"/>
                  <a:pt x="609600" y="870857"/>
                </a:cubicBezTo>
                <a:cubicBezTo>
                  <a:pt x="639669" y="834774"/>
                  <a:pt x="672760" y="810679"/>
                  <a:pt x="711200" y="783771"/>
                </a:cubicBezTo>
                <a:cubicBezTo>
                  <a:pt x="739781" y="763764"/>
                  <a:pt x="765188" y="736746"/>
                  <a:pt x="798286" y="725714"/>
                </a:cubicBezTo>
                <a:cubicBezTo>
                  <a:pt x="827314" y="716038"/>
                  <a:pt x="858804" y="711867"/>
                  <a:pt x="885371" y="696686"/>
                </a:cubicBezTo>
                <a:cubicBezTo>
                  <a:pt x="1009592" y="625701"/>
                  <a:pt x="950755" y="653114"/>
                  <a:pt x="1059543" y="609600"/>
                </a:cubicBezTo>
                <a:cubicBezTo>
                  <a:pt x="1074057" y="590248"/>
                  <a:pt x="1085981" y="568648"/>
                  <a:pt x="1103086" y="551543"/>
                </a:cubicBezTo>
                <a:cubicBezTo>
                  <a:pt x="1115421" y="539208"/>
                  <a:pt x="1132674" y="532981"/>
                  <a:pt x="1146629" y="522514"/>
                </a:cubicBezTo>
                <a:cubicBezTo>
                  <a:pt x="1171412" y="503927"/>
                  <a:pt x="1195886" y="484857"/>
                  <a:pt x="1219200" y="464457"/>
                </a:cubicBezTo>
                <a:cubicBezTo>
                  <a:pt x="1234648" y="450940"/>
                  <a:pt x="1245664" y="432300"/>
                  <a:pt x="1262743" y="420914"/>
                </a:cubicBezTo>
                <a:cubicBezTo>
                  <a:pt x="1275473" y="412427"/>
                  <a:pt x="1292224" y="412427"/>
                  <a:pt x="1306286" y="406400"/>
                </a:cubicBezTo>
                <a:cubicBezTo>
                  <a:pt x="1326173" y="397877"/>
                  <a:pt x="1345790" y="388503"/>
                  <a:pt x="1364343" y="377371"/>
                </a:cubicBezTo>
                <a:cubicBezTo>
                  <a:pt x="1489110" y="302510"/>
                  <a:pt x="1407389" y="333994"/>
                  <a:pt x="1494971" y="304800"/>
                </a:cubicBezTo>
                <a:cubicBezTo>
                  <a:pt x="1601057" y="234075"/>
                  <a:pt x="1467666" y="320403"/>
                  <a:pt x="1596571" y="246743"/>
                </a:cubicBezTo>
                <a:cubicBezTo>
                  <a:pt x="1611717" y="238088"/>
                  <a:pt x="1623781" y="223839"/>
                  <a:pt x="1640114" y="217714"/>
                </a:cubicBezTo>
                <a:cubicBezTo>
                  <a:pt x="1663213" y="209052"/>
                  <a:pt x="1688753" y="209183"/>
                  <a:pt x="1712686" y="203200"/>
                </a:cubicBezTo>
                <a:cubicBezTo>
                  <a:pt x="1727529" y="199489"/>
                  <a:pt x="1741715" y="193524"/>
                  <a:pt x="1756229" y="188686"/>
                </a:cubicBezTo>
                <a:cubicBezTo>
                  <a:pt x="1770743" y="179010"/>
                  <a:pt x="1787436" y="171992"/>
                  <a:pt x="1799771" y="159657"/>
                </a:cubicBezTo>
                <a:cubicBezTo>
                  <a:pt x="1853316" y="106111"/>
                  <a:pt x="1801015" y="120123"/>
                  <a:pt x="1872343" y="72571"/>
                </a:cubicBezTo>
                <a:cubicBezTo>
                  <a:pt x="1885073" y="64084"/>
                  <a:pt x="1901372" y="62895"/>
                  <a:pt x="1915886" y="58057"/>
                </a:cubicBezTo>
                <a:lnTo>
                  <a:pt x="2002971" y="0"/>
                </a:ln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516216" y="4471032"/>
            <a:ext cx="1440160" cy="1516334"/>
          </a:xfrm>
          <a:prstGeom prst="ellipse">
            <a:avLst/>
          </a:prstGeom>
          <a:noFill/>
          <a:ln w="28575">
            <a:solidFill>
              <a:srgbClr val="965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904358957"/>
              </p:ext>
            </p:extLst>
          </p:nvPr>
        </p:nvGraphicFramePr>
        <p:xfrm>
          <a:off x="322723" y="2634613"/>
          <a:ext cx="7229475" cy="647700"/>
        </p:xfrm>
        <a:graphic>
          <a:graphicData uri="http://schemas.openxmlformats.org/presentationml/2006/ole">
            <mc:AlternateContent xmlns:mc="http://schemas.openxmlformats.org/markup-compatibility/2006">
              <mc:Choice xmlns:v="urn:schemas-microsoft-com:vml" Requires="v">
                <p:oleObj spid="_x0000_s5279" name="Equation" r:id="rId5" imgW="4673520" imgH="419040" progId="Equation.3">
                  <p:embed/>
                </p:oleObj>
              </mc:Choice>
              <mc:Fallback>
                <p:oleObj name="Equation" r:id="rId5" imgW="4673520" imgH="419040" progId="Equation.3">
                  <p:embed/>
                  <p:pic>
                    <p:nvPicPr>
                      <p:cNvPr id="0" name=""/>
                      <p:cNvPicPr/>
                      <p:nvPr/>
                    </p:nvPicPr>
                    <p:blipFill>
                      <a:blip r:embed="rId6"/>
                      <a:stretch>
                        <a:fillRect/>
                      </a:stretch>
                    </p:blipFill>
                    <p:spPr>
                      <a:xfrm>
                        <a:off x="322723" y="2634613"/>
                        <a:ext cx="7229475" cy="647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06169416"/>
              </p:ext>
            </p:extLst>
          </p:nvPr>
        </p:nvGraphicFramePr>
        <p:xfrm>
          <a:off x="355830" y="3570345"/>
          <a:ext cx="7387456" cy="1006617"/>
        </p:xfrm>
        <a:graphic>
          <a:graphicData uri="http://schemas.openxmlformats.org/presentationml/2006/ole">
            <mc:AlternateContent xmlns:mc="http://schemas.openxmlformats.org/markup-compatibility/2006">
              <mc:Choice xmlns:v="urn:schemas-microsoft-com:vml" Requires="v">
                <p:oleObj spid="_x0000_s5280" name="Equation" r:id="rId7" imgW="3454200" imgH="469800" progId="Equation.3">
                  <p:embed/>
                </p:oleObj>
              </mc:Choice>
              <mc:Fallback>
                <p:oleObj name="Equation" r:id="rId7" imgW="3454200" imgH="469800" progId="Equation.3">
                  <p:embed/>
                  <p:pic>
                    <p:nvPicPr>
                      <p:cNvPr id="0" name=""/>
                      <p:cNvPicPr/>
                      <p:nvPr/>
                    </p:nvPicPr>
                    <p:blipFill>
                      <a:blip r:embed="rId8"/>
                      <a:stretch>
                        <a:fillRect/>
                      </a:stretch>
                    </p:blipFill>
                    <p:spPr>
                      <a:xfrm>
                        <a:off x="355830" y="3570345"/>
                        <a:ext cx="7387456" cy="100661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66019531"/>
              </p:ext>
            </p:extLst>
          </p:nvPr>
        </p:nvGraphicFramePr>
        <p:xfrm>
          <a:off x="297370" y="4797152"/>
          <a:ext cx="5504722" cy="906127"/>
        </p:xfrm>
        <a:graphic>
          <a:graphicData uri="http://schemas.openxmlformats.org/presentationml/2006/ole">
            <mc:AlternateContent xmlns:mc="http://schemas.openxmlformats.org/markup-compatibility/2006">
              <mc:Choice xmlns:v="urn:schemas-microsoft-com:vml" Requires="v">
                <p:oleObj spid="_x0000_s5281" name="Equation" r:id="rId9" imgW="3085920" imgH="507960" progId="Equation.3">
                  <p:embed/>
                </p:oleObj>
              </mc:Choice>
              <mc:Fallback>
                <p:oleObj name="Equation" r:id="rId9" imgW="3085920" imgH="507960" progId="Equation.3">
                  <p:embed/>
                  <p:pic>
                    <p:nvPicPr>
                      <p:cNvPr id="0" name=""/>
                      <p:cNvPicPr/>
                      <p:nvPr/>
                    </p:nvPicPr>
                    <p:blipFill>
                      <a:blip r:embed="rId10"/>
                      <a:stretch>
                        <a:fillRect/>
                      </a:stretch>
                    </p:blipFill>
                    <p:spPr>
                      <a:xfrm>
                        <a:off x="297370" y="4797152"/>
                        <a:ext cx="5504722" cy="906127"/>
                      </a:xfrm>
                      <a:prstGeom prst="rect">
                        <a:avLst/>
                      </a:prstGeom>
                    </p:spPr>
                  </p:pic>
                </p:oleObj>
              </mc:Fallback>
            </mc:AlternateContent>
          </a:graphicData>
        </a:graphic>
      </p:graphicFrame>
      <p:cxnSp>
        <p:nvCxnSpPr>
          <p:cNvPr id="11" name="Straight Arrow Connector 10"/>
          <p:cNvCxnSpPr>
            <a:endCxn id="5" idx="5"/>
          </p:cNvCxnSpPr>
          <p:nvPr/>
        </p:nvCxnSpPr>
        <p:spPr>
          <a:xfrm>
            <a:off x="7236296" y="5319104"/>
            <a:ext cx="509173" cy="44620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3118034811"/>
              </p:ext>
            </p:extLst>
          </p:nvPr>
        </p:nvGraphicFramePr>
        <p:xfrm>
          <a:off x="212725" y="5922963"/>
          <a:ext cx="5527675" cy="906462"/>
        </p:xfrm>
        <a:graphic>
          <a:graphicData uri="http://schemas.openxmlformats.org/presentationml/2006/ole">
            <mc:AlternateContent xmlns:mc="http://schemas.openxmlformats.org/markup-compatibility/2006">
              <mc:Choice xmlns:v="urn:schemas-microsoft-com:vml" Requires="v">
                <p:oleObj spid="_x0000_s5282" name="Equation" r:id="rId11" imgW="3098520" imgH="507960" progId="Equation.3">
                  <p:embed/>
                </p:oleObj>
              </mc:Choice>
              <mc:Fallback>
                <p:oleObj name="Equation" r:id="rId11" imgW="3098520" imgH="507960" progId="Equation.3">
                  <p:embed/>
                  <p:pic>
                    <p:nvPicPr>
                      <p:cNvPr id="9" name="Object 8"/>
                      <p:cNvPicPr/>
                      <p:nvPr/>
                    </p:nvPicPr>
                    <p:blipFill>
                      <a:blip r:embed="rId12"/>
                      <a:stretch>
                        <a:fillRect/>
                      </a:stretch>
                    </p:blipFill>
                    <p:spPr>
                      <a:xfrm>
                        <a:off x="212725" y="5922963"/>
                        <a:ext cx="5527675" cy="906462"/>
                      </a:xfrm>
                      <a:prstGeom prst="rect">
                        <a:avLst/>
                      </a:prstGeom>
                    </p:spPr>
                  </p:pic>
                </p:oleObj>
              </mc:Fallback>
            </mc:AlternateContent>
          </a:graphicData>
        </a:graphic>
      </p:graphicFrame>
      <p:sp>
        <p:nvSpPr>
          <p:cNvPr id="14" name="Oval 13"/>
          <p:cNvSpPr/>
          <p:nvPr/>
        </p:nvSpPr>
        <p:spPr>
          <a:xfrm>
            <a:off x="5116186" y="2658129"/>
            <a:ext cx="4240219" cy="4464496"/>
          </a:xfrm>
          <a:prstGeom prst="ellipse">
            <a:avLst/>
          </a:prstGeom>
          <a:noFill/>
          <a:ln w="28575">
            <a:solidFill>
              <a:srgbClr val="965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0980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2">
            <a:normAutofit/>
          </a:bodyPr>
          <a:lstStyle/>
          <a:p>
            <a:pPr algn="r" rtl="1"/>
            <a:r>
              <a:rPr lang="fa-IR" sz="2400" dirty="0" smtClean="0">
                <a:cs typeface="B Nazanin" panose="00000400000000000000" pitchFamily="2" charset="-78"/>
              </a:rPr>
              <a:t>سازه: کارخانه هواپیماسازی</a:t>
            </a:r>
            <a:r>
              <a:rPr lang="en-US" sz="2400" dirty="0" smtClean="0">
                <a:cs typeface="B Nazanin" panose="00000400000000000000" pitchFamily="2" charset="-78"/>
              </a:rPr>
              <a:t/>
            </a:r>
            <a:br>
              <a:rPr lang="en-US" sz="2400" dirty="0" smtClean="0">
                <a:cs typeface="B Nazanin" panose="00000400000000000000" pitchFamily="2" charset="-78"/>
              </a:rPr>
            </a:br>
            <a:r>
              <a:rPr lang="fa-IR" sz="2400" dirty="0" smtClean="0">
                <a:cs typeface="B Nazanin" panose="00000400000000000000" pitchFamily="2" charset="-78"/>
              </a:rPr>
              <a:t>محل: ایران</a:t>
            </a:r>
            <a:br>
              <a:rPr lang="fa-IR" sz="2400" dirty="0" smtClean="0">
                <a:cs typeface="B Nazanin" panose="00000400000000000000" pitchFamily="2" charset="-78"/>
              </a:rPr>
            </a:br>
            <a:r>
              <a:rPr lang="fa-IR" sz="2400" dirty="0" smtClean="0">
                <a:cs typeface="B Nazanin" panose="00000400000000000000" pitchFamily="2" charset="-78"/>
              </a:rPr>
              <a:t>رابطه کاهندگی: </a:t>
            </a:r>
            <a:r>
              <a:rPr lang="en-US" sz="2400" dirty="0" smtClean="0">
                <a:cs typeface="B Nazanin" panose="00000400000000000000" pitchFamily="2" charset="-78"/>
              </a:rPr>
              <a:t>Donovan</a:t>
            </a:r>
            <a:br>
              <a:rPr lang="en-US" sz="2400" dirty="0" smtClean="0">
                <a:cs typeface="B Nazanin" panose="00000400000000000000" pitchFamily="2" charset="-78"/>
              </a:rPr>
            </a:br>
            <a:r>
              <a:rPr lang="fa-IR" sz="2400" dirty="0" smtClean="0">
                <a:cs typeface="B Nazanin" panose="00000400000000000000" pitchFamily="2" charset="-78"/>
              </a:rPr>
              <a:t>عمر مفید: 80 سال</a:t>
            </a:r>
            <a:br>
              <a:rPr lang="fa-IR" sz="2400" dirty="0" smtClean="0">
                <a:cs typeface="B Nazanin" panose="00000400000000000000" pitchFamily="2" charset="-78"/>
              </a:rPr>
            </a:br>
            <a:r>
              <a:rPr lang="fa-IR" sz="2400" dirty="0" smtClean="0">
                <a:cs typeface="B Nazanin" panose="00000400000000000000" pitchFamily="2" charset="-78"/>
              </a:rPr>
              <a:t>شتاب سطح طراحی؟</a:t>
            </a:r>
            <a:br>
              <a:rPr lang="fa-IR" sz="2400" dirty="0" smtClean="0">
                <a:cs typeface="B Nazanin" panose="00000400000000000000" pitchFamily="2" charset="-78"/>
              </a:rPr>
            </a:br>
            <a:r>
              <a:rPr lang="fa-IR" sz="2400" dirty="0" smtClean="0">
                <a:cs typeface="B Nazanin" panose="00000400000000000000" pitchFamily="2" charset="-78"/>
              </a:rPr>
              <a:t>فاصله سازه از گسل:  25 کیلومتر</a:t>
            </a:r>
            <a:endParaRPr lang="en-US" sz="2400" dirty="0">
              <a:cs typeface="B Nazanin" panose="00000400000000000000" pitchFamily="2" charset="-78"/>
            </a:endParaRPr>
          </a:p>
        </p:txBody>
      </p:sp>
      <p:sp>
        <p:nvSpPr>
          <p:cNvPr id="4" name="Freeform 3"/>
          <p:cNvSpPr/>
          <p:nvPr/>
        </p:nvSpPr>
        <p:spPr>
          <a:xfrm>
            <a:off x="5813226" y="4261219"/>
            <a:ext cx="3223270" cy="2336132"/>
          </a:xfrm>
          <a:custGeom>
            <a:avLst/>
            <a:gdLst>
              <a:gd name="connsiteX0" fmla="*/ 0 w 2002971"/>
              <a:gd name="connsiteY0" fmla="*/ 1407886 h 1407886"/>
              <a:gd name="connsiteX1" fmla="*/ 29029 w 2002971"/>
              <a:gd name="connsiteY1" fmla="*/ 1306286 h 1407886"/>
              <a:gd name="connsiteX2" fmla="*/ 203200 w 2002971"/>
              <a:gd name="connsiteY2" fmla="*/ 1146628 h 1407886"/>
              <a:gd name="connsiteX3" fmla="*/ 246743 w 2002971"/>
              <a:gd name="connsiteY3" fmla="*/ 1132114 h 1407886"/>
              <a:gd name="connsiteX4" fmla="*/ 290286 w 2002971"/>
              <a:gd name="connsiteY4" fmla="*/ 1103086 h 1407886"/>
              <a:gd name="connsiteX5" fmla="*/ 348343 w 2002971"/>
              <a:gd name="connsiteY5" fmla="*/ 1088571 h 1407886"/>
              <a:gd name="connsiteX6" fmla="*/ 391886 w 2002971"/>
              <a:gd name="connsiteY6" fmla="*/ 1074057 h 1407886"/>
              <a:gd name="connsiteX7" fmla="*/ 493486 w 2002971"/>
              <a:gd name="connsiteY7" fmla="*/ 1045028 h 1407886"/>
              <a:gd name="connsiteX8" fmla="*/ 537029 w 2002971"/>
              <a:gd name="connsiteY8" fmla="*/ 1016000 h 1407886"/>
              <a:gd name="connsiteX9" fmla="*/ 551543 w 2002971"/>
              <a:gd name="connsiteY9" fmla="*/ 972457 h 1407886"/>
              <a:gd name="connsiteX10" fmla="*/ 609600 w 2002971"/>
              <a:gd name="connsiteY10" fmla="*/ 870857 h 1407886"/>
              <a:gd name="connsiteX11" fmla="*/ 711200 w 2002971"/>
              <a:gd name="connsiteY11" fmla="*/ 783771 h 1407886"/>
              <a:gd name="connsiteX12" fmla="*/ 798286 w 2002971"/>
              <a:gd name="connsiteY12" fmla="*/ 725714 h 1407886"/>
              <a:gd name="connsiteX13" fmla="*/ 885371 w 2002971"/>
              <a:gd name="connsiteY13" fmla="*/ 696686 h 1407886"/>
              <a:gd name="connsiteX14" fmla="*/ 1059543 w 2002971"/>
              <a:gd name="connsiteY14" fmla="*/ 609600 h 1407886"/>
              <a:gd name="connsiteX15" fmla="*/ 1103086 w 2002971"/>
              <a:gd name="connsiteY15" fmla="*/ 551543 h 1407886"/>
              <a:gd name="connsiteX16" fmla="*/ 1146629 w 2002971"/>
              <a:gd name="connsiteY16" fmla="*/ 522514 h 1407886"/>
              <a:gd name="connsiteX17" fmla="*/ 1219200 w 2002971"/>
              <a:gd name="connsiteY17" fmla="*/ 464457 h 1407886"/>
              <a:gd name="connsiteX18" fmla="*/ 1262743 w 2002971"/>
              <a:gd name="connsiteY18" fmla="*/ 420914 h 1407886"/>
              <a:gd name="connsiteX19" fmla="*/ 1306286 w 2002971"/>
              <a:gd name="connsiteY19" fmla="*/ 406400 h 1407886"/>
              <a:gd name="connsiteX20" fmla="*/ 1364343 w 2002971"/>
              <a:gd name="connsiteY20" fmla="*/ 377371 h 1407886"/>
              <a:gd name="connsiteX21" fmla="*/ 1494971 w 2002971"/>
              <a:gd name="connsiteY21" fmla="*/ 304800 h 1407886"/>
              <a:gd name="connsiteX22" fmla="*/ 1596571 w 2002971"/>
              <a:gd name="connsiteY22" fmla="*/ 246743 h 1407886"/>
              <a:gd name="connsiteX23" fmla="*/ 1640114 w 2002971"/>
              <a:gd name="connsiteY23" fmla="*/ 217714 h 1407886"/>
              <a:gd name="connsiteX24" fmla="*/ 1712686 w 2002971"/>
              <a:gd name="connsiteY24" fmla="*/ 203200 h 1407886"/>
              <a:gd name="connsiteX25" fmla="*/ 1756229 w 2002971"/>
              <a:gd name="connsiteY25" fmla="*/ 188686 h 1407886"/>
              <a:gd name="connsiteX26" fmla="*/ 1799771 w 2002971"/>
              <a:gd name="connsiteY26" fmla="*/ 159657 h 1407886"/>
              <a:gd name="connsiteX27" fmla="*/ 1872343 w 2002971"/>
              <a:gd name="connsiteY27" fmla="*/ 72571 h 1407886"/>
              <a:gd name="connsiteX28" fmla="*/ 1915886 w 2002971"/>
              <a:gd name="connsiteY28" fmla="*/ 58057 h 1407886"/>
              <a:gd name="connsiteX29" fmla="*/ 2002971 w 2002971"/>
              <a:gd name="connsiteY29" fmla="*/ 0 h 14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02971" h="1407886">
                <a:moveTo>
                  <a:pt x="0" y="1407886"/>
                </a:moveTo>
                <a:cubicBezTo>
                  <a:pt x="9676" y="1374019"/>
                  <a:pt x="11554" y="1336867"/>
                  <a:pt x="29029" y="1306286"/>
                </a:cubicBezTo>
                <a:cubicBezTo>
                  <a:pt x="56248" y="1258652"/>
                  <a:pt x="143584" y="1166499"/>
                  <a:pt x="203200" y="1146628"/>
                </a:cubicBezTo>
                <a:cubicBezTo>
                  <a:pt x="217714" y="1141790"/>
                  <a:pt x="233059" y="1138956"/>
                  <a:pt x="246743" y="1132114"/>
                </a:cubicBezTo>
                <a:cubicBezTo>
                  <a:pt x="262345" y="1124313"/>
                  <a:pt x="274253" y="1109958"/>
                  <a:pt x="290286" y="1103086"/>
                </a:cubicBezTo>
                <a:cubicBezTo>
                  <a:pt x="308621" y="1095228"/>
                  <a:pt x="329163" y="1094051"/>
                  <a:pt x="348343" y="1088571"/>
                </a:cubicBezTo>
                <a:cubicBezTo>
                  <a:pt x="363054" y="1084368"/>
                  <a:pt x="377175" y="1078260"/>
                  <a:pt x="391886" y="1074057"/>
                </a:cubicBezTo>
                <a:cubicBezTo>
                  <a:pt x="413595" y="1067854"/>
                  <a:pt x="470281" y="1056631"/>
                  <a:pt x="493486" y="1045028"/>
                </a:cubicBezTo>
                <a:cubicBezTo>
                  <a:pt x="509088" y="1037227"/>
                  <a:pt x="522515" y="1025676"/>
                  <a:pt x="537029" y="1016000"/>
                </a:cubicBezTo>
                <a:cubicBezTo>
                  <a:pt x="541867" y="1001486"/>
                  <a:pt x="545516" y="986519"/>
                  <a:pt x="551543" y="972457"/>
                </a:cubicBezTo>
                <a:cubicBezTo>
                  <a:pt x="564070" y="943227"/>
                  <a:pt x="588162" y="896582"/>
                  <a:pt x="609600" y="870857"/>
                </a:cubicBezTo>
                <a:cubicBezTo>
                  <a:pt x="639669" y="834774"/>
                  <a:pt x="672760" y="810679"/>
                  <a:pt x="711200" y="783771"/>
                </a:cubicBezTo>
                <a:cubicBezTo>
                  <a:pt x="739781" y="763764"/>
                  <a:pt x="765188" y="736746"/>
                  <a:pt x="798286" y="725714"/>
                </a:cubicBezTo>
                <a:cubicBezTo>
                  <a:pt x="827314" y="716038"/>
                  <a:pt x="858804" y="711867"/>
                  <a:pt x="885371" y="696686"/>
                </a:cubicBezTo>
                <a:cubicBezTo>
                  <a:pt x="1009592" y="625701"/>
                  <a:pt x="950755" y="653114"/>
                  <a:pt x="1059543" y="609600"/>
                </a:cubicBezTo>
                <a:cubicBezTo>
                  <a:pt x="1074057" y="590248"/>
                  <a:pt x="1085981" y="568648"/>
                  <a:pt x="1103086" y="551543"/>
                </a:cubicBezTo>
                <a:cubicBezTo>
                  <a:pt x="1115421" y="539208"/>
                  <a:pt x="1132674" y="532981"/>
                  <a:pt x="1146629" y="522514"/>
                </a:cubicBezTo>
                <a:cubicBezTo>
                  <a:pt x="1171412" y="503927"/>
                  <a:pt x="1195886" y="484857"/>
                  <a:pt x="1219200" y="464457"/>
                </a:cubicBezTo>
                <a:cubicBezTo>
                  <a:pt x="1234648" y="450940"/>
                  <a:pt x="1245664" y="432300"/>
                  <a:pt x="1262743" y="420914"/>
                </a:cubicBezTo>
                <a:cubicBezTo>
                  <a:pt x="1275473" y="412427"/>
                  <a:pt x="1292224" y="412427"/>
                  <a:pt x="1306286" y="406400"/>
                </a:cubicBezTo>
                <a:cubicBezTo>
                  <a:pt x="1326173" y="397877"/>
                  <a:pt x="1345790" y="388503"/>
                  <a:pt x="1364343" y="377371"/>
                </a:cubicBezTo>
                <a:cubicBezTo>
                  <a:pt x="1489110" y="302510"/>
                  <a:pt x="1407389" y="333994"/>
                  <a:pt x="1494971" y="304800"/>
                </a:cubicBezTo>
                <a:cubicBezTo>
                  <a:pt x="1601057" y="234075"/>
                  <a:pt x="1467666" y="320403"/>
                  <a:pt x="1596571" y="246743"/>
                </a:cubicBezTo>
                <a:cubicBezTo>
                  <a:pt x="1611717" y="238088"/>
                  <a:pt x="1623781" y="223839"/>
                  <a:pt x="1640114" y="217714"/>
                </a:cubicBezTo>
                <a:cubicBezTo>
                  <a:pt x="1663213" y="209052"/>
                  <a:pt x="1688753" y="209183"/>
                  <a:pt x="1712686" y="203200"/>
                </a:cubicBezTo>
                <a:cubicBezTo>
                  <a:pt x="1727529" y="199489"/>
                  <a:pt x="1741715" y="193524"/>
                  <a:pt x="1756229" y="188686"/>
                </a:cubicBezTo>
                <a:cubicBezTo>
                  <a:pt x="1770743" y="179010"/>
                  <a:pt x="1787436" y="171992"/>
                  <a:pt x="1799771" y="159657"/>
                </a:cubicBezTo>
                <a:cubicBezTo>
                  <a:pt x="1853316" y="106111"/>
                  <a:pt x="1801015" y="120123"/>
                  <a:pt x="1872343" y="72571"/>
                </a:cubicBezTo>
                <a:cubicBezTo>
                  <a:pt x="1885073" y="64084"/>
                  <a:pt x="1901372" y="62895"/>
                  <a:pt x="1915886" y="58057"/>
                </a:cubicBezTo>
                <a:lnTo>
                  <a:pt x="2002971" y="0"/>
                </a:ln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733637171"/>
              </p:ext>
            </p:extLst>
          </p:nvPr>
        </p:nvGraphicFramePr>
        <p:xfrm>
          <a:off x="318599" y="1982817"/>
          <a:ext cx="5441950" cy="647700"/>
        </p:xfrm>
        <a:graphic>
          <a:graphicData uri="http://schemas.openxmlformats.org/presentationml/2006/ole">
            <mc:AlternateContent xmlns:mc="http://schemas.openxmlformats.org/markup-compatibility/2006">
              <mc:Choice xmlns:v="urn:schemas-microsoft-com:vml" Requires="v">
                <p:oleObj spid="_x0000_s6243" name="Equation" r:id="rId3" imgW="3517560" imgH="419040" progId="Equation.3">
                  <p:embed/>
                </p:oleObj>
              </mc:Choice>
              <mc:Fallback>
                <p:oleObj name="Equation" r:id="rId3" imgW="3517560" imgH="419040" progId="Equation.3">
                  <p:embed/>
                  <p:pic>
                    <p:nvPicPr>
                      <p:cNvPr id="7" name="Object 6"/>
                      <p:cNvPicPr/>
                      <p:nvPr/>
                    </p:nvPicPr>
                    <p:blipFill>
                      <a:blip r:embed="rId4"/>
                      <a:stretch>
                        <a:fillRect/>
                      </a:stretch>
                    </p:blipFill>
                    <p:spPr>
                      <a:xfrm>
                        <a:off x="318599" y="1982817"/>
                        <a:ext cx="5441950" cy="647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82841755"/>
              </p:ext>
            </p:extLst>
          </p:nvPr>
        </p:nvGraphicFramePr>
        <p:xfrm>
          <a:off x="222597" y="2850201"/>
          <a:ext cx="8613155" cy="462943"/>
        </p:xfrm>
        <a:graphic>
          <a:graphicData uri="http://schemas.openxmlformats.org/presentationml/2006/ole">
            <mc:AlternateContent xmlns:mc="http://schemas.openxmlformats.org/markup-compatibility/2006">
              <mc:Choice xmlns:v="urn:schemas-microsoft-com:vml" Requires="v">
                <p:oleObj spid="_x0000_s6244" name="Equation" r:id="rId5" imgW="4267080" imgH="228600" progId="Equation.3">
                  <p:embed/>
                </p:oleObj>
              </mc:Choice>
              <mc:Fallback>
                <p:oleObj name="Equation" r:id="rId5" imgW="4267080" imgH="228600" progId="Equation.3">
                  <p:embed/>
                  <p:pic>
                    <p:nvPicPr>
                      <p:cNvPr id="8" name="Object 7"/>
                      <p:cNvPicPr/>
                      <p:nvPr/>
                    </p:nvPicPr>
                    <p:blipFill>
                      <a:blip r:embed="rId6"/>
                      <a:stretch>
                        <a:fillRect/>
                      </a:stretch>
                    </p:blipFill>
                    <p:spPr>
                      <a:xfrm>
                        <a:off x="222597" y="2850201"/>
                        <a:ext cx="8613155" cy="46294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519990"/>
              </p:ext>
            </p:extLst>
          </p:nvPr>
        </p:nvGraphicFramePr>
        <p:xfrm>
          <a:off x="246062" y="3560169"/>
          <a:ext cx="8269288" cy="454025"/>
        </p:xfrm>
        <a:graphic>
          <a:graphicData uri="http://schemas.openxmlformats.org/presentationml/2006/ole">
            <mc:AlternateContent xmlns:mc="http://schemas.openxmlformats.org/markup-compatibility/2006">
              <mc:Choice xmlns:v="urn:schemas-microsoft-com:vml" Requires="v">
                <p:oleObj spid="_x0000_s6245" name="Equation" r:id="rId7" imgW="4635360" imgH="253800" progId="Equation.3">
                  <p:embed/>
                </p:oleObj>
              </mc:Choice>
              <mc:Fallback>
                <p:oleObj name="Equation" r:id="rId7" imgW="4635360" imgH="253800" progId="Equation.3">
                  <p:embed/>
                  <p:pic>
                    <p:nvPicPr>
                      <p:cNvPr id="9" name="Object 8"/>
                      <p:cNvPicPr/>
                      <p:nvPr/>
                    </p:nvPicPr>
                    <p:blipFill>
                      <a:blip r:embed="rId8"/>
                      <a:stretch>
                        <a:fillRect/>
                      </a:stretch>
                    </p:blipFill>
                    <p:spPr>
                      <a:xfrm>
                        <a:off x="246062" y="3560169"/>
                        <a:ext cx="8269288" cy="454025"/>
                      </a:xfrm>
                      <a:prstGeom prst="rect">
                        <a:avLst/>
                      </a:prstGeom>
                    </p:spPr>
                  </p:pic>
                </p:oleObj>
              </mc:Fallback>
            </mc:AlternateContent>
          </a:graphicData>
        </a:graphic>
      </p:graphicFrame>
      <p:cxnSp>
        <p:nvCxnSpPr>
          <p:cNvPr id="11" name="Straight Arrow Connector 10"/>
          <p:cNvCxnSpPr/>
          <p:nvPr/>
        </p:nvCxnSpPr>
        <p:spPr>
          <a:xfrm>
            <a:off x="7236296" y="5535128"/>
            <a:ext cx="864096" cy="99021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10" name="Explosion 1 9"/>
          <p:cNvSpPr/>
          <p:nvPr/>
        </p:nvSpPr>
        <p:spPr>
          <a:xfrm>
            <a:off x="8028384" y="6381328"/>
            <a:ext cx="288032"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522484177"/>
              </p:ext>
            </p:extLst>
          </p:nvPr>
        </p:nvGraphicFramePr>
        <p:xfrm>
          <a:off x="192088" y="4197350"/>
          <a:ext cx="8359775" cy="454025"/>
        </p:xfrm>
        <a:graphic>
          <a:graphicData uri="http://schemas.openxmlformats.org/presentationml/2006/ole">
            <mc:AlternateContent xmlns:mc="http://schemas.openxmlformats.org/markup-compatibility/2006">
              <mc:Choice xmlns:v="urn:schemas-microsoft-com:vml" Requires="v">
                <p:oleObj spid="_x0000_s6246" name="Equation" r:id="rId9" imgW="4686120" imgH="253800" progId="Equation.3">
                  <p:embed/>
                </p:oleObj>
              </mc:Choice>
              <mc:Fallback>
                <p:oleObj name="Equation" r:id="rId9" imgW="4686120" imgH="253800" progId="Equation.3">
                  <p:embed/>
                  <p:pic>
                    <p:nvPicPr>
                      <p:cNvPr id="9" name="Object 8"/>
                      <p:cNvPicPr/>
                      <p:nvPr/>
                    </p:nvPicPr>
                    <p:blipFill>
                      <a:blip r:embed="rId10"/>
                      <a:stretch>
                        <a:fillRect/>
                      </a:stretch>
                    </p:blipFill>
                    <p:spPr>
                      <a:xfrm>
                        <a:off x="192088" y="4197350"/>
                        <a:ext cx="8359775" cy="454025"/>
                      </a:xfrm>
                      <a:prstGeom prst="rect">
                        <a:avLst/>
                      </a:prstGeom>
                    </p:spPr>
                  </p:pic>
                </p:oleObj>
              </mc:Fallback>
            </mc:AlternateContent>
          </a:graphicData>
        </a:graphic>
      </p:graphicFrame>
    </p:spTree>
    <p:extLst>
      <p:ext uri="{BB962C8B-B14F-4D97-AF65-F5344CB8AC3E}">
        <p14:creationId xmlns:p14="http://schemas.microsoft.com/office/powerpoint/2010/main" val="29755301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6514231" cy="759618"/>
          </a:xfrm>
          <a:solidFill>
            <a:schemeClr val="accent1">
              <a:lumMod val="75000"/>
            </a:schemeClr>
          </a:solidFill>
        </p:spPr>
        <p:txBody>
          <a:bodyPr numCol="2">
            <a:normAutofit/>
          </a:bodyPr>
          <a:lstStyle/>
          <a:p>
            <a:pPr algn="r" rtl="1"/>
            <a:r>
              <a:rPr lang="fa-IR" sz="2000" dirty="0" smtClean="0">
                <a:solidFill>
                  <a:srgbClr val="FFFF00"/>
                </a:solidFill>
                <a:cs typeface="B Nazanin" panose="00000400000000000000" pitchFamily="2" charset="-78"/>
              </a:rPr>
              <a:t>سازه: نیروگاه هسته ای</a:t>
            </a:r>
            <a:br>
              <a:rPr lang="fa-IR" sz="2000" dirty="0" smtClean="0">
                <a:solidFill>
                  <a:srgbClr val="FFFF00"/>
                </a:solidFill>
                <a:cs typeface="B Nazanin" panose="00000400000000000000" pitchFamily="2" charset="-78"/>
              </a:rPr>
            </a:br>
            <a:r>
              <a:rPr lang="fa-IR" sz="2000" dirty="0" smtClean="0">
                <a:solidFill>
                  <a:srgbClr val="FFFF00"/>
                </a:solidFill>
                <a:cs typeface="B Nazanin" panose="00000400000000000000" pitchFamily="2" charset="-78"/>
              </a:rPr>
              <a:t>محل: غرب کانادا</a:t>
            </a:r>
            <a:r>
              <a:rPr lang="en-US" sz="2000" dirty="0" smtClean="0">
                <a:solidFill>
                  <a:srgbClr val="FFFF00"/>
                </a:solidFill>
                <a:cs typeface="B Nazanin" panose="00000400000000000000" pitchFamily="2" charset="-78"/>
              </a:rPr>
              <a:t> (a=5.05, b=1.09)</a:t>
            </a:r>
            <a:r>
              <a:rPr lang="fa-IR" sz="2000" dirty="0" smtClean="0">
                <a:solidFill>
                  <a:srgbClr val="FFFF00"/>
                </a:solidFill>
                <a:cs typeface="B Nazanin" panose="00000400000000000000" pitchFamily="2" charset="-78"/>
              </a:rPr>
              <a:t/>
            </a:r>
            <a:br>
              <a:rPr lang="fa-IR" sz="2000" dirty="0" smtClean="0">
                <a:solidFill>
                  <a:srgbClr val="FFFF00"/>
                </a:solidFill>
                <a:cs typeface="B Nazanin" panose="00000400000000000000" pitchFamily="2" charset="-78"/>
              </a:rPr>
            </a:br>
            <a:r>
              <a:rPr lang="fa-IR" sz="2000" dirty="0" smtClean="0">
                <a:solidFill>
                  <a:srgbClr val="FFFF00"/>
                </a:solidFill>
                <a:cs typeface="B Nazanin" panose="00000400000000000000" pitchFamily="2" charset="-78"/>
              </a:rPr>
              <a:t>عمر مفید: 70 سال</a:t>
            </a:r>
            <a:br>
              <a:rPr lang="fa-IR" sz="2000" dirty="0" smtClean="0">
                <a:solidFill>
                  <a:srgbClr val="FFFF00"/>
                </a:solidFill>
                <a:cs typeface="B Nazanin" panose="00000400000000000000" pitchFamily="2" charset="-78"/>
              </a:rPr>
            </a:br>
            <a:r>
              <a:rPr lang="fa-IR" sz="2000" dirty="0" smtClean="0">
                <a:solidFill>
                  <a:srgbClr val="FFFF00"/>
                </a:solidFill>
                <a:cs typeface="B Nazanin" panose="00000400000000000000" pitchFamily="2" charset="-78"/>
              </a:rPr>
              <a:t>شتاب سطح طراحی؟</a:t>
            </a:r>
            <a:endParaRPr lang="en-US" sz="2000" dirty="0">
              <a:solidFill>
                <a:srgbClr val="FFFF00"/>
              </a:solidFill>
              <a:cs typeface="B Nazanin" panose="00000400000000000000" pitchFamily="2" charset="-78"/>
            </a:endParaRPr>
          </a:p>
        </p:txBody>
      </p:sp>
      <p:sp>
        <p:nvSpPr>
          <p:cNvPr id="5" name="Freeform 4"/>
          <p:cNvSpPr/>
          <p:nvPr/>
        </p:nvSpPr>
        <p:spPr>
          <a:xfrm>
            <a:off x="6169429" y="3645024"/>
            <a:ext cx="2641600" cy="87086"/>
          </a:xfrm>
          <a:custGeom>
            <a:avLst/>
            <a:gdLst>
              <a:gd name="connsiteX0" fmla="*/ 2641600 w 2641600"/>
              <a:gd name="connsiteY0" fmla="*/ 29029 h 87086"/>
              <a:gd name="connsiteX1" fmla="*/ 2017486 w 2641600"/>
              <a:gd name="connsiteY1" fmla="*/ 29029 h 87086"/>
              <a:gd name="connsiteX2" fmla="*/ 1872343 w 2641600"/>
              <a:gd name="connsiteY2" fmla="*/ 72572 h 87086"/>
              <a:gd name="connsiteX3" fmla="*/ 1828800 w 2641600"/>
              <a:gd name="connsiteY3" fmla="*/ 87086 h 87086"/>
              <a:gd name="connsiteX4" fmla="*/ 1335315 w 2641600"/>
              <a:gd name="connsiteY4" fmla="*/ 72572 h 87086"/>
              <a:gd name="connsiteX5" fmla="*/ 1291772 w 2641600"/>
              <a:gd name="connsiteY5" fmla="*/ 58057 h 87086"/>
              <a:gd name="connsiteX6" fmla="*/ 1117600 w 2641600"/>
              <a:gd name="connsiteY6" fmla="*/ 29029 h 87086"/>
              <a:gd name="connsiteX7" fmla="*/ 1074057 w 2641600"/>
              <a:gd name="connsiteY7" fmla="*/ 14515 h 87086"/>
              <a:gd name="connsiteX8" fmla="*/ 914400 w 2641600"/>
              <a:gd name="connsiteY8" fmla="*/ 43543 h 87086"/>
              <a:gd name="connsiteX9" fmla="*/ 740229 w 2641600"/>
              <a:gd name="connsiteY9" fmla="*/ 29029 h 87086"/>
              <a:gd name="connsiteX10" fmla="*/ 478972 w 2641600"/>
              <a:gd name="connsiteY10" fmla="*/ 14515 h 87086"/>
              <a:gd name="connsiteX11" fmla="*/ 348343 w 2641600"/>
              <a:gd name="connsiteY11" fmla="*/ 0 h 87086"/>
              <a:gd name="connsiteX12" fmla="*/ 116115 w 2641600"/>
              <a:gd name="connsiteY12" fmla="*/ 14515 h 87086"/>
              <a:gd name="connsiteX13" fmla="*/ 0 w 2641600"/>
              <a:gd name="connsiteY13" fmla="*/ 58057 h 8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1600" h="87086">
                <a:moveTo>
                  <a:pt x="2641600" y="29029"/>
                </a:moveTo>
                <a:cubicBezTo>
                  <a:pt x="2387275" y="-13358"/>
                  <a:pt x="2526740" y="4188"/>
                  <a:pt x="2017486" y="29029"/>
                </a:cubicBezTo>
                <a:cubicBezTo>
                  <a:pt x="1991788" y="30283"/>
                  <a:pt x="1883181" y="68959"/>
                  <a:pt x="1872343" y="72572"/>
                </a:cubicBezTo>
                <a:lnTo>
                  <a:pt x="1828800" y="87086"/>
                </a:lnTo>
                <a:cubicBezTo>
                  <a:pt x="1664305" y="82248"/>
                  <a:pt x="1499641" y="81455"/>
                  <a:pt x="1335315" y="72572"/>
                </a:cubicBezTo>
                <a:cubicBezTo>
                  <a:pt x="1320038" y="71746"/>
                  <a:pt x="1306615" y="61768"/>
                  <a:pt x="1291772" y="58057"/>
                </a:cubicBezTo>
                <a:cubicBezTo>
                  <a:pt x="1235181" y="43909"/>
                  <a:pt x="1174941" y="37220"/>
                  <a:pt x="1117600" y="29029"/>
                </a:cubicBezTo>
                <a:cubicBezTo>
                  <a:pt x="1103086" y="24191"/>
                  <a:pt x="1089356" y="14515"/>
                  <a:pt x="1074057" y="14515"/>
                </a:cubicBezTo>
                <a:cubicBezTo>
                  <a:pt x="991998" y="14515"/>
                  <a:pt x="975635" y="23132"/>
                  <a:pt x="914400" y="43543"/>
                </a:cubicBezTo>
                <a:lnTo>
                  <a:pt x="740229" y="29029"/>
                </a:lnTo>
                <a:cubicBezTo>
                  <a:pt x="653202" y="23227"/>
                  <a:pt x="565954" y="20958"/>
                  <a:pt x="478972" y="14515"/>
                </a:cubicBezTo>
                <a:cubicBezTo>
                  <a:pt x="435281" y="11279"/>
                  <a:pt x="391886" y="4838"/>
                  <a:pt x="348343" y="0"/>
                </a:cubicBezTo>
                <a:cubicBezTo>
                  <a:pt x="270934" y="4838"/>
                  <a:pt x="192964" y="4036"/>
                  <a:pt x="116115" y="14515"/>
                </a:cubicBezTo>
                <a:cubicBezTo>
                  <a:pt x="71497" y="20599"/>
                  <a:pt x="37754" y="39181"/>
                  <a:pt x="0" y="58057"/>
                </a:cubicBezTo>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585356" y="347057"/>
            <a:ext cx="200295" cy="2714172"/>
          </a:xfrm>
          <a:custGeom>
            <a:avLst/>
            <a:gdLst>
              <a:gd name="connsiteX0" fmla="*/ 200295 w 200295"/>
              <a:gd name="connsiteY0" fmla="*/ 2714172 h 2714172"/>
              <a:gd name="connsiteX1" fmla="*/ 171266 w 200295"/>
              <a:gd name="connsiteY1" fmla="*/ 2583543 h 2714172"/>
              <a:gd name="connsiteX2" fmla="*/ 156752 w 200295"/>
              <a:gd name="connsiteY2" fmla="*/ 2525486 h 2714172"/>
              <a:gd name="connsiteX3" fmla="*/ 127723 w 200295"/>
              <a:gd name="connsiteY3" fmla="*/ 2467429 h 2714172"/>
              <a:gd name="connsiteX4" fmla="*/ 142238 w 200295"/>
              <a:gd name="connsiteY4" fmla="*/ 1988458 h 2714172"/>
              <a:gd name="connsiteX5" fmla="*/ 171266 w 200295"/>
              <a:gd name="connsiteY5" fmla="*/ 1843315 h 2714172"/>
              <a:gd name="connsiteX6" fmla="*/ 171266 w 200295"/>
              <a:gd name="connsiteY6" fmla="*/ 1436915 h 2714172"/>
              <a:gd name="connsiteX7" fmla="*/ 127723 w 200295"/>
              <a:gd name="connsiteY7" fmla="*/ 1378858 h 2714172"/>
              <a:gd name="connsiteX8" fmla="*/ 40638 w 200295"/>
              <a:gd name="connsiteY8" fmla="*/ 1248229 h 2714172"/>
              <a:gd name="connsiteX9" fmla="*/ 11609 w 200295"/>
              <a:gd name="connsiteY9" fmla="*/ 1161143 h 2714172"/>
              <a:gd name="connsiteX10" fmla="*/ 40638 w 200295"/>
              <a:gd name="connsiteY10" fmla="*/ 493486 h 2714172"/>
              <a:gd name="connsiteX11" fmla="*/ 69666 w 200295"/>
              <a:gd name="connsiteY11" fmla="*/ 319315 h 2714172"/>
              <a:gd name="connsiteX12" fmla="*/ 98695 w 200295"/>
              <a:gd name="connsiteY12" fmla="*/ 261258 h 2714172"/>
              <a:gd name="connsiteX13" fmla="*/ 127723 w 200295"/>
              <a:gd name="connsiteY13" fmla="*/ 145143 h 2714172"/>
              <a:gd name="connsiteX14" fmla="*/ 127723 w 200295"/>
              <a:gd name="connsiteY14" fmla="*/ 0 h 271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295" h="2714172">
                <a:moveTo>
                  <a:pt x="200295" y="2714172"/>
                </a:moveTo>
                <a:cubicBezTo>
                  <a:pt x="174100" y="2557007"/>
                  <a:pt x="199851" y="2683592"/>
                  <a:pt x="171266" y="2583543"/>
                </a:cubicBezTo>
                <a:cubicBezTo>
                  <a:pt x="165786" y="2564363"/>
                  <a:pt x="163756" y="2544164"/>
                  <a:pt x="156752" y="2525486"/>
                </a:cubicBezTo>
                <a:cubicBezTo>
                  <a:pt x="149155" y="2505227"/>
                  <a:pt x="137399" y="2486781"/>
                  <a:pt x="127723" y="2467429"/>
                </a:cubicBezTo>
                <a:cubicBezTo>
                  <a:pt x="132561" y="2307772"/>
                  <a:pt x="131121" y="2147801"/>
                  <a:pt x="142238" y="1988458"/>
                </a:cubicBezTo>
                <a:cubicBezTo>
                  <a:pt x="145672" y="1939239"/>
                  <a:pt x="171266" y="1843315"/>
                  <a:pt x="171266" y="1843315"/>
                </a:cubicBezTo>
                <a:cubicBezTo>
                  <a:pt x="174682" y="1778409"/>
                  <a:pt x="202323" y="1537850"/>
                  <a:pt x="171266" y="1436915"/>
                </a:cubicBezTo>
                <a:cubicBezTo>
                  <a:pt x="164152" y="1413794"/>
                  <a:pt x="141141" y="1398986"/>
                  <a:pt x="127723" y="1378858"/>
                </a:cubicBezTo>
                <a:cubicBezTo>
                  <a:pt x="15735" y="1210876"/>
                  <a:pt x="149124" y="1392880"/>
                  <a:pt x="40638" y="1248229"/>
                </a:cubicBezTo>
                <a:cubicBezTo>
                  <a:pt x="30962" y="1219200"/>
                  <a:pt x="10898" y="1191734"/>
                  <a:pt x="11609" y="1161143"/>
                </a:cubicBezTo>
                <a:cubicBezTo>
                  <a:pt x="26479" y="521734"/>
                  <a:pt x="-39685" y="734444"/>
                  <a:pt x="40638" y="493486"/>
                </a:cubicBezTo>
                <a:cubicBezTo>
                  <a:pt x="43925" y="470477"/>
                  <a:pt x="59054" y="351149"/>
                  <a:pt x="69666" y="319315"/>
                </a:cubicBezTo>
                <a:cubicBezTo>
                  <a:pt x="76508" y="298789"/>
                  <a:pt x="90172" y="281145"/>
                  <a:pt x="98695" y="261258"/>
                </a:cubicBezTo>
                <a:cubicBezTo>
                  <a:pt x="111260" y="231939"/>
                  <a:pt x="125930" y="172044"/>
                  <a:pt x="127723" y="145143"/>
                </a:cubicBezTo>
                <a:cubicBezTo>
                  <a:pt x="130941" y="96869"/>
                  <a:pt x="127723" y="48381"/>
                  <a:pt x="127723" y="0"/>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354645" y="116632"/>
            <a:ext cx="3091542" cy="2931886"/>
          </a:xfrm>
          <a:custGeom>
            <a:avLst/>
            <a:gdLst>
              <a:gd name="connsiteX0" fmla="*/ 3091542 w 3091542"/>
              <a:gd name="connsiteY0" fmla="*/ 0 h 2931886"/>
              <a:gd name="connsiteX1" fmla="*/ 2888342 w 3091542"/>
              <a:gd name="connsiteY1" fmla="*/ 72571 h 2931886"/>
              <a:gd name="connsiteX2" fmla="*/ 2844800 w 3091542"/>
              <a:gd name="connsiteY2" fmla="*/ 116114 h 2931886"/>
              <a:gd name="connsiteX3" fmla="*/ 2728685 w 3091542"/>
              <a:gd name="connsiteY3" fmla="*/ 203200 h 2931886"/>
              <a:gd name="connsiteX4" fmla="*/ 2656114 w 3091542"/>
              <a:gd name="connsiteY4" fmla="*/ 304800 h 2931886"/>
              <a:gd name="connsiteX5" fmla="*/ 2569028 w 3091542"/>
              <a:gd name="connsiteY5" fmla="*/ 391886 h 2931886"/>
              <a:gd name="connsiteX6" fmla="*/ 2525485 w 3091542"/>
              <a:gd name="connsiteY6" fmla="*/ 435428 h 2931886"/>
              <a:gd name="connsiteX7" fmla="*/ 2365828 w 3091542"/>
              <a:gd name="connsiteY7" fmla="*/ 609600 h 2931886"/>
              <a:gd name="connsiteX8" fmla="*/ 2264228 w 3091542"/>
              <a:gd name="connsiteY8" fmla="*/ 696686 h 2931886"/>
              <a:gd name="connsiteX9" fmla="*/ 2191657 w 3091542"/>
              <a:gd name="connsiteY9" fmla="*/ 754743 h 2931886"/>
              <a:gd name="connsiteX10" fmla="*/ 2133600 w 3091542"/>
              <a:gd name="connsiteY10" fmla="*/ 812800 h 2931886"/>
              <a:gd name="connsiteX11" fmla="*/ 2075542 w 3091542"/>
              <a:gd name="connsiteY11" fmla="*/ 856343 h 2931886"/>
              <a:gd name="connsiteX12" fmla="*/ 2032000 w 3091542"/>
              <a:gd name="connsiteY12" fmla="*/ 914400 h 2931886"/>
              <a:gd name="connsiteX13" fmla="*/ 1915885 w 3091542"/>
              <a:gd name="connsiteY13" fmla="*/ 1059543 h 2931886"/>
              <a:gd name="connsiteX14" fmla="*/ 1886857 w 3091542"/>
              <a:gd name="connsiteY14" fmla="*/ 1103086 h 2931886"/>
              <a:gd name="connsiteX15" fmla="*/ 1799771 w 3091542"/>
              <a:gd name="connsiteY15" fmla="*/ 1175657 h 2931886"/>
              <a:gd name="connsiteX16" fmla="*/ 1698171 w 3091542"/>
              <a:gd name="connsiteY16" fmla="*/ 1219200 h 2931886"/>
              <a:gd name="connsiteX17" fmla="*/ 1611085 w 3091542"/>
              <a:gd name="connsiteY17" fmla="*/ 1277257 h 2931886"/>
              <a:gd name="connsiteX18" fmla="*/ 1509485 w 3091542"/>
              <a:gd name="connsiteY18" fmla="*/ 1306286 h 2931886"/>
              <a:gd name="connsiteX19" fmla="*/ 1364342 w 3091542"/>
              <a:gd name="connsiteY19" fmla="*/ 1378857 h 2931886"/>
              <a:gd name="connsiteX20" fmla="*/ 1306285 w 3091542"/>
              <a:gd name="connsiteY20" fmla="*/ 1422400 h 2931886"/>
              <a:gd name="connsiteX21" fmla="*/ 1204685 w 3091542"/>
              <a:gd name="connsiteY21" fmla="*/ 1480457 h 2931886"/>
              <a:gd name="connsiteX22" fmla="*/ 1088571 w 3091542"/>
              <a:gd name="connsiteY22" fmla="*/ 1596571 h 2931886"/>
              <a:gd name="connsiteX23" fmla="*/ 1001485 w 3091542"/>
              <a:gd name="connsiteY23" fmla="*/ 1698171 h 2931886"/>
              <a:gd name="connsiteX24" fmla="*/ 943428 w 3091542"/>
              <a:gd name="connsiteY24" fmla="*/ 1843314 h 2931886"/>
              <a:gd name="connsiteX25" fmla="*/ 856342 w 3091542"/>
              <a:gd name="connsiteY25" fmla="*/ 1973943 h 2931886"/>
              <a:gd name="connsiteX26" fmla="*/ 798285 w 3091542"/>
              <a:gd name="connsiteY26" fmla="*/ 1988457 h 2931886"/>
              <a:gd name="connsiteX27" fmla="*/ 754742 w 3091542"/>
              <a:gd name="connsiteY27" fmla="*/ 2017486 h 2931886"/>
              <a:gd name="connsiteX28" fmla="*/ 696685 w 3091542"/>
              <a:gd name="connsiteY28" fmla="*/ 2046514 h 2931886"/>
              <a:gd name="connsiteX29" fmla="*/ 537028 w 3091542"/>
              <a:gd name="connsiteY29" fmla="*/ 2177143 h 2931886"/>
              <a:gd name="connsiteX30" fmla="*/ 493485 w 3091542"/>
              <a:gd name="connsiteY30" fmla="*/ 2206171 h 2931886"/>
              <a:gd name="connsiteX31" fmla="*/ 420914 w 3091542"/>
              <a:gd name="connsiteY31" fmla="*/ 2293257 h 2931886"/>
              <a:gd name="connsiteX32" fmla="*/ 391885 w 3091542"/>
              <a:gd name="connsiteY32" fmla="*/ 2380343 h 2931886"/>
              <a:gd name="connsiteX33" fmla="*/ 377371 w 3091542"/>
              <a:gd name="connsiteY33" fmla="*/ 2423886 h 2931886"/>
              <a:gd name="connsiteX34" fmla="*/ 362857 w 3091542"/>
              <a:gd name="connsiteY34" fmla="*/ 2467428 h 2931886"/>
              <a:gd name="connsiteX35" fmla="*/ 333828 w 3091542"/>
              <a:gd name="connsiteY35" fmla="*/ 2569028 h 2931886"/>
              <a:gd name="connsiteX36" fmla="*/ 275771 w 3091542"/>
              <a:gd name="connsiteY36" fmla="*/ 2612571 h 2931886"/>
              <a:gd name="connsiteX37" fmla="*/ 232228 w 3091542"/>
              <a:gd name="connsiteY37" fmla="*/ 2699657 h 2931886"/>
              <a:gd name="connsiteX38" fmla="*/ 188685 w 3091542"/>
              <a:gd name="connsiteY38" fmla="*/ 2743200 h 2931886"/>
              <a:gd name="connsiteX39" fmla="*/ 130628 w 3091542"/>
              <a:gd name="connsiteY39" fmla="*/ 2830286 h 2931886"/>
              <a:gd name="connsiteX40" fmla="*/ 87085 w 3091542"/>
              <a:gd name="connsiteY40" fmla="*/ 2873828 h 2931886"/>
              <a:gd name="connsiteX41" fmla="*/ 0 w 3091542"/>
              <a:gd name="connsiteY41" fmla="*/ 2931886 h 293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91542" h="2931886">
                <a:moveTo>
                  <a:pt x="3091542" y="0"/>
                </a:moveTo>
                <a:cubicBezTo>
                  <a:pt x="2936197" y="51782"/>
                  <a:pt x="3003529" y="26497"/>
                  <a:pt x="2888342" y="72571"/>
                </a:cubicBezTo>
                <a:cubicBezTo>
                  <a:pt x="2873828" y="87085"/>
                  <a:pt x="2860686" y="103116"/>
                  <a:pt x="2844800" y="116114"/>
                </a:cubicBezTo>
                <a:cubicBezTo>
                  <a:pt x="2807355" y="146751"/>
                  <a:pt x="2728685" y="203200"/>
                  <a:pt x="2728685" y="203200"/>
                </a:cubicBezTo>
                <a:cubicBezTo>
                  <a:pt x="2708491" y="233491"/>
                  <a:pt x="2679265" y="279077"/>
                  <a:pt x="2656114" y="304800"/>
                </a:cubicBezTo>
                <a:cubicBezTo>
                  <a:pt x="2628651" y="335314"/>
                  <a:pt x="2598057" y="362857"/>
                  <a:pt x="2569028" y="391886"/>
                </a:cubicBezTo>
                <a:cubicBezTo>
                  <a:pt x="2554514" y="406400"/>
                  <a:pt x="2537801" y="419007"/>
                  <a:pt x="2525485" y="435428"/>
                </a:cubicBezTo>
                <a:cubicBezTo>
                  <a:pt x="2478538" y="498024"/>
                  <a:pt x="2432438" y="565195"/>
                  <a:pt x="2365828" y="609600"/>
                </a:cubicBezTo>
                <a:cubicBezTo>
                  <a:pt x="2277081" y="668763"/>
                  <a:pt x="2369814" y="602831"/>
                  <a:pt x="2264228" y="696686"/>
                </a:cubicBezTo>
                <a:cubicBezTo>
                  <a:pt x="2241074" y="717267"/>
                  <a:pt x="2214811" y="734162"/>
                  <a:pt x="2191657" y="754743"/>
                </a:cubicBezTo>
                <a:cubicBezTo>
                  <a:pt x="2171202" y="772926"/>
                  <a:pt x="2154197" y="794778"/>
                  <a:pt x="2133600" y="812800"/>
                </a:cubicBezTo>
                <a:cubicBezTo>
                  <a:pt x="2115395" y="828730"/>
                  <a:pt x="2092647" y="839238"/>
                  <a:pt x="2075542" y="856343"/>
                </a:cubicBezTo>
                <a:cubicBezTo>
                  <a:pt x="2058437" y="873448"/>
                  <a:pt x="2046514" y="895048"/>
                  <a:pt x="2032000" y="914400"/>
                </a:cubicBezTo>
                <a:cubicBezTo>
                  <a:pt x="1990366" y="1039296"/>
                  <a:pt x="2065783" y="834691"/>
                  <a:pt x="1915885" y="1059543"/>
                </a:cubicBezTo>
                <a:cubicBezTo>
                  <a:pt x="1906209" y="1074057"/>
                  <a:pt x="1898024" y="1089685"/>
                  <a:pt x="1886857" y="1103086"/>
                </a:cubicBezTo>
                <a:cubicBezTo>
                  <a:pt x="1863931" y="1130598"/>
                  <a:pt x="1832389" y="1159348"/>
                  <a:pt x="1799771" y="1175657"/>
                </a:cubicBezTo>
                <a:cubicBezTo>
                  <a:pt x="1679640" y="1235722"/>
                  <a:pt x="1849195" y="1128585"/>
                  <a:pt x="1698171" y="1219200"/>
                </a:cubicBezTo>
                <a:cubicBezTo>
                  <a:pt x="1668255" y="1237150"/>
                  <a:pt x="1644931" y="1268796"/>
                  <a:pt x="1611085" y="1277257"/>
                </a:cubicBezTo>
                <a:cubicBezTo>
                  <a:pt x="1538185" y="1295482"/>
                  <a:pt x="1571952" y="1285463"/>
                  <a:pt x="1509485" y="1306286"/>
                </a:cubicBezTo>
                <a:cubicBezTo>
                  <a:pt x="1368952" y="1411684"/>
                  <a:pt x="1547738" y="1287158"/>
                  <a:pt x="1364342" y="1378857"/>
                </a:cubicBezTo>
                <a:cubicBezTo>
                  <a:pt x="1342705" y="1389675"/>
                  <a:pt x="1326798" y="1409579"/>
                  <a:pt x="1306285" y="1422400"/>
                </a:cubicBezTo>
                <a:cubicBezTo>
                  <a:pt x="1265352" y="1447983"/>
                  <a:pt x="1239845" y="1448493"/>
                  <a:pt x="1204685" y="1480457"/>
                </a:cubicBezTo>
                <a:cubicBezTo>
                  <a:pt x="1164183" y="1517277"/>
                  <a:pt x="1118934" y="1551028"/>
                  <a:pt x="1088571" y="1596571"/>
                </a:cubicBezTo>
                <a:cubicBezTo>
                  <a:pt x="1044361" y="1662886"/>
                  <a:pt x="1071877" y="1627779"/>
                  <a:pt x="1001485" y="1698171"/>
                </a:cubicBezTo>
                <a:cubicBezTo>
                  <a:pt x="975516" y="1802047"/>
                  <a:pt x="1001722" y="1715066"/>
                  <a:pt x="943428" y="1843314"/>
                </a:cubicBezTo>
                <a:cubicBezTo>
                  <a:pt x="914104" y="1907827"/>
                  <a:pt x="922457" y="1932622"/>
                  <a:pt x="856342" y="1973943"/>
                </a:cubicBezTo>
                <a:cubicBezTo>
                  <a:pt x="839426" y="1984515"/>
                  <a:pt x="817637" y="1983619"/>
                  <a:pt x="798285" y="1988457"/>
                </a:cubicBezTo>
                <a:cubicBezTo>
                  <a:pt x="783771" y="1998133"/>
                  <a:pt x="769888" y="2008831"/>
                  <a:pt x="754742" y="2017486"/>
                </a:cubicBezTo>
                <a:cubicBezTo>
                  <a:pt x="735956" y="2028221"/>
                  <a:pt x="714688" y="2034512"/>
                  <a:pt x="696685" y="2046514"/>
                </a:cubicBezTo>
                <a:cubicBezTo>
                  <a:pt x="447141" y="2212877"/>
                  <a:pt x="664424" y="2070980"/>
                  <a:pt x="537028" y="2177143"/>
                </a:cubicBezTo>
                <a:cubicBezTo>
                  <a:pt x="523627" y="2188310"/>
                  <a:pt x="506886" y="2195004"/>
                  <a:pt x="493485" y="2206171"/>
                </a:cubicBezTo>
                <a:cubicBezTo>
                  <a:pt x="469356" y="2226278"/>
                  <a:pt x="434346" y="2263034"/>
                  <a:pt x="420914" y="2293257"/>
                </a:cubicBezTo>
                <a:cubicBezTo>
                  <a:pt x="408487" y="2321219"/>
                  <a:pt x="401561" y="2351314"/>
                  <a:pt x="391885" y="2380343"/>
                </a:cubicBezTo>
                <a:lnTo>
                  <a:pt x="377371" y="2423886"/>
                </a:lnTo>
                <a:cubicBezTo>
                  <a:pt x="372533" y="2438400"/>
                  <a:pt x="366568" y="2452586"/>
                  <a:pt x="362857" y="2467428"/>
                </a:cubicBezTo>
                <a:cubicBezTo>
                  <a:pt x="362086" y="2470513"/>
                  <a:pt x="341264" y="2560105"/>
                  <a:pt x="333828" y="2569028"/>
                </a:cubicBezTo>
                <a:cubicBezTo>
                  <a:pt x="318342" y="2587612"/>
                  <a:pt x="295123" y="2598057"/>
                  <a:pt x="275771" y="2612571"/>
                </a:cubicBezTo>
                <a:cubicBezTo>
                  <a:pt x="261224" y="2656212"/>
                  <a:pt x="263492" y="2662141"/>
                  <a:pt x="232228" y="2699657"/>
                </a:cubicBezTo>
                <a:cubicBezTo>
                  <a:pt x="219087" y="2715426"/>
                  <a:pt x="201287" y="2726997"/>
                  <a:pt x="188685" y="2743200"/>
                </a:cubicBezTo>
                <a:cubicBezTo>
                  <a:pt x="167266" y="2770739"/>
                  <a:pt x="155298" y="2805617"/>
                  <a:pt x="130628" y="2830286"/>
                </a:cubicBezTo>
                <a:cubicBezTo>
                  <a:pt x="116114" y="2844800"/>
                  <a:pt x="103287" y="2861226"/>
                  <a:pt x="87085" y="2873828"/>
                </a:cubicBezTo>
                <a:cubicBezTo>
                  <a:pt x="59546" y="2895247"/>
                  <a:pt x="0" y="2931886"/>
                  <a:pt x="0" y="2931886"/>
                </a:cubicBezTo>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7226853" y="1752374"/>
            <a:ext cx="288032"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76279" y="3686835"/>
            <a:ext cx="947695" cy="246221"/>
          </a:xfrm>
          <a:prstGeom prst="rect">
            <a:avLst/>
          </a:prstGeom>
          <a:noFill/>
        </p:spPr>
        <p:txBody>
          <a:bodyPr wrap="none" rtlCol="0">
            <a:spAutoFit/>
          </a:bodyPr>
          <a:lstStyle/>
          <a:p>
            <a:r>
              <a:rPr lang="en-US" dirty="0" smtClean="0"/>
              <a:t>F1:  Donovan</a:t>
            </a:r>
            <a:endParaRPr lang="en-US" dirty="0"/>
          </a:p>
        </p:txBody>
      </p:sp>
      <p:sp>
        <p:nvSpPr>
          <p:cNvPr id="11" name="TextBox 10"/>
          <p:cNvSpPr txBox="1"/>
          <p:nvPr/>
        </p:nvSpPr>
        <p:spPr>
          <a:xfrm rot="16200000">
            <a:off x="8514252" y="1700475"/>
            <a:ext cx="779381" cy="246221"/>
          </a:xfrm>
          <a:prstGeom prst="rect">
            <a:avLst/>
          </a:prstGeom>
          <a:noFill/>
        </p:spPr>
        <p:txBody>
          <a:bodyPr wrap="none" rtlCol="0">
            <a:spAutoFit/>
          </a:bodyPr>
          <a:lstStyle/>
          <a:p>
            <a:r>
              <a:rPr lang="en-US" dirty="0" smtClean="0"/>
              <a:t>F2: </a:t>
            </a:r>
            <a:r>
              <a:rPr lang="en-US" dirty="0" err="1" smtClean="0"/>
              <a:t>Esteva</a:t>
            </a:r>
            <a:endParaRPr lang="en-US" dirty="0"/>
          </a:p>
        </p:txBody>
      </p:sp>
      <p:cxnSp>
        <p:nvCxnSpPr>
          <p:cNvPr id="13" name="Straight Arrow Connector 12"/>
          <p:cNvCxnSpPr/>
          <p:nvPr/>
        </p:nvCxnSpPr>
        <p:spPr>
          <a:xfrm>
            <a:off x="7370869" y="1932394"/>
            <a:ext cx="0" cy="17964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69675" y="2924944"/>
            <a:ext cx="3662965" cy="246221"/>
          </a:xfrm>
          <a:prstGeom prst="rect">
            <a:avLst/>
          </a:prstGeom>
          <a:noFill/>
        </p:spPr>
        <p:txBody>
          <a:bodyPr wrap="square" rtlCol="0">
            <a:spAutoFit/>
          </a:bodyPr>
          <a:lstStyle/>
          <a:p>
            <a:r>
              <a:rPr lang="en-US" dirty="0" smtClean="0"/>
              <a:t>R1=25 km</a:t>
            </a:r>
            <a:endParaRPr lang="en-US" dirty="0"/>
          </a:p>
        </p:txBody>
      </p:sp>
      <p:cxnSp>
        <p:nvCxnSpPr>
          <p:cNvPr id="16" name="Straight Arrow Connector 15"/>
          <p:cNvCxnSpPr/>
          <p:nvPr/>
        </p:nvCxnSpPr>
        <p:spPr>
          <a:xfrm>
            <a:off x="7370869" y="1932394"/>
            <a:ext cx="140996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76864" y="1651637"/>
            <a:ext cx="1691680" cy="246221"/>
          </a:xfrm>
          <a:prstGeom prst="rect">
            <a:avLst/>
          </a:prstGeom>
          <a:noFill/>
        </p:spPr>
        <p:txBody>
          <a:bodyPr wrap="square" rtlCol="0">
            <a:spAutoFit/>
          </a:bodyPr>
          <a:lstStyle/>
          <a:p>
            <a:r>
              <a:rPr lang="en-US" dirty="0" smtClean="0"/>
              <a:t>R2= 20</a:t>
            </a:r>
            <a:endParaRPr lang="en-US" dirty="0"/>
          </a:p>
        </p:txBody>
      </p:sp>
      <p:sp>
        <p:nvSpPr>
          <p:cNvPr id="18" name="TextBox 17"/>
          <p:cNvSpPr txBox="1"/>
          <p:nvPr/>
        </p:nvSpPr>
        <p:spPr>
          <a:xfrm rot="18727905">
            <a:off x="6444947" y="1690211"/>
            <a:ext cx="987771" cy="246221"/>
          </a:xfrm>
          <a:prstGeom prst="rect">
            <a:avLst/>
          </a:prstGeom>
          <a:noFill/>
        </p:spPr>
        <p:txBody>
          <a:bodyPr wrap="none" rtlCol="0">
            <a:spAutoFit/>
          </a:bodyPr>
          <a:lstStyle/>
          <a:p>
            <a:r>
              <a:rPr lang="en-US" dirty="0" smtClean="0"/>
              <a:t>F3: L=130 km</a:t>
            </a:r>
            <a:endParaRPr lang="en-US" dirty="0"/>
          </a:p>
        </p:txBody>
      </p:sp>
      <p:graphicFrame>
        <p:nvGraphicFramePr>
          <p:cNvPr id="19" name="Object 18"/>
          <p:cNvGraphicFramePr>
            <a:graphicFrameLocks noChangeAspect="1"/>
          </p:cNvGraphicFramePr>
          <p:nvPr>
            <p:extLst>
              <p:ext uri="{D42A27DB-BD31-4B8C-83A1-F6EECF244321}">
                <p14:modId xmlns:p14="http://schemas.microsoft.com/office/powerpoint/2010/main" val="3502111842"/>
              </p:ext>
            </p:extLst>
          </p:nvPr>
        </p:nvGraphicFramePr>
        <p:xfrm>
          <a:off x="251520" y="1196752"/>
          <a:ext cx="4364909" cy="1584176"/>
        </p:xfrm>
        <a:graphic>
          <a:graphicData uri="http://schemas.openxmlformats.org/presentationml/2006/ole">
            <mc:AlternateContent xmlns:mc="http://schemas.openxmlformats.org/markup-compatibility/2006">
              <mc:Choice xmlns:v="urn:schemas-microsoft-com:vml" Requires="v">
                <p:oleObj spid="_x0000_s7220" name="Equation" r:id="rId3" imgW="3288960" imgH="1193760" progId="Equation.3">
                  <p:embed/>
                </p:oleObj>
              </mc:Choice>
              <mc:Fallback>
                <p:oleObj name="Equation" r:id="rId3" imgW="3288960" imgH="1193760" progId="Equation.3">
                  <p:embed/>
                  <p:pic>
                    <p:nvPicPr>
                      <p:cNvPr id="0" name=""/>
                      <p:cNvPicPr/>
                      <p:nvPr/>
                    </p:nvPicPr>
                    <p:blipFill>
                      <a:blip r:embed="rId4"/>
                      <a:stretch>
                        <a:fillRect/>
                      </a:stretch>
                    </p:blipFill>
                    <p:spPr>
                      <a:xfrm>
                        <a:off x="251520" y="1196752"/>
                        <a:ext cx="4364909" cy="1584176"/>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71134762"/>
              </p:ext>
            </p:extLst>
          </p:nvPr>
        </p:nvGraphicFramePr>
        <p:xfrm>
          <a:off x="320675" y="2996952"/>
          <a:ext cx="4516438" cy="1584325"/>
        </p:xfrm>
        <a:graphic>
          <a:graphicData uri="http://schemas.openxmlformats.org/presentationml/2006/ole">
            <mc:AlternateContent xmlns:mc="http://schemas.openxmlformats.org/markup-compatibility/2006">
              <mc:Choice xmlns:v="urn:schemas-microsoft-com:vml" Requires="v">
                <p:oleObj spid="_x0000_s7221" name="Equation" r:id="rId5" imgW="3403440" imgH="1193760" progId="Equation.3">
                  <p:embed/>
                </p:oleObj>
              </mc:Choice>
              <mc:Fallback>
                <p:oleObj name="Equation" r:id="rId5" imgW="3403440" imgH="1193760" progId="Equation.3">
                  <p:embed/>
                  <p:pic>
                    <p:nvPicPr>
                      <p:cNvPr id="19" name="Object 18"/>
                      <p:cNvPicPr/>
                      <p:nvPr/>
                    </p:nvPicPr>
                    <p:blipFill>
                      <a:blip r:embed="rId6"/>
                      <a:stretch>
                        <a:fillRect/>
                      </a:stretch>
                    </p:blipFill>
                    <p:spPr>
                      <a:xfrm>
                        <a:off x="320675" y="2996952"/>
                        <a:ext cx="4516438" cy="15843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566901258"/>
              </p:ext>
            </p:extLst>
          </p:nvPr>
        </p:nvGraphicFramePr>
        <p:xfrm>
          <a:off x="5538999" y="3900523"/>
          <a:ext cx="3644900" cy="1057275"/>
        </p:xfrm>
        <a:graphic>
          <a:graphicData uri="http://schemas.openxmlformats.org/presentationml/2006/ole">
            <mc:AlternateContent xmlns:mc="http://schemas.openxmlformats.org/markup-compatibility/2006">
              <mc:Choice xmlns:v="urn:schemas-microsoft-com:vml" Requires="v">
                <p:oleObj spid="_x0000_s7222" name="Equation" r:id="rId7" imgW="3111480" imgH="901440" progId="Equation.3">
                  <p:embed/>
                </p:oleObj>
              </mc:Choice>
              <mc:Fallback>
                <p:oleObj name="Equation" r:id="rId7" imgW="3111480" imgH="901440" progId="Equation.3">
                  <p:embed/>
                  <p:pic>
                    <p:nvPicPr>
                      <p:cNvPr id="0" name=""/>
                      <p:cNvPicPr/>
                      <p:nvPr/>
                    </p:nvPicPr>
                    <p:blipFill>
                      <a:blip r:embed="rId8"/>
                      <a:stretch>
                        <a:fillRect/>
                      </a:stretch>
                    </p:blipFill>
                    <p:spPr>
                      <a:xfrm>
                        <a:off x="5538999" y="3900523"/>
                        <a:ext cx="3644900" cy="105727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60086596"/>
              </p:ext>
            </p:extLst>
          </p:nvPr>
        </p:nvGraphicFramePr>
        <p:xfrm>
          <a:off x="158826" y="4895850"/>
          <a:ext cx="5259242" cy="634093"/>
        </p:xfrm>
        <a:graphic>
          <a:graphicData uri="http://schemas.openxmlformats.org/presentationml/2006/ole">
            <mc:AlternateContent xmlns:mc="http://schemas.openxmlformats.org/markup-compatibility/2006">
              <mc:Choice xmlns:v="urn:schemas-microsoft-com:vml" Requires="v">
                <p:oleObj spid="_x0000_s7223" name="Equation" r:id="rId9" imgW="3581280" imgH="431640" progId="Equation.3">
                  <p:embed/>
                </p:oleObj>
              </mc:Choice>
              <mc:Fallback>
                <p:oleObj name="Equation" r:id="rId9" imgW="3581280" imgH="431640" progId="Equation.3">
                  <p:embed/>
                  <p:pic>
                    <p:nvPicPr>
                      <p:cNvPr id="0" name=""/>
                      <p:cNvPicPr/>
                      <p:nvPr/>
                    </p:nvPicPr>
                    <p:blipFill>
                      <a:blip r:embed="rId10"/>
                      <a:stretch>
                        <a:fillRect/>
                      </a:stretch>
                    </p:blipFill>
                    <p:spPr>
                      <a:xfrm>
                        <a:off x="158826" y="4895850"/>
                        <a:ext cx="5259242" cy="63409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472707207"/>
              </p:ext>
            </p:extLst>
          </p:nvPr>
        </p:nvGraphicFramePr>
        <p:xfrm>
          <a:off x="102127" y="5711662"/>
          <a:ext cx="8924926" cy="954087"/>
        </p:xfrm>
        <a:graphic>
          <a:graphicData uri="http://schemas.openxmlformats.org/presentationml/2006/ole">
            <mc:AlternateContent xmlns:mc="http://schemas.openxmlformats.org/markup-compatibility/2006">
              <mc:Choice xmlns:v="urn:schemas-microsoft-com:vml" Requires="v">
                <p:oleObj spid="_x0000_s7224" name="Equation" r:id="rId11" imgW="5003640" imgH="533160" progId="Equation.3">
                  <p:embed/>
                </p:oleObj>
              </mc:Choice>
              <mc:Fallback>
                <p:oleObj name="Equation" r:id="rId11" imgW="5003640" imgH="533160" progId="Equation.3">
                  <p:embed/>
                  <p:pic>
                    <p:nvPicPr>
                      <p:cNvPr id="9" name="Object 8"/>
                      <p:cNvPicPr/>
                      <p:nvPr/>
                    </p:nvPicPr>
                    <p:blipFill>
                      <a:blip r:embed="rId12"/>
                      <a:stretch>
                        <a:fillRect/>
                      </a:stretch>
                    </p:blipFill>
                    <p:spPr>
                      <a:xfrm>
                        <a:off x="102127" y="5711662"/>
                        <a:ext cx="8924926" cy="954087"/>
                      </a:xfrm>
                      <a:prstGeom prst="rect">
                        <a:avLst/>
                      </a:prstGeom>
                    </p:spPr>
                  </p:pic>
                </p:oleObj>
              </mc:Fallback>
            </mc:AlternateContent>
          </a:graphicData>
        </a:graphic>
      </p:graphicFrame>
    </p:spTree>
    <p:extLst>
      <p:ext uri="{BB962C8B-B14F-4D97-AF65-F5344CB8AC3E}">
        <p14:creationId xmlns:p14="http://schemas.microsoft.com/office/powerpoint/2010/main" val="4213290735"/>
      </p:ext>
    </p:extLst>
  </p:cSld>
  <p:clrMapOvr>
    <a:masterClrMapping/>
  </p:clrMapOvr>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kumimoji="0" lang="hr-HR" sz="10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kumimoji="0" lang="hr-HR" sz="10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0000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xis">
  <a:themeElements>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fontScheme name="Axi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kumimoji="0" lang="hr-HR" sz="10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kumimoji="0" lang="hr-HR" sz="10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
      <a:clrScheme name="Axis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0000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1866</TotalTime>
  <Words>3499</Words>
  <Application>Microsoft Office PowerPoint</Application>
  <PresentationFormat>On-screen Show (4:3)</PresentationFormat>
  <Paragraphs>540</Paragraphs>
  <Slides>99</Slides>
  <Notes>13</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2</vt:i4>
      </vt:variant>
      <vt:variant>
        <vt:lpstr>Slide Titles</vt:lpstr>
      </vt:variant>
      <vt:variant>
        <vt:i4>99</vt:i4>
      </vt:variant>
    </vt:vector>
  </HeadingPairs>
  <TitlesOfParts>
    <vt:vector size="119" baseType="lpstr">
      <vt:lpstr>Arial</vt:lpstr>
      <vt:lpstr>b</vt:lpstr>
      <vt:lpstr>B Nazanin</vt:lpstr>
      <vt:lpstr>B Titr</vt:lpstr>
      <vt:lpstr>B Traffic</vt:lpstr>
      <vt:lpstr>Calibri</vt:lpstr>
      <vt:lpstr>Calibri Light</vt:lpstr>
      <vt:lpstr>Cambria Math</vt:lpstr>
      <vt:lpstr>StarSymbol</vt:lpstr>
      <vt:lpstr>Symbol</vt:lpstr>
      <vt:lpstr>Tahoma</vt:lpstr>
      <vt:lpstr>Times</vt:lpstr>
      <vt:lpstr>Times New Roman</vt:lpstr>
      <vt:lpstr>Verdana</vt:lpstr>
      <vt:lpstr>Wingdings</vt:lpstr>
      <vt:lpstr>Orbit</vt:lpstr>
      <vt:lpstr>Axis</vt:lpstr>
      <vt:lpstr>Office Theme</vt:lpstr>
      <vt:lpstr>Equation</vt:lpstr>
      <vt:lpstr>Clip</vt:lpstr>
      <vt:lpstr>اصول مهندسی زلزله</vt:lpstr>
      <vt:lpstr>اصول مهندسی زلزله – سرفصل مطالب</vt:lpstr>
      <vt:lpstr>اصول مهندسی زلزله – مراجع</vt:lpstr>
      <vt:lpstr>اصول مهندسی زلزله – مراجع</vt:lpstr>
      <vt:lpstr>اصول مهندسی زلزله – مراجع</vt:lpstr>
      <vt:lpstr>اصول مهندسی زلزله – ارزشیابی</vt:lpstr>
      <vt:lpstr>Seismology (a very short overview)</vt:lpstr>
      <vt:lpstr>What is seismology?</vt:lpstr>
      <vt:lpstr>PowerPoint Presentation</vt:lpstr>
      <vt:lpstr>Earthquake mythology – ancient beliefs</vt:lpstr>
      <vt:lpstr>PowerPoint Presentation</vt:lpstr>
      <vt:lpstr>   What is an earthquake?</vt:lpstr>
      <vt:lpstr>Anatomy of Earthquakes</vt:lpstr>
      <vt:lpstr>The Three Major Chemical Radial Divisions</vt:lpstr>
      <vt:lpstr>The Shallowest Layer  of the Earth: the Crust</vt:lpstr>
      <vt:lpstr>Crustal thickness</vt:lpstr>
      <vt:lpstr>Middle Earth: The Mantle</vt:lpstr>
      <vt:lpstr>Earth’s Core</vt:lpstr>
      <vt:lpstr>Mechanical Layers:</vt:lpstr>
      <vt:lpstr>Litosphere</vt:lpstr>
      <vt:lpstr>Astenosphere</vt:lpstr>
      <vt:lpstr>Tectonic forces</vt:lpstr>
      <vt:lpstr>Convection</vt:lpstr>
      <vt:lpstr>Plate tectonics</vt:lpstr>
      <vt:lpstr>One year of seismicity</vt:lpstr>
      <vt:lpstr>PowerPoint Presentation</vt:lpstr>
      <vt:lpstr>Major tectonic plates</vt:lpstr>
      <vt:lpstr>Tectonic  plates</vt:lpstr>
      <vt:lpstr>Interacting plates</vt:lpstr>
      <vt:lpstr>Interacting plates</vt:lpstr>
      <vt:lpstr>Earthquake Depth and Plate Tectonic Setting</vt:lpstr>
      <vt:lpstr>Earthquakes in subduction zones </vt:lpstr>
      <vt:lpstr>Earthquakes at Divergent Boundaries - Iceland</vt:lpstr>
      <vt:lpstr>Interacting plates</vt:lpstr>
      <vt:lpstr>How earthquakes occur?</vt:lpstr>
      <vt:lpstr>How earthquakes occur?   Elastic rebound theory</vt:lpstr>
      <vt:lpstr>How earthquakes occur?   Elastic rebound theory</vt:lpstr>
      <vt:lpstr>PowerPoint Presentation</vt:lpstr>
      <vt:lpstr>San Andreas:  An active  earthquake zone</vt:lpstr>
      <vt:lpstr>Fence offset by the 1906 San Francisco earthquake</vt:lpstr>
      <vt:lpstr>PowerPoint Presentation</vt:lpstr>
      <vt:lpstr>PowerPoint Presentation</vt:lpstr>
      <vt:lpstr>Landscape Shifting, Wallace Creek</vt:lpstr>
      <vt:lpstr>Elastic waves – Body waves</vt:lpstr>
      <vt:lpstr>Elastic waves – Body waves</vt:lpstr>
      <vt:lpstr>Elastic waves – Surface waves</vt:lpstr>
      <vt:lpstr>Two Types of Surface Waves</vt:lpstr>
      <vt:lpstr>PowerPoint Presentation</vt:lpstr>
      <vt:lpstr>Earthquake Records</vt:lpstr>
      <vt:lpstr>Seismometers</vt:lpstr>
      <vt:lpstr>Seismometers</vt:lpstr>
      <vt:lpstr>Seismometers</vt:lpstr>
      <vt:lpstr>Observational Seismology</vt:lpstr>
      <vt:lpstr>Observational Seismology Locating Earthquakes</vt:lpstr>
      <vt:lpstr>Observational Seismology Locating Earthquakes</vt:lpstr>
      <vt:lpstr>Observational Seismology Locating Earthquakes</vt:lpstr>
      <vt:lpstr>Observational Seismology Locating Earthquakes</vt:lpstr>
      <vt:lpstr>Observational Seismology Magnitude determination</vt:lpstr>
      <vt:lpstr>Observational Seismology Magnitude determination</vt:lpstr>
      <vt:lpstr>Observational Seismology Some statistics</vt:lpstr>
      <vt:lpstr>Observational Seismology Some statistics</vt:lpstr>
      <vt:lpstr>Observational Seismology Some statistics</vt:lpstr>
      <vt:lpstr>Observational Seismology Some statistics</vt:lpstr>
      <vt:lpstr>Observational Seismology Some statistics</vt:lpstr>
      <vt:lpstr>Observational Seismology Macroseismology</vt:lpstr>
      <vt:lpstr>Observational Seismology Macroseismology</vt:lpstr>
      <vt:lpstr>PowerPoint Presentation</vt:lpstr>
      <vt:lpstr>Observational Seismology Macroseismology</vt:lpstr>
      <vt:lpstr>Engineering Seismology </vt:lpstr>
      <vt:lpstr>Engineering Seismology </vt:lpstr>
      <vt:lpstr>Engineering Seismology </vt:lpstr>
      <vt:lpstr>Engineering  Seismology </vt:lpstr>
      <vt:lpstr>Engineering Seismology </vt:lpstr>
      <vt:lpstr>Engineering  Seismology </vt:lpstr>
      <vt:lpstr>Engineering Seismology  Soil amplification </vt:lpstr>
      <vt:lpstr>‘Physical’  Seismology </vt:lpstr>
      <vt:lpstr>‘Physical’  Seismology </vt:lpstr>
      <vt:lpstr>‘Physical’ Seismology Forward problem:  </vt:lpstr>
      <vt:lpstr>‘Physical’ Seismology Inverse problem:  </vt:lpstr>
      <vt:lpstr>Inverse problems: Tomography  </vt:lpstr>
      <vt:lpstr>Tomography  </vt:lpstr>
      <vt:lpstr>Some basic theoretical background  </vt:lpstr>
      <vt:lpstr>Some basic theoretical background  </vt:lpstr>
      <vt:lpstr>Some basic theoretical background  </vt:lpstr>
      <vt:lpstr>Highly recomended  reading</vt:lpstr>
      <vt:lpstr>Used sources</vt:lpstr>
      <vt:lpstr>Attenuation Relationship</vt:lpstr>
      <vt:lpstr>PowerPoint Presentation</vt:lpstr>
      <vt:lpstr>P=1-(1-1/T)^n</vt:lpstr>
      <vt:lpstr>تحلیل خطرپذیری سازها در مقابل زلزله</vt:lpstr>
      <vt:lpstr>کاربرد مطالعات خطر/خطرپذیری سازه ها در برابر زلزله</vt:lpstr>
      <vt:lpstr>روش تحلیل خطرپذیری زلزله</vt:lpstr>
      <vt:lpstr>مراحل تحلیل خطرپذیری در مقابل زلزله</vt:lpstr>
      <vt:lpstr>انواع گسل از نظر لرزه خیزی</vt:lpstr>
      <vt:lpstr>چگونگی تشخیص فعالیت گسل</vt:lpstr>
      <vt:lpstr>رابطه بزرگای زلزله و طول بریده شده گسل</vt:lpstr>
      <vt:lpstr>سازه: کارخانه هواپیماسازی محل: ایران رابطه کاهندگی: Donovan عمر مفید: 80 سال شتاب سطح طراحی: 0.4g</vt:lpstr>
      <vt:lpstr>سازه: کارخانه هواپیماسازی محل: ایران رابطه کاهندگی: Donovan عمر مفید: 80 سال شتاب سطح طراحی؟ فاصله سازه از گسل:  25 کیلومتر</vt:lpstr>
      <vt:lpstr>سازه: نیروگاه هسته ای محل: غرب کانادا (a=5.05, b=1.09) عمر مفید: 70 سال شتاب سطح طراحی؟</vt:lpstr>
    </vt:vector>
  </TitlesOfParts>
  <Company>Geofizicki odsjek PMF-a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Seismology (a very short indroduction)</dc:title>
  <dc:creator>Marijan</dc:creator>
  <cp:lastModifiedBy>Iman Khodakarami</cp:lastModifiedBy>
  <cp:revision>179</cp:revision>
  <dcterms:created xsi:type="dcterms:W3CDTF">2003-02-03T09:41:38Z</dcterms:created>
  <dcterms:modified xsi:type="dcterms:W3CDTF">2021-09-18T10:44:26Z</dcterms:modified>
</cp:coreProperties>
</file>