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22" r:id="rId54"/>
    <p:sldId id="301" r:id="rId55"/>
    <p:sldId id="302" r:id="rId56"/>
    <p:sldId id="303" r:id="rId57"/>
    <p:sldId id="323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O38aXarYX7fL/h5QLItQA==" hashData="+HY8w5hoSkzG2YQVlLrEBdbxVDlE870ggTlEQoCKXum5G0Q8Cr5wJVUuXIDaJbSDGK4I9HzushGyGpF4OQBGO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F2E17C-CD6C-4A32-9488-95206EF4D2D5}" type="datetimeFigureOut">
              <a:rPr lang="fa-IR" smtClean="0"/>
              <a:t>23/05/1438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4F37EF-3574-4ACE-A9E8-5D0F2E4A0F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707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C1DA-BB85-467D-AAA3-1AA951F7FEF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EBF07-CB10-472C-B8DE-FF63E5E10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12621"/>
          <a:stretch/>
        </p:blipFill>
        <p:spPr bwMode="auto">
          <a:xfrm>
            <a:off x="-91440" y="-76200"/>
            <a:ext cx="976884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5" y="0"/>
            <a:ext cx="913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19050"/>
            <a:ext cx="9150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604963"/>
            <a:ext cx="75628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09600" y="1193801"/>
            <a:ext cx="8382000" cy="4967767"/>
          </a:xfrm>
          <a:prstGeom prst="rect">
            <a:avLst/>
          </a:prstGeom>
        </p:spPr>
        <p:txBody>
          <a:bodyPr/>
          <a:lstStyle/>
          <a:p>
            <a:r>
              <a:rPr lang="en-US" sz="1800" b="1" dirty="0"/>
              <a:t>Anatomy of </a:t>
            </a:r>
            <a:r>
              <a:rPr lang="en-US" sz="1800" b="1" dirty="0" smtClean="0"/>
              <a:t>Earthquakes</a:t>
            </a:r>
          </a:p>
          <a:p>
            <a:pPr marL="0" indent="0">
              <a:buNone/>
            </a:pPr>
            <a:r>
              <a:rPr lang="en-US" sz="1800" dirty="0" smtClean="0"/>
              <a:t>     An </a:t>
            </a:r>
            <a:r>
              <a:rPr lang="en-US" sz="1800" dirty="0"/>
              <a:t>earthquake is the vibration of Earth produced by the rapid release of energy</a:t>
            </a:r>
          </a:p>
          <a:p>
            <a:endParaRPr lang="en-US" sz="1800" b="1" dirty="0"/>
          </a:p>
          <a:p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 vert="horz" anchor="b">
            <a:normAutofit fontScale="90000"/>
          </a:bodyPr>
          <a:lstStyle/>
          <a:p>
            <a:r>
              <a:rPr lang="en-US" sz="4400" dirty="0" smtClean="0"/>
              <a:t>A </a:t>
            </a:r>
            <a:r>
              <a:rPr lang="en-US" sz="4400" dirty="0"/>
              <a:t>Review on Earthquake Engineering</a:t>
            </a:r>
            <a:endParaRPr lang="fa-IR" sz="44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-304800"/>
            <a:ext cx="8229600" cy="1524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6" name="Picture 4" descr="c10p199a"/>
          <p:cNvPicPr preferRelativeResize="0">
            <a:picLocks noGrp="1" noChangeAspect="1" noChangeArrowheads="1"/>
          </p:cNvPicPr>
          <p:nvPr>
            <p:ph idx="4294967295"/>
          </p:nvPr>
        </p:nvPicPr>
        <p:blipFill rotWithShape="1">
          <a:blip r:embed="rId2"/>
          <a:srcRect l="1174" t="1968" r="1289" b="1596"/>
          <a:stretch/>
        </p:blipFill>
        <p:spPr>
          <a:xfrm>
            <a:off x="1919176" y="2413001"/>
            <a:ext cx="4710224" cy="41396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43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56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852488"/>
            <a:ext cx="69532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9600"/>
            <a:ext cx="914400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466724"/>
            <a:ext cx="8610601" cy="606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0525"/>
            <a:ext cx="902111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038225"/>
            <a:ext cx="76676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384" y="1323975"/>
            <a:ext cx="7194016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42" y="1771650"/>
            <a:ext cx="836585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42" y="800100"/>
            <a:ext cx="8025158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077200" cy="599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09600" y="1193801"/>
            <a:ext cx="8305800" cy="49677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sz="1800" b="1" dirty="0"/>
              <a:t>Elastic waves – Body </a:t>
            </a:r>
            <a:r>
              <a:rPr lang="hr-HR" sz="1800" b="1" dirty="0" smtClean="0"/>
              <a:t>waves</a:t>
            </a:r>
            <a:endParaRPr lang="en-US" sz="1800" b="1" dirty="0" smtClean="0"/>
          </a:p>
          <a:p>
            <a:pPr marL="712788" indent="-319088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hr-HR" sz="1800" b="1" dirty="0"/>
              <a:t>Longitudinal waves:</a:t>
            </a:r>
          </a:p>
          <a:p>
            <a:pPr marL="1073150" indent="-179388">
              <a:lnSpc>
                <a:spcPct val="80000"/>
              </a:lnSpc>
              <a:buFontTx/>
              <a:buChar char="•"/>
              <a:defRPr/>
            </a:pPr>
            <a:r>
              <a:rPr lang="hr-HR" sz="1800" dirty="0"/>
              <a:t>They are faster than transversal waves and thus arrive first.</a:t>
            </a:r>
          </a:p>
          <a:p>
            <a:pPr marL="1073150" indent="-179388">
              <a:lnSpc>
                <a:spcPct val="80000"/>
              </a:lnSpc>
              <a:buFontTx/>
              <a:buChar char="•"/>
              <a:defRPr/>
            </a:pPr>
            <a:r>
              <a:rPr lang="hr-HR" sz="1800" dirty="0"/>
              <a:t>The particles oscillate in the direction of spreading of the wave.</a:t>
            </a:r>
          </a:p>
          <a:p>
            <a:pPr marL="1073150" indent="-179388">
              <a:lnSpc>
                <a:spcPct val="80000"/>
              </a:lnSpc>
              <a:buFontTx/>
              <a:buChar char="•"/>
              <a:defRPr/>
            </a:pPr>
            <a:r>
              <a:rPr lang="hr-HR" sz="1800" dirty="0"/>
              <a:t>Compressional waves</a:t>
            </a:r>
          </a:p>
          <a:p>
            <a:pPr marL="1073150" indent="-179388">
              <a:lnSpc>
                <a:spcPct val="80000"/>
              </a:lnSpc>
              <a:buFontTx/>
              <a:buChar char="•"/>
              <a:defRPr/>
            </a:pPr>
            <a:r>
              <a:rPr lang="hr-HR" sz="1800" dirty="0"/>
              <a:t>P-waves</a:t>
            </a:r>
            <a:br>
              <a:rPr lang="hr-HR" sz="1800" dirty="0"/>
            </a:br>
            <a:endParaRPr lang="hr-HR" sz="1800" dirty="0"/>
          </a:p>
          <a:p>
            <a:pPr marL="712788" indent="-319088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hr-HR" sz="1800" b="1" dirty="0"/>
              <a:t>Transversal waves:</a:t>
            </a:r>
          </a:p>
          <a:p>
            <a:pPr marL="1073150" indent="-179388">
              <a:lnSpc>
                <a:spcPct val="80000"/>
              </a:lnSpc>
              <a:buFontTx/>
              <a:buChar char="•"/>
              <a:defRPr/>
            </a:pPr>
            <a:r>
              <a:rPr lang="hr-HR" sz="1800" dirty="0"/>
              <a:t>The particles oscillate in the direction perpendicular to the spreading direction.</a:t>
            </a:r>
          </a:p>
          <a:p>
            <a:pPr marL="1073150" indent="-179388">
              <a:lnSpc>
                <a:spcPct val="80000"/>
              </a:lnSpc>
              <a:buFontTx/>
              <a:buChar char="•"/>
              <a:defRPr/>
            </a:pPr>
            <a:r>
              <a:rPr lang="hr-HR" sz="1800" dirty="0"/>
              <a:t>Shear waves – they do not propagate through solids (e.g. through the outer core).</a:t>
            </a:r>
          </a:p>
          <a:p>
            <a:pPr marL="1073150" indent="-179388">
              <a:lnSpc>
                <a:spcPct val="80000"/>
              </a:lnSpc>
              <a:buFontTx/>
              <a:buChar char="•"/>
              <a:defRPr/>
            </a:pPr>
            <a:r>
              <a:rPr lang="hr-HR" sz="1800" dirty="0"/>
              <a:t>S-waves</a:t>
            </a:r>
          </a:p>
          <a:p>
            <a:endParaRPr lang="fa-IR" sz="1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 Review on Earthquake Engineering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847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300163"/>
            <a:ext cx="7743825" cy="519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757596"/>
            <a:ext cx="8201025" cy="58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7051418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609600"/>
            <a:ext cx="8477250" cy="612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85863"/>
            <a:ext cx="5691187" cy="528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153400" cy="598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38263"/>
            <a:ext cx="6553200" cy="48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399"/>
            <a:ext cx="6572250" cy="49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599"/>
            <a:ext cx="8077200" cy="592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222216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09600" y="1193801"/>
            <a:ext cx="3886200" cy="4967767"/>
          </a:xfrm>
          <a:prstGeom prst="rect">
            <a:avLst/>
          </a:prstGeom>
        </p:spPr>
        <p:txBody>
          <a:bodyPr/>
          <a:lstStyle/>
          <a:p>
            <a:r>
              <a:rPr lang="hr-HR" sz="1800" b="1" dirty="0"/>
              <a:t>Elastic waves – Body waves</a:t>
            </a:r>
            <a:endParaRPr lang="en-US" sz="1800" b="1" dirty="0"/>
          </a:p>
          <a:p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 Review on Earthquake Engineering</a:t>
            </a:r>
            <a:endParaRPr lang="fa-I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95426" y="990600"/>
            <a:ext cx="1704975" cy="31496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  <a:defRPr/>
            </a:pPr>
            <a:endParaRPr lang="hr-HR" sz="2400" dirty="0" smtClean="0"/>
          </a:p>
          <a:p>
            <a:pPr>
              <a:buFont typeface="Wingdings" pitchFamily="2" charset="2"/>
              <a:buNone/>
              <a:defRPr/>
            </a:pPr>
            <a:endParaRPr lang="hr-HR" sz="2400" dirty="0" smtClean="0"/>
          </a:p>
          <a:p>
            <a:pPr>
              <a:buFont typeface="Wingdings" pitchFamily="2" charset="2"/>
              <a:buNone/>
              <a:defRPr/>
            </a:pPr>
            <a:endParaRPr lang="hr-HR" sz="2400" dirty="0" smtClean="0"/>
          </a:p>
          <a:p>
            <a:pPr>
              <a:buFont typeface="Wingdings" pitchFamily="2" charset="2"/>
              <a:buNone/>
              <a:defRPr/>
            </a:pPr>
            <a:endParaRPr lang="hr-HR" sz="2400" dirty="0" smtClean="0"/>
          </a:p>
          <a:p>
            <a:pPr>
              <a:buFont typeface="Wingdings" pitchFamily="2" charset="2"/>
              <a:buNone/>
              <a:defRPr/>
            </a:pPr>
            <a:endParaRPr lang="hr-HR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hr-HR" sz="2400" dirty="0" smtClean="0"/>
              <a:t>P-waves: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hr-HR" dirty="0" smtClean="0"/>
          </a:p>
          <a:p>
            <a:pPr>
              <a:buFontTx/>
              <a:buNone/>
              <a:defRPr/>
            </a:pPr>
            <a:r>
              <a:rPr lang="hr-HR" sz="2400" dirty="0" smtClean="0"/>
              <a:t>S-waves:</a:t>
            </a:r>
          </a:p>
        </p:txBody>
      </p:sp>
      <p:pic>
        <p:nvPicPr>
          <p:cNvPr id="7" name="Picture 4" descr="MWPG409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701800"/>
            <a:ext cx="4913226" cy="504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2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" y="457200"/>
            <a:ext cx="833673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91222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799"/>
            <a:ext cx="8229600" cy="591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"/>
            <a:ext cx="8452529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485775"/>
            <a:ext cx="8265799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235"/>
          <a:stretch>
            <a:fillRect/>
          </a:stretch>
        </p:blipFill>
        <p:spPr bwMode="auto">
          <a:xfrm>
            <a:off x="761999" y="304800"/>
            <a:ext cx="735788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06115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077567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29974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724400" cy="608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 Review on Earthquake Engineering</a:t>
            </a:r>
            <a:endParaRPr lang="fa-IR" dirty="0"/>
          </a:p>
        </p:txBody>
      </p:sp>
      <p:pic>
        <p:nvPicPr>
          <p:cNvPr id="5" name="Picture 5" descr="MWPG409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823216"/>
            <a:ext cx="5924550" cy="2723385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90600" y="5054600"/>
            <a:ext cx="7543800" cy="23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127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hr-HR" b="1" dirty="0"/>
              <a:t>Surface waves: Rayleigh and Love waves</a:t>
            </a:r>
          </a:p>
          <a:p>
            <a:pPr marL="1073150" indent="-1793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Char char="•"/>
              <a:defRPr/>
            </a:pPr>
            <a:r>
              <a:rPr lang="hr-HR" dirty="0"/>
              <a:t>Their amplitude diminishes with the depth.</a:t>
            </a:r>
          </a:p>
          <a:p>
            <a:pPr marL="1073150" indent="-1793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Char char="•"/>
              <a:defRPr/>
            </a:pPr>
            <a:r>
              <a:rPr lang="hr-HR" dirty="0"/>
              <a:t>They have large amplitudes and are slower than body waves.</a:t>
            </a:r>
          </a:p>
          <a:p>
            <a:pPr marL="1073150" indent="-1793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Char char="•"/>
              <a:defRPr/>
            </a:pPr>
            <a:r>
              <a:rPr lang="hr-HR" dirty="0"/>
              <a:t>These are dispersive waves (large periods are faster).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09600" y="1193801"/>
            <a:ext cx="3886200" cy="4967767"/>
          </a:xfrm>
          <a:prstGeom prst="rect">
            <a:avLst/>
          </a:prstGeom>
        </p:spPr>
        <p:txBody>
          <a:bodyPr/>
          <a:lstStyle/>
          <a:p>
            <a:r>
              <a:rPr lang="hr-HR" sz="1800" b="1" dirty="0"/>
              <a:t>Elastic waves – Body waves</a:t>
            </a:r>
            <a:endParaRPr lang="en-US" sz="1800" b="1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925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85800"/>
            <a:ext cx="79634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086600" cy="54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222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85414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Elastic Design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198" y="1447800"/>
            <a:ext cx="772460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4164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533400"/>
            <a:ext cx="805403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85414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533400"/>
            <a:ext cx="821290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1228725"/>
            <a:ext cx="61626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09600" y="1193801"/>
            <a:ext cx="3886200" cy="49677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b="1" dirty="0"/>
              <a:t>Seismic surface waves</a:t>
            </a:r>
            <a:endParaRPr lang="fa-IR" sz="1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 Review on Earthquake Engineering</a:t>
            </a:r>
            <a:endParaRPr lang="fa-I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6" y="1753394"/>
            <a:ext cx="6569074" cy="492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50926" y="6356351"/>
            <a:ext cx="6365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Smaller amplitude than surface (L) waves, but faster, P arrives first</a:t>
            </a:r>
          </a:p>
        </p:txBody>
      </p:sp>
    </p:spTree>
    <p:extLst>
      <p:ext uri="{BB962C8B-B14F-4D97-AF65-F5344CB8AC3E}">
        <p14:creationId xmlns:p14="http://schemas.microsoft.com/office/powerpoint/2010/main" val="28579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1351"/>
          <a:stretch>
            <a:fillRect/>
          </a:stretch>
        </p:blipFill>
        <p:spPr bwMode="auto">
          <a:xfrm>
            <a:off x="457200" y="609600"/>
            <a:ext cx="789015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9" y="838200"/>
            <a:ext cx="826372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609600"/>
            <a:ext cx="6486525" cy="584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57250"/>
            <a:ext cx="670898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t="6251"/>
          <a:stretch>
            <a:fillRect/>
          </a:stretch>
        </p:blipFill>
        <p:spPr bwMode="auto">
          <a:xfrm>
            <a:off x="457200" y="685800"/>
            <a:ext cx="8153400" cy="571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762000"/>
            <a:ext cx="775806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105027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0061"/>
            <a:ext cx="8036785" cy="522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04938"/>
            <a:ext cx="7699012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09688"/>
            <a:ext cx="8446448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09600" y="1193801"/>
            <a:ext cx="3886200" cy="4967767"/>
          </a:xfrm>
          <a:prstGeom prst="rect">
            <a:avLst/>
          </a:prstGeom>
        </p:spPr>
        <p:txBody>
          <a:bodyPr/>
          <a:lstStyle/>
          <a:p>
            <a:r>
              <a:rPr lang="hr-HR" sz="1800" b="1" dirty="0"/>
              <a:t>Seismogram</a:t>
            </a:r>
          </a:p>
          <a:p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 Review on Earthquake Engineering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910898"/>
            <a:ext cx="6296025" cy="435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0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25905"/>
            <a:ext cx="7924800" cy="52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b="1299"/>
          <a:stretch>
            <a:fillRect/>
          </a:stretch>
        </p:blipFill>
        <p:spPr bwMode="auto">
          <a:xfrm>
            <a:off x="1371600" y="457200"/>
            <a:ext cx="680156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776705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7772400" cy="555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1315"/>
          <a:stretch>
            <a:fillRect/>
          </a:stretch>
        </p:blipFill>
        <p:spPr bwMode="auto">
          <a:xfrm>
            <a:off x="709612" y="533400"/>
            <a:ext cx="7596188" cy="57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922362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376987" cy="558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399"/>
            <a:ext cx="7924800" cy="584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902440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6248400" cy="583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392"/>
            <a:ext cx="9144000" cy="692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Comparison of design spectra with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spectra records of different soil types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676327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Comparison of design spectra with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spectra records of different soil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38350"/>
            <a:ext cx="7163851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influence of duration 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acceleration spectra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1556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Comparison of design spectra with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spectra records of different soil types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00224"/>
            <a:ext cx="7527396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Comparison of design spectra with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spectra records of different soil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95463"/>
            <a:ext cx="7399924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331" y="0"/>
            <a:ext cx="9396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181</Words>
  <Application>Microsoft Office PowerPoint</Application>
  <PresentationFormat>On-screen Show (4:3)</PresentationFormat>
  <Paragraphs>43</Paragraphs>
  <Slides>84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Arial</vt:lpstr>
      <vt:lpstr>Calibri</vt:lpstr>
      <vt:lpstr>Times New Roman</vt:lpstr>
      <vt:lpstr>Wingdings</vt:lpstr>
      <vt:lpstr>Office Theme</vt:lpstr>
      <vt:lpstr>PowerPoint Presentation</vt:lpstr>
      <vt:lpstr>A Review on Earthquake Engineering</vt:lpstr>
      <vt:lpstr>A Review on Earthquake Engineering</vt:lpstr>
      <vt:lpstr>A Review on Earthquake Engineering</vt:lpstr>
      <vt:lpstr>A Review on Earthquake Engineering</vt:lpstr>
      <vt:lpstr>A Review on Earthquake Engineering</vt:lpstr>
      <vt:lpstr>A Review on Earthquake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Elastic Design Spectra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design spectra with spectra records of different soil types</vt:lpstr>
      <vt:lpstr>Comparison of design spectra with spectra records of different soil types</vt:lpstr>
      <vt:lpstr> The influence of duration on acceleration spectra</vt:lpstr>
      <vt:lpstr>Comparison of design spectra with spectra records of different soil types</vt:lpstr>
      <vt:lpstr>Comparison of design spectra with spectra records of different soil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Khodakarami</dc:creator>
  <cp:lastModifiedBy>Iman Khodakarami</cp:lastModifiedBy>
  <cp:revision>17</cp:revision>
  <dcterms:created xsi:type="dcterms:W3CDTF">2013-04-25T04:33:49Z</dcterms:created>
  <dcterms:modified xsi:type="dcterms:W3CDTF">2017-02-19T14:32:50Z</dcterms:modified>
</cp:coreProperties>
</file>