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slideshow.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8"/>
  </p:notesMasterIdLst>
  <p:handoutMasterIdLst>
    <p:handoutMasterId r:id="rId69"/>
  </p:handoutMasterIdLst>
  <p:sldIdLst>
    <p:sldId id="256" r:id="rId3"/>
    <p:sldId id="278" r:id="rId4"/>
    <p:sldId id="258" r:id="rId5"/>
    <p:sldId id="261" r:id="rId6"/>
    <p:sldId id="259" r:id="rId7"/>
    <p:sldId id="279" r:id="rId8"/>
    <p:sldId id="280"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5" r:id="rId22"/>
    <p:sldId id="276" r:id="rId23"/>
    <p:sldId id="274" r:id="rId24"/>
    <p:sldId id="277" r:id="rId25"/>
    <p:sldId id="281" r:id="rId26"/>
    <p:sldId id="305" r:id="rId27"/>
    <p:sldId id="306" r:id="rId28"/>
    <p:sldId id="307" r:id="rId29"/>
    <p:sldId id="308" r:id="rId30"/>
    <p:sldId id="309" r:id="rId31"/>
    <p:sldId id="310" r:id="rId32"/>
    <p:sldId id="311" r:id="rId33"/>
    <p:sldId id="312" r:id="rId34"/>
    <p:sldId id="313" r:id="rId35"/>
    <p:sldId id="314" r:id="rId36"/>
    <p:sldId id="315"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322" r:id="rId53"/>
    <p:sldId id="297" r:id="rId54"/>
    <p:sldId id="298" r:id="rId55"/>
    <p:sldId id="299" r:id="rId56"/>
    <p:sldId id="300" r:id="rId57"/>
    <p:sldId id="301" r:id="rId58"/>
    <p:sldId id="302" r:id="rId59"/>
    <p:sldId id="303" r:id="rId60"/>
    <p:sldId id="304" r:id="rId61"/>
    <p:sldId id="316" r:id="rId62"/>
    <p:sldId id="317" r:id="rId63"/>
    <p:sldId id="318" r:id="rId64"/>
    <p:sldId id="319" r:id="rId65"/>
    <p:sldId id="320" r:id="rId66"/>
    <p:sldId id="321" r:id="rId67"/>
  </p:sldIdLst>
  <p:sldSz cx="9144000" cy="5143500" type="screen16x9"/>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modifyVerifier cryptProviderType="rsaFull" cryptAlgorithmClass="hash" cryptAlgorithmType="typeAny" cryptAlgorithmSid="4" spinCount="100000" saltData="eaiK7d23NxZrW5VYxR3q9w==" hashData="dpU5Lw8WAF9jglt2sAcaeM8OEo4="/>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CCFF"/>
    <a:srgbClr val="CCFFFF"/>
    <a:srgbClr val="FF99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0" autoAdjust="0"/>
    <p:restoredTop sz="96595" autoAdjust="0"/>
  </p:normalViewPr>
  <p:slideViewPr>
    <p:cSldViewPr>
      <p:cViewPr>
        <p:scale>
          <a:sx n="66" d="100"/>
          <a:sy n="66" d="100"/>
        </p:scale>
        <p:origin x="-1392" y="-48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8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BCC60C-D122-4C57-93F5-B3DF76D5A573}"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pPr rtl="1"/>
          <a:endParaRPr lang="fa-IR"/>
        </a:p>
      </dgm:t>
    </dgm:pt>
    <dgm:pt modelId="{68654884-2515-468B-A831-93BB80AD224B}">
      <dgm:prSet phldrT="[Text]" custT="1"/>
      <dgm:spPr/>
      <dgm:t>
        <a:bodyPr/>
        <a:lstStyle/>
        <a:p>
          <a:pPr rtl="1"/>
          <a:r>
            <a:rPr lang="en-US" sz="1800" dirty="0" smtClean="0"/>
            <a:t>Inertia in a vibrating structure </a:t>
          </a:r>
          <a:endParaRPr lang="fa-IR" sz="1800" dirty="0"/>
        </a:p>
      </dgm:t>
    </dgm:pt>
    <dgm:pt modelId="{ED0854DE-DC79-413A-8C16-8FFCF8693D5C}" type="parTrans" cxnId="{FD9D6230-8489-45CB-942E-1869084FBE00}">
      <dgm:prSet/>
      <dgm:spPr/>
      <dgm:t>
        <a:bodyPr/>
        <a:lstStyle/>
        <a:p>
          <a:pPr rtl="1"/>
          <a:endParaRPr lang="fa-IR" sz="1200"/>
        </a:p>
      </dgm:t>
    </dgm:pt>
    <dgm:pt modelId="{BFAC127D-D449-45D2-91B2-09776F7AD6F7}" type="sibTrans" cxnId="{FD9D6230-8489-45CB-942E-1869084FBE00}">
      <dgm:prSet custT="1"/>
      <dgm:spPr/>
      <dgm:t>
        <a:bodyPr/>
        <a:lstStyle/>
        <a:p>
          <a:pPr rtl="1"/>
          <a:endParaRPr lang="fa-IR" sz="2400"/>
        </a:p>
      </dgm:t>
    </dgm:pt>
    <dgm:pt modelId="{1B0111BA-1562-41DD-9D1F-06B9A6D0802A}">
      <dgm:prSet phldrT="[Text]" custT="1"/>
      <dgm:spPr/>
      <dgm:t>
        <a:bodyPr/>
        <a:lstStyle/>
        <a:p>
          <a:pPr rtl="1"/>
          <a:r>
            <a:rPr lang="en-US" sz="1800" dirty="0" smtClean="0"/>
            <a:t>Increasing in base shear, moment, and torsion</a:t>
          </a:r>
          <a:endParaRPr lang="fa-IR" sz="1800" dirty="0"/>
        </a:p>
      </dgm:t>
    </dgm:pt>
    <dgm:pt modelId="{11A12EFD-90E2-4D3F-A2E6-D191B5337ABE}" type="parTrans" cxnId="{5FA395C4-68E7-4E75-B8C8-0A8DA3E0A31D}">
      <dgm:prSet/>
      <dgm:spPr/>
      <dgm:t>
        <a:bodyPr/>
        <a:lstStyle/>
        <a:p>
          <a:pPr rtl="1"/>
          <a:endParaRPr lang="fa-IR" sz="1200"/>
        </a:p>
      </dgm:t>
    </dgm:pt>
    <dgm:pt modelId="{5CFD394D-1AFE-4D8F-87BC-4B9ADE254086}" type="sibTrans" cxnId="{5FA395C4-68E7-4E75-B8C8-0A8DA3E0A31D}">
      <dgm:prSet custT="1"/>
      <dgm:spPr/>
      <dgm:t>
        <a:bodyPr/>
        <a:lstStyle/>
        <a:p>
          <a:pPr rtl="1"/>
          <a:endParaRPr lang="fa-IR" sz="2400"/>
        </a:p>
      </dgm:t>
    </dgm:pt>
    <dgm:pt modelId="{11B0DD55-833B-4A0F-A0C9-71965FDF30D2}">
      <dgm:prSet phldrT="[Text]" custT="1"/>
      <dgm:spPr/>
      <dgm:t>
        <a:bodyPr/>
        <a:lstStyle/>
        <a:p>
          <a:pPr rtl="1"/>
          <a:r>
            <a:rPr lang="en-US" sz="1800" dirty="0" smtClean="0"/>
            <a:t>Displacements and rotations at the soil-foundation interface (are only possible because of flexibility in the soil-foundation system)</a:t>
          </a:r>
          <a:endParaRPr lang="fa-IR" sz="1800" dirty="0"/>
        </a:p>
      </dgm:t>
    </dgm:pt>
    <dgm:pt modelId="{62130C9C-15B0-413C-9A31-DA3B2922B061}" type="parTrans" cxnId="{EDD61352-7892-443F-8BBE-80AB05AA521D}">
      <dgm:prSet/>
      <dgm:spPr/>
      <dgm:t>
        <a:bodyPr/>
        <a:lstStyle/>
        <a:p>
          <a:pPr rtl="1"/>
          <a:endParaRPr lang="fa-IR" sz="1200"/>
        </a:p>
      </dgm:t>
    </dgm:pt>
    <dgm:pt modelId="{ABECC084-E8FF-40CE-9101-ADCF5A8E892E}" type="sibTrans" cxnId="{EDD61352-7892-443F-8BBE-80AB05AA521D}">
      <dgm:prSet/>
      <dgm:spPr/>
      <dgm:t>
        <a:bodyPr/>
        <a:lstStyle/>
        <a:p>
          <a:pPr rtl="1"/>
          <a:endParaRPr lang="fa-IR" sz="1200"/>
        </a:p>
      </dgm:t>
    </dgm:pt>
    <dgm:pt modelId="{71C2BA24-9331-42C3-8939-29A3CAA785C2}">
      <dgm:prSet custT="1"/>
      <dgm:spPr/>
      <dgm:t>
        <a:bodyPr/>
        <a:lstStyle/>
        <a:p>
          <a:pPr marL="0" indent="0" algn="just" rtl="0"/>
          <a:r>
            <a:rPr lang="en-US" sz="1600" dirty="0" smtClean="0"/>
            <a:t>1- Overall structural flexibility (and increases the building period);</a:t>
          </a:r>
          <a:endParaRPr lang="fa-IR" sz="1600" dirty="0" smtClean="0"/>
        </a:p>
        <a:p>
          <a:pPr algn="just" rtl="0">
            <a:tabLst>
              <a:tab pos="6188075" algn="l"/>
            </a:tabLst>
          </a:pPr>
          <a:r>
            <a:rPr lang="en-US" sz="1600" dirty="0" smtClean="0"/>
            <a:t>2- Give rise to energy dissipation via radiation damping and hysteretic soil  damping, which can significantly affect overall system damping.</a:t>
          </a:r>
          <a:endParaRPr lang="fa-IR" sz="1600" dirty="0"/>
        </a:p>
      </dgm:t>
    </dgm:pt>
    <dgm:pt modelId="{56D2B158-2DB7-40D2-9464-0539B0F2CF34}" type="parTrans" cxnId="{1B3C3B29-9E92-4294-947D-B29C3C1BCBA1}">
      <dgm:prSet/>
      <dgm:spPr/>
      <dgm:t>
        <a:bodyPr/>
        <a:lstStyle/>
        <a:p>
          <a:pPr rtl="1"/>
          <a:endParaRPr lang="fa-IR"/>
        </a:p>
      </dgm:t>
    </dgm:pt>
    <dgm:pt modelId="{ABCE5D28-9251-42EE-9914-8C04F4F4C2E2}" type="sibTrans" cxnId="{1B3C3B29-9E92-4294-947D-B29C3C1BCBA1}">
      <dgm:prSet/>
      <dgm:spPr/>
      <dgm:t>
        <a:bodyPr/>
        <a:lstStyle/>
        <a:p>
          <a:pPr rtl="1"/>
          <a:endParaRPr lang="fa-IR"/>
        </a:p>
      </dgm:t>
    </dgm:pt>
    <dgm:pt modelId="{5EAC3254-2CDA-4C27-8C03-CB73C4F4507C}" type="pres">
      <dgm:prSet presAssocID="{D3BCC60C-D122-4C57-93F5-B3DF76D5A573}" presName="outerComposite" presStyleCnt="0">
        <dgm:presLayoutVars>
          <dgm:chMax val="5"/>
          <dgm:dir/>
          <dgm:resizeHandles val="exact"/>
        </dgm:presLayoutVars>
      </dgm:prSet>
      <dgm:spPr/>
      <dgm:t>
        <a:bodyPr/>
        <a:lstStyle/>
        <a:p>
          <a:pPr rtl="1"/>
          <a:endParaRPr lang="fa-IR"/>
        </a:p>
      </dgm:t>
    </dgm:pt>
    <dgm:pt modelId="{19C10954-6D63-4922-BC35-1F729CB8E936}" type="pres">
      <dgm:prSet presAssocID="{D3BCC60C-D122-4C57-93F5-B3DF76D5A573}" presName="dummyMaxCanvas" presStyleCnt="0">
        <dgm:presLayoutVars/>
      </dgm:prSet>
      <dgm:spPr/>
    </dgm:pt>
    <dgm:pt modelId="{A88EFD93-B870-4749-8A52-93484DAFC8CE}" type="pres">
      <dgm:prSet presAssocID="{D3BCC60C-D122-4C57-93F5-B3DF76D5A573}" presName="FourNodes_1" presStyleLbl="node1" presStyleIdx="0" presStyleCnt="4" custScaleX="103094" custScaleY="54739" custLinFactNeighborX="-1238">
        <dgm:presLayoutVars>
          <dgm:bulletEnabled val="1"/>
        </dgm:presLayoutVars>
      </dgm:prSet>
      <dgm:spPr/>
      <dgm:t>
        <a:bodyPr/>
        <a:lstStyle/>
        <a:p>
          <a:pPr rtl="1"/>
          <a:endParaRPr lang="fa-IR"/>
        </a:p>
      </dgm:t>
    </dgm:pt>
    <dgm:pt modelId="{17F99050-7DD4-4320-97B3-0F29B5AFC910}" type="pres">
      <dgm:prSet presAssocID="{D3BCC60C-D122-4C57-93F5-B3DF76D5A573}" presName="FourNodes_2" presStyleLbl="node1" presStyleIdx="1" presStyleCnt="4" custScaleX="105446" custScaleY="50484" custLinFactNeighborX="-3363" custLinFactNeighborY="-36557">
        <dgm:presLayoutVars>
          <dgm:bulletEnabled val="1"/>
        </dgm:presLayoutVars>
      </dgm:prSet>
      <dgm:spPr/>
      <dgm:t>
        <a:bodyPr/>
        <a:lstStyle/>
        <a:p>
          <a:pPr rtl="1"/>
          <a:endParaRPr lang="fa-IR"/>
        </a:p>
      </dgm:t>
    </dgm:pt>
    <dgm:pt modelId="{44F45998-722A-419D-BE15-317E28AB5180}" type="pres">
      <dgm:prSet presAssocID="{D3BCC60C-D122-4C57-93F5-B3DF76D5A573}" presName="FourNodes_3" presStyleLbl="node1" presStyleIdx="2" presStyleCnt="4" custScaleX="111374" custLinFactNeighborX="-975" custLinFactNeighborY="-42940">
        <dgm:presLayoutVars>
          <dgm:bulletEnabled val="1"/>
        </dgm:presLayoutVars>
      </dgm:prSet>
      <dgm:spPr/>
      <dgm:t>
        <a:bodyPr/>
        <a:lstStyle/>
        <a:p>
          <a:pPr rtl="1"/>
          <a:endParaRPr lang="fa-IR"/>
        </a:p>
      </dgm:t>
    </dgm:pt>
    <dgm:pt modelId="{01805014-2DB8-4383-9F91-229D1D3D0B7D}" type="pres">
      <dgm:prSet presAssocID="{D3BCC60C-D122-4C57-93F5-B3DF76D5A573}" presName="FourNodes_4" presStyleLbl="node1" presStyleIdx="3" presStyleCnt="4" custScaleX="110953" custScaleY="151450" custLinFactNeighborX="470" custLinFactNeighborY="-6480">
        <dgm:presLayoutVars>
          <dgm:bulletEnabled val="1"/>
        </dgm:presLayoutVars>
      </dgm:prSet>
      <dgm:spPr/>
      <dgm:t>
        <a:bodyPr/>
        <a:lstStyle/>
        <a:p>
          <a:pPr rtl="1"/>
          <a:endParaRPr lang="fa-IR"/>
        </a:p>
      </dgm:t>
    </dgm:pt>
    <dgm:pt modelId="{281F8AFB-EF7A-4D7D-BA0F-538F1DE5E8A6}" type="pres">
      <dgm:prSet presAssocID="{D3BCC60C-D122-4C57-93F5-B3DF76D5A573}" presName="FourConn_1-2" presStyleLbl="fgAccFollowNode1" presStyleIdx="0" presStyleCnt="3" custScaleY="100000">
        <dgm:presLayoutVars>
          <dgm:bulletEnabled val="1"/>
        </dgm:presLayoutVars>
      </dgm:prSet>
      <dgm:spPr/>
      <dgm:t>
        <a:bodyPr/>
        <a:lstStyle/>
        <a:p>
          <a:pPr rtl="1"/>
          <a:endParaRPr lang="fa-IR"/>
        </a:p>
      </dgm:t>
    </dgm:pt>
    <dgm:pt modelId="{569380B1-C496-45BF-B623-9880CA1FA3BE}" type="pres">
      <dgm:prSet presAssocID="{D3BCC60C-D122-4C57-93F5-B3DF76D5A573}" presName="FourConn_2-3" presStyleLbl="fgAccFollowNode1" presStyleIdx="1" presStyleCnt="3" custScaleY="118813" custLinFactNeighborY="-61936">
        <dgm:presLayoutVars>
          <dgm:bulletEnabled val="1"/>
        </dgm:presLayoutVars>
      </dgm:prSet>
      <dgm:spPr/>
      <dgm:t>
        <a:bodyPr/>
        <a:lstStyle/>
        <a:p>
          <a:pPr rtl="1"/>
          <a:endParaRPr lang="fa-IR"/>
        </a:p>
      </dgm:t>
    </dgm:pt>
    <dgm:pt modelId="{F72DCE03-C2C6-4F46-9C1E-3E98C85E150F}" type="pres">
      <dgm:prSet presAssocID="{D3BCC60C-D122-4C57-93F5-B3DF76D5A573}" presName="FourConn_3-4" presStyleLbl="fgAccFollowNode1" presStyleIdx="2" presStyleCnt="3" custLinFactNeighborX="53593" custLinFactNeighborY="-35106">
        <dgm:presLayoutVars>
          <dgm:bulletEnabled val="1"/>
        </dgm:presLayoutVars>
      </dgm:prSet>
      <dgm:spPr/>
      <dgm:t>
        <a:bodyPr/>
        <a:lstStyle/>
        <a:p>
          <a:pPr rtl="1"/>
          <a:endParaRPr lang="fa-IR"/>
        </a:p>
      </dgm:t>
    </dgm:pt>
    <dgm:pt modelId="{D1B7C29A-DEFB-4B80-BAE6-D8C82A2FF2E1}" type="pres">
      <dgm:prSet presAssocID="{D3BCC60C-D122-4C57-93F5-B3DF76D5A573}" presName="FourNodes_1_text" presStyleLbl="node1" presStyleIdx="3" presStyleCnt="4">
        <dgm:presLayoutVars>
          <dgm:bulletEnabled val="1"/>
        </dgm:presLayoutVars>
      </dgm:prSet>
      <dgm:spPr/>
      <dgm:t>
        <a:bodyPr/>
        <a:lstStyle/>
        <a:p>
          <a:pPr rtl="1"/>
          <a:endParaRPr lang="fa-IR"/>
        </a:p>
      </dgm:t>
    </dgm:pt>
    <dgm:pt modelId="{61E6B806-3CAE-4AF7-9750-E29A0ECBD780}" type="pres">
      <dgm:prSet presAssocID="{D3BCC60C-D122-4C57-93F5-B3DF76D5A573}" presName="FourNodes_2_text" presStyleLbl="node1" presStyleIdx="3" presStyleCnt="4">
        <dgm:presLayoutVars>
          <dgm:bulletEnabled val="1"/>
        </dgm:presLayoutVars>
      </dgm:prSet>
      <dgm:spPr/>
      <dgm:t>
        <a:bodyPr/>
        <a:lstStyle/>
        <a:p>
          <a:pPr rtl="1"/>
          <a:endParaRPr lang="fa-IR"/>
        </a:p>
      </dgm:t>
    </dgm:pt>
    <dgm:pt modelId="{43AA68D9-2A4D-4228-9866-ED47C41551E6}" type="pres">
      <dgm:prSet presAssocID="{D3BCC60C-D122-4C57-93F5-B3DF76D5A573}" presName="FourNodes_3_text" presStyleLbl="node1" presStyleIdx="3" presStyleCnt="4">
        <dgm:presLayoutVars>
          <dgm:bulletEnabled val="1"/>
        </dgm:presLayoutVars>
      </dgm:prSet>
      <dgm:spPr/>
      <dgm:t>
        <a:bodyPr/>
        <a:lstStyle/>
        <a:p>
          <a:pPr rtl="1"/>
          <a:endParaRPr lang="fa-IR"/>
        </a:p>
      </dgm:t>
    </dgm:pt>
    <dgm:pt modelId="{82E4F95D-E413-4F00-B28F-2FBA4A6FA365}" type="pres">
      <dgm:prSet presAssocID="{D3BCC60C-D122-4C57-93F5-B3DF76D5A573}" presName="FourNodes_4_text" presStyleLbl="node1" presStyleIdx="3" presStyleCnt="4">
        <dgm:presLayoutVars>
          <dgm:bulletEnabled val="1"/>
        </dgm:presLayoutVars>
      </dgm:prSet>
      <dgm:spPr/>
      <dgm:t>
        <a:bodyPr/>
        <a:lstStyle/>
        <a:p>
          <a:pPr rtl="1"/>
          <a:endParaRPr lang="fa-IR"/>
        </a:p>
      </dgm:t>
    </dgm:pt>
  </dgm:ptLst>
  <dgm:cxnLst>
    <dgm:cxn modelId="{FD9D6230-8489-45CB-942E-1869084FBE00}" srcId="{D3BCC60C-D122-4C57-93F5-B3DF76D5A573}" destId="{68654884-2515-468B-A831-93BB80AD224B}" srcOrd="0" destOrd="0" parTransId="{ED0854DE-DC79-413A-8C16-8FFCF8693D5C}" sibTransId="{BFAC127D-D449-45D2-91B2-09776F7AD6F7}"/>
    <dgm:cxn modelId="{5FA395C4-68E7-4E75-B8C8-0A8DA3E0A31D}" srcId="{D3BCC60C-D122-4C57-93F5-B3DF76D5A573}" destId="{1B0111BA-1562-41DD-9D1F-06B9A6D0802A}" srcOrd="1" destOrd="0" parTransId="{11A12EFD-90E2-4D3F-A2E6-D191B5337ABE}" sibTransId="{5CFD394D-1AFE-4D8F-87BC-4B9ADE254086}"/>
    <dgm:cxn modelId="{D7045577-BA5E-4855-B14E-E28F2E95E8C3}" type="presOf" srcId="{71C2BA24-9331-42C3-8939-29A3CAA785C2}" destId="{01805014-2DB8-4383-9F91-229D1D3D0B7D}" srcOrd="0" destOrd="0" presId="urn:microsoft.com/office/officeart/2005/8/layout/vProcess5"/>
    <dgm:cxn modelId="{30BD0DE0-005C-49B5-8839-BAE94445F321}" type="presOf" srcId="{BFAC127D-D449-45D2-91B2-09776F7AD6F7}" destId="{281F8AFB-EF7A-4D7D-BA0F-538F1DE5E8A6}" srcOrd="0" destOrd="0" presId="urn:microsoft.com/office/officeart/2005/8/layout/vProcess5"/>
    <dgm:cxn modelId="{F19D0F34-B934-4260-968B-AC48DAA6FCA3}" type="presOf" srcId="{68654884-2515-468B-A831-93BB80AD224B}" destId="{D1B7C29A-DEFB-4B80-BAE6-D8C82A2FF2E1}" srcOrd="1" destOrd="0" presId="urn:microsoft.com/office/officeart/2005/8/layout/vProcess5"/>
    <dgm:cxn modelId="{B6D903B4-E49B-4075-9F39-EEC23F885157}" type="presOf" srcId="{D3BCC60C-D122-4C57-93F5-B3DF76D5A573}" destId="{5EAC3254-2CDA-4C27-8C03-CB73C4F4507C}" srcOrd="0" destOrd="0" presId="urn:microsoft.com/office/officeart/2005/8/layout/vProcess5"/>
    <dgm:cxn modelId="{8C8919D6-F160-40FD-BBBE-7624BB29C513}" type="presOf" srcId="{1B0111BA-1562-41DD-9D1F-06B9A6D0802A}" destId="{17F99050-7DD4-4320-97B3-0F29B5AFC910}" srcOrd="0" destOrd="0" presId="urn:microsoft.com/office/officeart/2005/8/layout/vProcess5"/>
    <dgm:cxn modelId="{3F0ED24F-57BC-448C-8ED0-387A21110F27}" type="presOf" srcId="{1B0111BA-1562-41DD-9D1F-06B9A6D0802A}" destId="{61E6B806-3CAE-4AF7-9750-E29A0ECBD780}" srcOrd="1" destOrd="0" presId="urn:microsoft.com/office/officeart/2005/8/layout/vProcess5"/>
    <dgm:cxn modelId="{AA8803A4-8F8B-4E48-9232-6F80AB0857A0}" type="presOf" srcId="{71C2BA24-9331-42C3-8939-29A3CAA785C2}" destId="{82E4F95D-E413-4F00-B28F-2FBA4A6FA365}" srcOrd="1" destOrd="0" presId="urn:microsoft.com/office/officeart/2005/8/layout/vProcess5"/>
    <dgm:cxn modelId="{2EC13B2F-93ED-43A3-A65F-58CE3D051794}" type="presOf" srcId="{68654884-2515-468B-A831-93BB80AD224B}" destId="{A88EFD93-B870-4749-8A52-93484DAFC8CE}" srcOrd="0" destOrd="0" presId="urn:microsoft.com/office/officeart/2005/8/layout/vProcess5"/>
    <dgm:cxn modelId="{1B3C3B29-9E92-4294-947D-B29C3C1BCBA1}" srcId="{D3BCC60C-D122-4C57-93F5-B3DF76D5A573}" destId="{71C2BA24-9331-42C3-8939-29A3CAA785C2}" srcOrd="3" destOrd="0" parTransId="{56D2B158-2DB7-40D2-9464-0539B0F2CF34}" sibTransId="{ABCE5D28-9251-42EE-9914-8C04F4F4C2E2}"/>
    <dgm:cxn modelId="{A8E7A7E5-487E-4958-9E06-D53DA590AFF3}" type="presOf" srcId="{ABECC084-E8FF-40CE-9101-ADCF5A8E892E}" destId="{F72DCE03-C2C6-4F46-9C1E-3E98C85E150F}" srcOrd="0" destOrd="0" presId="urn:microsoft.com/office/officeart/2005/8/layout/vProcess5"/>
    <dgm:cxn modelId="{FC15BF1A-5D52-436E-90C1-55FADE9AB020}" type="presOf" srcId="{11B0DD55-833B-4A0F-A0C9-71965FDF30D2}" destId="{43AA68D9-2A4D-4228-9866-ED47C41551E6}" srcOrd="1" destOrd="0" presId="urn:microsoft.com/office/officeart/2005/8/layout/vProcess5"/>
    <dgm:cxn modelId="{EDD61352-7892-443F-8BBE-80AB05AA521D}" srcId="{D3BCC60C-D122-4C57-93F5-B3DF76D5A573}" destId="{11B0DD55-833B-4A0F-A0C9-71965FDF30D2}" srcOrd="2" destOrd="0" parTransId="{62130C9C-15B0-413C-9A31-DA3B2922B061}" sibTransId="{ABECC084-E8FF-40CE-9101-ADCF5A8E892E}"/>
    <dgm:cxn modelId="{F1EBA266-E94B-439C-B00A-EEB2818F8B5D}" type="presOf" srcId="{5CFD394D-1AFE-4D8F-87BC-4B9ADE254086}" destId="{569380B1-C496-45BF-B623-9880CA1FA3BE}" srcOrd="0" destOrd="0" presId="urn:microsoft.com/office/officeart/2005/8/layout/vProcess5"/>
    <dgm:cxn modelId="{02DFA93C-8465-417E-8E59-FB6BD32478A7}" type="presOf" srcId="{11B0DD55-833B-4A0F-A0C9-71965FDF30D2}" destId="{44F45998-722A-419D-BE15-317E28AB5180}" srcOrd="0" destOrd="0" presId="urn:microsoft.com/office/officeart/2005/8/layout/vProcess5"/>
    <dgm:cxn modelId="{28B551C5-884B-4CF7-8845-4AEAE08C70C8}" type="presParOf" srcId="{5EAC3254-2CDA-4C27-8C03-CB73C4F4507C}" destId="{19C10954-6D63-4922-BC35-1F729CB8E936}" srcOrd="0" destOrd="0" presId="urn:microsoft.com/office/officeart/2005/8/layout/vProcess5"/>
    <dgm:cxn modelId="{3A337A55-3E26-4857-89E4-414A5AAE468F}" type="presParOf" srcId="{5EAC3254-2CDA-4C27-8C03-CB73C4F4507C}" destId="{A88EFD93-B870-4749-8A52-93484DAFC8CE}" srcOrd="1" destOrd="0" presId="urn:microsoft.com/office/officeart/2005/8/layout/vProcess5"/>
    <dgm:cxn modelId="{5693B43E-D983-4E8B-B002-68702AB17B10}" type="presParOf" srcId="{5EAC3254-2CDA-4C27-8C03-CB73C4F4507C}" destId="{17F99050-7DD4-4320-97B3-0F29B5AFC910}" srcOrd="2" destOrd="0" presId="urn:microsoft.com/office/officeart/2005/8/layout/vProcess5"/>
    <dgm:cxn modelId="{5F00560F-94B8-4B31-988A-38A27E4D1E7C}" type="presParOf" srcId="{5EAC3254-2CDA-4C27-8C03-CB73C4F4507C}" destId="{44F45998-722A-419D-BE15-317E28AB5180}" srcOrd="3" destOrd="0" presId="urn:microsoft.com/office/officeart/2005/8/layout/vProcess5"/>
    <dgm:cxn modelId="{1CD0C3C2-300F-4972-A816-F22A821785DC}" type="presParOf" srcId="{5EAC3254-2CDA-4C27-8C03-CB73C4F4507C}" destId="{01805014-2DB8-4383-9F91-229D1D3D0B7D}" srcOrd="4" destOrd="0" presId="urn:microsoft.com/office/officeart/2005/8/layout/vProcess5"/>
    <dgm:cxn modelId="{32F4D1E8-15CA-426B-8120-A51E5F1406CD}" type="presParOf" srcId="{5EAC3254-2CDA-4C27-8C03-CB73C4F4507C}" destId="{281F8AFB-EF7A-4D7D-BA0F-538F1DE5E8A6}" srcOrd="5" destOrd="0" presId="urn:microsoft.com/office/officeart/2005/8/layout/vProcess5"/>
    <dgm:cxn modelId="{B2E50F96-8FC9-4BDB-80CB-C047E81F16A9}" type="presParOf" srcId="{5EAC3254-2CDA-4C27-8C03-CB73C4F4507C}" destId="{569380B1-C496-45BF-B623-9880CA1FA3BE}" srcOrd="6" destOrd="0" presId="urn:microsoft.com/office/officeart/2005/8/layout/vProcess5"/>
    <dgm:cxn modelId="{73368F12-F06F-426A-81B0-BE7705C700A6}" type="presParOf" srcId="{5EAC3254-2CDA-4C27-8C03-CB73C4F4507C}" destId="{F72DCE03-C2C6-4F46-9C1E-3E98C85E150F}" srcOrd="7" destOrd="0" presId="urn:microsoft.com/office/officeart/2005/8/layout/vProcess5"/>
    <dgm:cxn modelId="{059D1C59-34C8-4198-B842-CF4797767CE3}" type="presParOf" srcId="{5EAC3254-2CDA-4C27-8C03-CB73C4F4507C}" destId="{D1B7C29A-DEFB-4B80-BAE6-D8C82A2FF2E1}" srcOrd="8" destOrd="0" presId="urn:microsoft.com/office/officeart/2005/8/layout/vProcess5"/>
    <dgm:cxn modelId="{FBB6D1A8-5973-457F-BFA7-47FC4263F909}" type="presParOf" srcId="{5EAC3254-2CDA-4C27-8C03-CB73C4F4507C}" destId="{61E6B806-3CAE-4AF7-9750-E29A0ECBD780}" srcOrd="9" destOrd="0" presId="urn:microsoft.com/office/officeart/2005/8/layout/vProcess5"/>
    <dgm:cxn modelId="{B0BAA270-1C50-4AC5-9F91-CD5E58683E82}" type="presParOf" srcId="{5EAC3254-2CDA-4C27-8C03-CB73C4F4507C}" destId="{43AA68D9-2A4D-4228-9866-ED47C41551E6}" srcOrd="10" destOrd="0" presId="urn:microsoft.com/office/officeart/2005/8/layout/vProcess5"/>
    <dgm:cxn modelId="{A4684ED0-CB13-43B2-9059-9E3816374DB5}" type="presParOf" srcId="{5EAC3254-2CDA-4C27-8C03-CB73C4F4507C}" destId="{82E4F95D-E413-4F00-B28F-2FBA4A6FA365}"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EFD93-B870-4749-8A52-93484DAFC8CE}">
      <dsp:nvSpPr>
        <dsp:cNvPr id="0" name=""/>
        <dsp:cNvSpPr/>
      </dsp:nvSpPr>
      <dsp:spPr>
        <a:xfrm>
          <a:off x="-216217" y="76962"/>
          <a:ext cx="6347456" cy="43129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kern="1200" dirty="0" smtClean="0"/>
            <a:t>Inertia in a vibrating structure </a:t>
          </a:r>
          <a:endParaRPr lang="fa-IR" sz="1800" kern="1200" dirty="0"/>
        </a:p>
      </dsp:txBody>
      <dsp:txXfrm>
        <a:off x="-203585" y="89594"/>
        <a:ext cx="5424616" cy="406028"/>
      </dsp:txXfrm>
    </dsp:sp>
    <dsp:sp modelId="{17F99050-7DD4-4320-97B3-0F29B5AFC910}">
      <dsp:nvSpPr>
        <dsp:cNvPr id="0" name=""/>
        <dsp:cNvSpPr/>
      </dsp:nvSpPr>
      <dsp:spPr>
        <a:xfrm>
          <a:off x="19963" y="736854"/>
          <a:ext cx="6492268" cy="397767"/>
        </a:xfrm>
        <a:prstGeom prst="roundRect">
          <a:avLst>
            <a:gd name="adj" fmla="val 10000"/>
          </a:avLst>
        </a:prstGeom>
        <a:solidFill>
          <a:schemeClr val="accent3">
            <a:hueOff val="3874869"/>
            <a:satOff val="-12382"/>
            <a:lumOff val="-313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kern="1200" dirty="0" smtClean="0"/>
            <a:t>Increasing in base shear, moment, and torsion</a:t>
          </a:r>
          <a:endParaRPr lang="fa-IR" sz="1800" kern="1200" dirty="0"/>
        </a:p>
      </dsp:txBody>
      <dsp:txXfrm>
        <a:off x="31613" y="748504"/>
        <a:ext cx="5385209" cy="374467"/>
      </dsp:txXfrm>
    </dsp:sp>
    <dsp:sp modelId="{44F45998-722A-419D-BE15-317E28AB5180}">
      <dsp:nvSpPr>
        <dsp:cNvPr id="0" name=""/>
        <dsp:cNvSpPr/>
      </dsp:nvSpPr>
      <dsp:spPr>
        <a:xfrm>
          <a:off x="492449" y="1422655"/>
          <a:ext cx="6857252" cy="787908"/>
        </a:xfrm>
        <a:prstGeom prst="roundRect">
          <a:avLst>
            <a:gd name="adj" fmla="val 10000"/>
          </a:avLst>
        </a:prstGeom>
        <a:solidFill>
          <a:schemeClr val="accent3">
            <a:hueOff val="7749738"/>
            <a:satOff val="-24763"/>
            <a:lumOff val="-627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kern="1200" dirty="0" smtClean="0"/>
            <a:t>Displacements and rotations at the soil-foundation interface (are only possible because of flexibility in the soil-foundation system)</a:t>
          </a:r>
          <a:endParaRPr lang="fa-IR" sz="1800" kern="1200" dirty="0"/>
        </a:p>
      </dsp:txBody>
      <dsp:txXfrm>
        <a:off x="515526" y="1445732"/>
        <a:ext cx="5674984" cy="741754"/>
      </dsp:txXfrm>
    </dsp:sp>
    <dsp:sp modelId="{01805014-2DB8-4383-9F91-229D1D3D0B7D}">
      <dsp:nvSpPr>
        <dsp:cNvPr id="0" name=""/>
        <dsp:cNvSpPr/>
      </dsp:nvSpPr>
      <dsp:spPr>
        <a:xfrm>
          <a:off x="1081085" y="2438401"/>
          <a:ext cx="6831331" cy="1193286"/>
        </a:xfrm>
        <a:prstGeom prst="roundRect">
          <a:avLst>
            <a:gd name="adj" fmla="val 10000"/>
          </a:avLst>
        </a:prstGeom>
        <a:solidFill>
          <a:schemeClr val="accent3">
            <a:hueOff val="11624607"/>
            <a:satOff val="-37145"/>
            <a:lumOff val="-941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rtl="0">
            <a:lnSpc>
              <a:spcPct val="90000"/>
            </a:lnSpc>
            <a:spcBef>
              <a:spcPct val="0"/>
            </a:spcBef>
            <a:spcAft>
              <a:spcPct val="35000"/>
            </a:spcAft>
          </a:pPr>
          <a:r>
            <a:rPr lang="en-US" sz="1600" kern="1200" dirty="0" smtClean="0"/>
            <a:t>1- Overall structural flexibility (and increases the building period);</a:t>
          </a:r>
          <a:endParaRPr lang="fa-IR" sz="1600" kern="1200" dirty="0" smtClean="0"/>
        </a:p>
        <a:p>
          <a:pPr lvl="0" algn="just" defTabSz="711200" rtl="0">
            <a:lnSpc>
              <a:spcPct val="90000"/>
            </a:lnSpc>
            <a:spcBef>
              <a:spcPct val="0"/>
            </a:spcBef>
            <a:spcAft>
              <a:spcPct val="35000"/>
            </a:spcAft>
            <a:tabLst>
              <a:tab pos="6188075" algn="l"/>
            </a:tabLst>
          </a:pPr>
          <a:r>
            <a:rPr lang="en-US" sz="1600" kern="1200" dirty="0" smtClean="0"/>
            <a:t>2- Give rise to energy dissipation via radiation damping and hysteretic soil  damping, which can significantly affect overall system damping.</a:t>
          </a:r>
          <a:endParaRPr lang="fa-IR" sz="1600" kern="1200" dirty="0"/>
        </a:p>
      </dsp:txBody>
      <dsp:txXfrm>
        <a:off x="1116035" y="2473351"/>
        <a:ext cx="5621072" cy="1123386"/>
      </dsp:txXfrm>
    </dsp:sp>
    <dsp:sp modelId="{281F8AFB-EF7A-4D7D-BA0F-538F1DE5E8A6}">
      <dsp:nvSpPr>
        <dsp:cNvPr id="0" name=""/>
        <dsp:cNvSpPr/>
      </dsp:nvSpPr>
      <dsp:spPr>
        <a:xfrm>
          <a:off x="5523850" y="502121"/>
          <a:ext cx="512140" cy="512140"/>
        </a:xfrm>
        <a:prstGeom prst="downArrow">
          <a:avLst>
            <a:gd name="adj1" fmla="val 55000"/>
            <a:gd name="adj2" fmla="val 45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endParaRPr lang="fa-IR" sz="2400" kern="1200"/>
        </a:p>
      </dsp:txBody>
      <dsp:txXfrm>
        <a:off x="5639082" y="502121"/>
        <a:ext cx="281677" cy="385385"/>
      </dsp:txXfrm>
    </dsp:sp>
    <dsp:sp modelId="{569380B1-C496-45BF-B623-9880CA1FA3BE}">
      <dsp:nvSpPr>
        <dsp:cNvPr id="0" name=""/>
        <dsp:cNvSpPr/>
      </dsp:nvSpPr>
      <dsp:spPr>
        <a:xfrm>
          <a:off x="6039496" y="1067911"/>
          <a:ext cx="512140" cy="608489"/>
        </a:xfrm>
        <a:prstGeom prst="downArrow">
          <a:avLst>
            <a:gd name="adj1" fmla="val 55000"/>
            <a:gd name="adj2" fmla="val 45000"/>
          </a:avLst>
        </a:prstGeom>
        <a:solidFill>
          <a:schemeClr val="accent3">
            <a:tint val="40000"/>
            <a:alpha val="90000"/>
            <a:hueOff val="6385568"/>
            <a:satOff val="-26549"/>
            <a:lumOff val="-2243"/>
            <a:alphaOff val="0"/>
          </a:schemeClr>
        </a:solidFill>
        <a:ln w="19050" cap="flat" cmpd="sng" algn="ctr">
          <a:solidFill>
            <a:schemeClr val="accent3">
              <a:tint val="40000"/>
              <a:alpha val="90000"/>
              <a:hueOff val="6385568"/>
              <a:satOff val="-26549"/>
              <a:lumOff val="-22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endParaRPr lang="fa-IR" sz="2400" kern="1200"/>
        </a:p>
      </dsp:txBody>
      <dsp:txXfrm>
        <a:off x="6154728" y="1067911"/>
        <a:ext cx="281677" cy="481734"/>
      </dsp:txXfrm>
    </dsp:sp>
    <dsp:sp modelId="{F72DCE03-C2C6-4F46-9C1E-3E98C85E150F}">
      <dsp:nvSpPr>
        <dsp:cNvPr id="0" name=""/>
        <dsp:cNvSpPr/>
      </dsp:nvSpPr>
      <dsp:spPr>
        <a:xfrm>
          <a:off x="6821916" y="2184657"/>
          <a:ext cx="512140" cy="512140"/>
        </a:xfrm>
        <a:prstGeom prst="downArrow">
          <a:avLst>
            <a:gd name="adj1" fmla="val 55000"/>
            <a:gd name="adj2" fmla="val 45000"/>
          </a:avLst>
        </a:prstGeom>
        <a:solidFill>
          <a:schemeClr val="accent3">
            <a:tint val="40000"/>
            <a:alpha val="90000"/>
            <a:hueOff val="12771136"/>
            <a:satOff val="-53098"/>
            <a:lumOff val="-4485"/>
            <a:alphaOff val="0"/>
          </a:schemeClr>
        </a:solidFill>
        <a:ln w="19050" cap="flat" cmpd="sng" algn="ctr">
          <a:solidFill>
            <a:schemeClr val="accent3">
              <a:tint val="40000"/>
              <a:alpha val="90000"/>
              <a:hueOff val="12771136"/>
              <a:satOff val="-53098"/>
              <a:lumOff val="-44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endParaRPr lang="fa-IR" sz="2400" kern="1200"/>
        </a:p>
      </dsp:txBody>
      <dsp:txXfrm>
        <a:off x="6937148" y="2184657"/>
        <a:ext cx="281677" cy="38538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BCA55C-DF69-464F-95B7-353CACD93136}" type="datetimeFigureOut">
              <a:rPr lang="en-US" smtClean="0"/>
              <a:pPr/>
              <a:t>11/20/2017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9220D6-AEBB-4B15-A9B1-5AB1C464B4F7}" type="slidenum">
              <a:rPr lang="en-US" smtClean="0"/>
              <a:pPr/>
              <a:t>‹#›</a:t>
            </a:fld>
            <a:endParaRPr lang="en-US" dirty="0"/>
          </a:p>
        </p:txBody>
      </p:sp>
    </p:spTree>
    <p:extLst>
      <p:ext uri="{BB962C8B-B14F-4D97-AF65-F5344CB8AC3E}">
        <p14:creationId xmlns:p14="http://schemas.microsoft.com/office/powerpoint/2010/main" val="1218279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A8ADFD5B-A66C-449C-B6E8-FB716D07777D}" type="datetimeFigureOut">
              <a:rPr lang="en-US" smtClean="0"/>
              <a:pPr/>
              <a:t>11/20/2017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extLst/>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CA5D3BF3-D352-46FC-8343-31F56E6730EA}" type="slidenum">
              <a:rPr lang="en-US" smtClean="0"/>
              <a:pPr/>
              <a:t>‹#›</a:t>
            </a:fld>
            <a:endParaRPr lang="en-US" dirty="0"/>
          </a:p>
        </p:txBody>
      </p:sp>
    </p:spTree>
    <p:extLst>
      <p:ext uri="{BB962C8B-B14F-4D97-AF65-F5344CB8AC3E}">
        <p14:creationId xmlns:p14="http://schemas.microsoft.com/office/powerpoint/2010/main" val="1676860100"/>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dirty="0"/>
          </a:p>
        </p:txBody>
      </p:sp>
      <p:sp>
        <p:nvSpPr>
          <p:cNvPr id="4" name="Rectangle 3"/>
          <p:cNvSpPr>
            <a:spLocks noGrp="1"/>
          </p:cNvSpPr>
          <p:nvPr>
            <p:ph type="sldNum" sz="quarter" idx="10"/>
          </p:nvPr>
        </p:nvSpPr>
        <p:spPr/>
        <p:txBody>
          <a:bodyPr/>
          <a:lstStyle>
            <a:extLst/>
          </a:lstStyle>
          <a:p>
            <a:fld id="{CA5D3BF3-D352-46FC-8343-31F56E6730E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dirty="0"/>
          </a:p>
        </p:txBody>
      </p:sp>
      <p:sp>
        <p:nvSpPr>
          <p:cNvPr id="4" name="Rectangle 3"/>
          <p:cNvSpPr>
            <a:spLocks noGrp="1"/>
          </p:cNvSpPr>
          <p:nvPr>
            <p:ph type="sldNum" sz="quarter" idx="10"/>
          </p:nvPr>
        </p:nvSpPr>
        <p:spPr/>
        <p:txBody>
          <a:bodyPr/>
          <a:lstStyle>
            <a:extLst/>
          </a:lstStyle>
          <a:p>
            <a:fld id="{CA5D3BF3-D352-46FC-8343-31F56E6730E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CA5D3BF3-D352-46FC-8343-31F56E6730EA}" type="slidenum">
              <a:rPr lang="en-US" smtClean="0"/>
              <a:pPr/>
              <a:t>51</a:t>
            </a:fld>
            <a:endParaRPr lang="en-US" dirty="0"/>
          </a:p>
        </p:txBody>
      </p:sp>
    </p:spTree>
    <p:extLst>
      <p:ext uri="{BB962C8B-B14F-4D97-AF65-F5344CB8AC3E}">
        <p14:creationId xmlns:p14="http://schemas.microsoft.com/office/powerpoint/2010/main" val="2040282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0" y="3867150"/>
            <a:ext cx="9144000" cy="12763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10" name="Rectangle 9"/>
          <p:cNvSpPr/>
          <p:nvPr/>
        </p:nvSpPr>
        <p:spPr>
          <a:xfrm>
            <a:off x="-9144" y="3943350"/>
            <a:ext cx="2249424" cy="113157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11" name="Rectangle 10"/>
          <p:cNvSpPr/>
          <p:nvPr/>
        </p:nvSpPr>
        <p:spPr>
          <a:xfrm>
            <a:off x="2359152" y="3943350"/>
            <a:ext cx="6784848" cy="112471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9" name="Subtitle 8"/>
          <p:cNvSpPr>
            <a:spLocks noGrp="1"/>
          </p:cNvSpPr>
          <p:nvPr>
            <p:ph type="subTitle" idx="1"/>
          </p:nvPr>
        </p:nvSpPr>
        <p:spPr>
          <a:xfrm>
            <a:off x="2362200" y="3943350"/>
            <a:ext cx="6515100" cy="1108528"/>
          </a:xfrm>
        </p:spPr>
        <p:txBody>
          <a:bodyPr anchor="ctr"/>
          <a:lstStyle>
            <a:lvl1pPr marL="0" indent="0" algn="l" eaLnBrk="1" latinLnBrk="0" hangingPunct="1">
              <a:buNone/>
              <a:defRPr kumimoji="0"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1" hangingPunct="1"/>
            <a:r>
              <a:rPr lang="en-US" dirty="0" smtClean="0"/>
              <a:t>Click to edit Master subtitle style</a:t>
            </a:r>
            <a:endParaRPr dirty="0"/>
          </a:p>
        </p:txBody>
      </p:sp>
      <p:sp>
        <p:nvSpPr>
          <p:cNvPr id="28" name="Date Placeholder 27"/>
          <p:cNvSpPr>
            <a:spLocks noGrp="1"/>
          </p:cNvSpPr>
          <p:nvPr>
            <p:ph type="dt" sz="half" idx="10"/>
          </p:nvPr>
        </p:nvSpPr>
        <p:spPr>
          <a:xfrm>
            <a:off x="76200" y="4551524"/>
            <a:ext cx="2057400" cy="514350"/>
          </a:xfrm>
        </p:spPr>
        <p:txBody>
          <a:bodyPr>
            <a:noAutofit/>
          </a:bodyPr>
          <a:lstStyle>
            <a:lvl1pPr algn="ctr" eaLnBrk="1" latinLnBrk="0" hangingPunct="1">
              <a:defRPr kumimoji="0" sz="2000">
                <a:solidFill>
                  <a:srgbClr val="FFFFFF"/>
                </a:solidFill>
              </a:defRPr>
            </a:lvl1pPr>
            <a:extLst/>
          </a:lstStyle>
          <a:p>
            <a:pPr algn="ctr"/>
            <a:fld id="{A9A14BAD-33A5-4188-AADE-33AC305E45E8}" type="datetime1">
              <a:rPr kumimoji="0" lang="en-US" smtClean="0">
                <a:solidFill>
                  <a:srgbClr val="FFFFFF"/>
                </a:solidFill>
              </a:rPr>
              <a:t>11/20/2017</a:t>
            </a:fld>
            <a:endParaRPr kumimoji="0" lang="en-US" sz="2000" dirty="0">
              <a:solidFill>
                <a:srgbClr val="FFFFFF"/>
              </a:solidFill>
            </a:endParaRPr>
          </a:p>
        </p:txBody>
      </p:sp>
      <p:sp>
        <p:nvSpPr>
          <p:cNvPr id="17" name="Footer Placeholder 16"/>
          <p:cNvSpPr>
            <a:spLocks noGrp="1"/>
          </p:cNvSpPr>
          <p:nvPr>
            <p:ph type="ftr" sz="quarter" idx="11"/>
          </p:nvPr>
        </p:nvSpPr>
        <p:spPr>
          <a:xfrm>
            <a:off x="2085393" y="177404"/>
            <a:ext cx="5867400" cy="273844"/>
          </a:xfrm>
        </p:spPr>
        <p:txBody>
          <a:bodyPr/>
          <a:lstStyle>
            <a:lvl1pPr algn="r" eaLnBrk="1" latinLnBrk="0" hangingPunct="1">
              <a:defRPr kumimoji="0">
                <a:solidFill>
                  <a:schemeClr val="tx2"/>
                </a:solidFill>
              </a:defRPr>
            </a:lvl1pPr>
            <a:extLst/>
          </a:lstStyle>
          <a:p>
            <a:pPr algn="r"/>
            <a:endParaRPr kumimoji="0" lang="en-US" dirty="0">
              <a:solidFill>
                <a:schemeClr val="tx2"/>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eaLnBrk="1" latinLnBrk="0" hangingPunct="1">
              <a:defRPr kumimoji="0">
                <a:solidFill>
                  <a:schemeClr val="tx2"/>
                </a:solidFill>
              </a:defRPr>
            </a:lvl1pPr>
            <a:extLst/>
          </a:lstStyle>
          <a:p>
            <a:fld id="{8F82E0A0-C266-4798-8C8F-B9F91E9DA37E}" type="slidenum">
              <a:rPr kumimoji="0" lang="en-US" smtClean="0">
                <a:solidFill>
                  <a:schemeClr val="tx2"/>
                </a:solidFill>
              </a:rPr>
              <a:pPr/>
              <a:t>‹#›</a:t>
            </a:fld>
            <a:endParaRPr kumimoji="0" lang="en-US" dirty="0">
              <a:solidFill>
                <a:schemeClr val="tx2"/>
              </a:solidFill>
            </a:endParaRPr>
          </a:p>
        </p:txBody>
      </p:sp>
      <p:sp>
        <p:nvSpPr>
          <p:cNvPr id="12" name="Rectangle 11"/>
          <p:cNvSpPr>
            <a:spLocks noGrp="1"/>
          </p:cNvSpPr>
          <p:nvPr>
            <p:ph type="title"/>
          </p:nvPr>
        </p:nvSpPr>
        <p:spPr>
          <a:xfrm>
            <a:off x="2362200" y="1885950"/>
            <a:ext cx="6477000" cy="2038350"/>
          </a:xfrm>
        </p:spPr>
        <p:txBody>
          <a:bodyPr rtlCol="0" anchor="b"/>
          <a:lstStyle>
            <a:lvl1pPr eaLnBrk="1" latinLnBrk="0" hangingPunct="1">
              <a:defRPr kumimoji="0" cap="all" baseline="0"/>
            </a:lvl1pPr>
            <a:extLst/>
          </a:lstStyle>
          <a:p>
            <a:pPr eaLnBrk="1" latinLnBrk="1" hangingPunct="1"/>
            <a:r>
              <a:rPr lang="en-US" smtClean="0"/>
              <a:t>Click to edit Master title style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eaLnBrk="1" latinLnBrk="1" hangingPunct="1"/>
            <a:r>
              <a:rPr lang="en-US" dirty="0" smtClean="0"/>
              <a:t>Click to edit Master title style</a:t>
            </a:r>
            <a:endParaRPr dirty="0"/>
          </a:p>
        </p:txBody>
      </p:sp>
      <p:sp>
        <p:nvSpPr>
          <p:cNvPr id="3" name="Rectangle 2"/>
          <p:cNvSpPr>
            <a:spLocks noGrp="1"/>
          </p:cNvSpPr>
          <p:nvPr>
            <p:ph type="dt" sz="half" idx="10"/>
          </p:nvPr>
        </p:nvSpPr>
        <p:spPr/>
        <p:txBody>
          <a:bodyPr/>
          <a:lstStyle>
            <a:extLst/>
          </a:lstStyle>
          <a:p>
            <a:fld id="{51D5EA2A-6357-4F61-97CA-3DD662C826EF}" type="datetime1">
              <a:rPr kumimoji="0" lang="en-US" smtClean="0"/>
              <a:t>11/20/2017</a:t>
            </a:fld>
            <a:endParaRPr kumimoji="0" lang="en-US" dirty="0"/>
          </a:p>
        </p:txBody>
      </p:sp>
      <p:sp>
        <p:nvSpPr>
          <p:cNvPr id="4" name="Rectangle 3"/>
          <p:cNvSpPr>
            <a:spLocks noGrp="1"/>
          </p:cNvSpPr>
          <p:nvPr>
            <p:ph type="ftr" sz="quarter" idx="11"/>
          </p:nvPr>
        </p:nvSpPr>
        <p:spPr/>
        <p:txBody>
          <a:bodyPr/>
          <a:lstStyle>
            <a:extLst/>
          </a:lstStyle>
          <a:p>
            <a:endParaRPr kumimoji="0" lang="en-US" dirty="0"/>
          </a:p>
        </p:txBody>
      </p:sp>
      <p:sp>
        <p:nvSpPr>
          <p:cNvPr id="5" name="Rectangle 4"/>
          <p:cNvSpPr>
            <a:spLocks noGrp="1"/>
          </p:cNvSpPr>
          <p:nvPr>
            <p:ph type="sldNum" sz="quarter" idx="12"/>
          </p:nvPr>
        </p:nvSpPr>
        <p:spPr/>
        <p:txBody>
          <a:bodyPr/>
          <a:lstStyle>
            <a:extLst/>
          </a:lstStyle>
          <a:p>
            <a:pPr algn="ctr"/>
            <a:fld id="{8F82E0A0-C266-4798-8C8F-B9F91E9DA37E}" type="slidenum">
              <a:rPr kumimoji="0" lang="en-US" sz="1400" b="1" smtClean="0">
                <a:solidFill>
                  <a:srgbClr val="FFFFFF"/>
                </a:solidFill>
              </a:rPr>
              <a:pPr algn="ctr"/>
              <a:t>‹#›</a:t>
            </a:fld>
            <a:endParaRPr kumimoji="0" lang="en-US" dirty="0"/>
          </a:p>
        </p:txBody>
      </p:sp>
      <p:sp>
        <p:nvSpPr>
          <p:cNvPr id="7" name="Rectangle 6"/>
          <p:cNvSpPr>
            <a:spLocks noGrp="1"/>
          </p:cNvSpPr>
          <p:nvPr>
            <p:ph sz="quarter" idx="13"/>
          </p:nvPr>
        </p:nvSpPr>
        <p:spPr>
          <a:xfrm>
            <a:off x="609600" y="1352550"/>
            <a:ext cx="8153400" cy="32766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p:spPr>
        <p:txBody>
          <a:bodyPr anchor="t"/>
          <a:lstStyle>
            <a:lvl1pPr eaLnBrk="1" latinLnBrk="0" hangingPunct="1">
              <a:buNone/>
              <a:defRPr kumimoji="0" sz="2800">
                <a:solidFill>
                  <a:schemeClr val="tx2"/>
                </a:solidFill>
              </a:defRPr>
            </a:lvl1pPr>
            <a:lvl2pPr eaLnBrk="1" latinLnBrk="0" hangingPunct="1">
              <a:buNone/>
              <a:defRPr kumimoji="0" sz="1800">
                <a:solidFill>
                  <a:schemeClr val="tx1">
                    <a:tint val="75000"/>
                  </a:schemeClr>
                </a:solidFill>
              </a:defRPr>
            </a:lvl2pPr>
            <a:lvl3pPr eaLnBrk="1" latinLnBrk="0" hangingPunct="1">
              <a:buNone/>
              <a:defRPr kumimoji="0" sz="1600">
                <a:solidFill>
                  <a:schemeClr val="tx1">
                    <a:tint val="75000"/>
                  </a:schemeClr>
                </a:solidFill>
              </a:defRPr>
            </a:lvl3pPr>
            <a:lvl4pPr eaLnBrk="1" latinLnBrk="0" hangingPunct="1">
              <a:buNone/>
              <a:defRPr kumimoji="0" sz="1400">
                <a:solidFill>
                  <a:schemeClr val="tx1">
                    <a:tint val="75000"/>
                  </a:schemeClr>
                </a:solidFill>
              </a:defRPr>
            </a:lvl4pPr>
            <a:lvl5pPr eaLnBrk="1" latinLnBrk="0" hangingPunct="1">
              <a:buNone/>
              <a:defRPr kumimoji="0" sz="1400">
                <a:solidFill>
                  <a:schemeClr val="tx1">
                    <a:tint val="75000"/>
                  </a:schemeClr>
                </a:solidFill>
              </a:defRPr>
            </a:lvl5pPr>
            <a:extLst/>
          </a:lstStyle>
          <a:p>
            <a:pPr lvl="0" eaLnBrk="1" latinLnBrk="1" hangingPunct="1"/>
            <a:r>
              <a:rPr lang="en-US" smtClean="0"/>
              <a:t>Click to edit Master text styles</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2" name="Title 1"/>
          <p:cNvSpPr>
            <a:spLocks noGrp="1"/>
          </p:cNvSpPr>
          <p:nvPr>
            <p:ph type="title" hasCustomPrompt="1"/>
          </p:nvPr>
        </p:nvSpPr>
        <p:spPr>
          <a:xfrm>
            <a:off x="1371600" y="1200150"/>
            <a:ext cx="7620000" cy="742950"/>
          </a:xfrm>
        </p:spPr>
        <p:txBody>
          <a:bodyPr/>
          <a:lstStyle>
            <a:lvl1pPr algn="l" eaLnBrk="1" latinLnBrk="0" hangingPunct="1">
              <a:buNone/>
              <a:defRPr kumimoji="0" sz="4400" b="0" cap="none">
                <a:solidFill>
                  <a:srgbClr val="FFFFFF"/>
                </a:solidFill>
              </a:defRPr>
            </a:lvl1pPr>
            <a:extLst/>
          </a:lstStyle>
          <a:p>
            <a:r>
              <a:rPr kumimoji="0" lang="en-US" dirty="0" smtClean="0"/>
              <a:t>Click to edit master title style</a:t>
            </a:r>
            <a:endParaRPr kumimoji="0" lang="en-US" dirty="0"/>
          </a:p>
        </p:txBody>
      </p:sp>
      <p:sp>
        <p:nvSpPr>
          <p:cNvPr id="12" name="Date Placeholder 11"/>
          <p:cNvSpPr>
            <a:spLocks noGrp="1"/>
          </p:cNvSpPr>
          <p:nvPr>
            <p:ph type="dt" sz="half" idx="10"/>
          </p:nvPr>
        </p:nvSpPr>
        <p:spPr/>
        <p:txBody>
          <a:bodyPr/>
          <a:lstStyle>
            <a:extLst/>
          </a:lstStyle>
          <a:p>
            <a:fld id="{171720AD-FB1E-4B43-8806-8D40319776E9}" type="datetime1">
              <a:rPr kumimoji="0" lang="en-US" smtClean="0"/>
              <a:t>11/20/2017</a:t>
            </a:fld>
            <a:endParaRPr kumimoji="0" lang="en-US" dirty="0"/>
          </a:p>
        </p:txBody>
      </p:sp>
      <p:sp>
        <p:nvSpPr>
          <p:cNvPr id="13" name="Slide Number Placeholder 12"/>
          <p:cNvSpPr>
            <a:spLocks noGrp="1"/>
          </p:cNvSpPr>
          <p:nvPr>
            <p:ph type="sldNum" sz="quarter" idx="11"/>
          </p:nvPr>
        </p:nvSpPr>
        <p:spPr>
          <a:xfrm>
            <a:off x="0" y="1314450"/>
            <a:ext cx="1295400" cy="526257"/>
          </a:xfrm>
        </p:spPr>
        <p:txBody>
          <a:bodyPr>
            <a:noAutofit/>
          </a:bodyPr>
          <a:lstStyle>
            <a:lvl1pPr eaLnBrk="1" latinLnBrk="0" hangingPunct="1">
              <a:defRPr kumimoji="0" sz="2400">
                <a:solidFill>
                  <a:srgbClr val="FFFFFF"/>
                </a:solidFill>
              </a:defRPr>
            </a:lvl1pPr>
            <a:extLst/>
          </a:lstStyle>
          <a:p>
            <a:pPr algn="ctr"/>
            <a:fld id="{8F82E0A0-C266-4798-8C8F-B9F91E9DA37E}" type="slidenum">
              <a:rPr kumimoji="0" lang="en-US" sz="2400" b="1" smtClean="0">
                <a:solidFill>
                  <a:srgbClr val="FFFFFF"/>
                </a:solidFill>
              </a:rPr>
              <a:pPr algn="ctr"/>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extLst/>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3" name="Rectangle 12"/>
          <p:cNvSpPr/>
          <p:nvPr userDrawn="1"/>
        </p:nvSpPr>
        <p:spPr>
          <a:xfrm>
            <a:off x="0" y="1047750"/>
            <a:ext cx="9144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p:cNvSpPr>
            <a:spLocks noGrp="1"/>
          </p:cNvSpPr>
          <p:nvPr>
            <p:ph sz="quarter" idx="13"/>
          </p:nvPr>
        </p:nvSpPr>
        <p:spPr>
          <a:xfrm>
            <a:off x="609600" y="895350"/>
            <a:ext cx="3886200" cy="3725825"/>
          </a:xfrm>
        </p:spPr>
        <p:txBody>
          <a:bodyPr/>
          <a:lstStyle>
            <a:extLst/>
          </a:lstStyle>
          <a:p>
            <a:pPr lvl="0" eaLnBrk="1" latinLnBrk="1" hangingPunct="1"/>
            <a:r>
              <a:rPr lang="en-US" dirty="0" smtClean="0"/>
              <a:t>Click to edit Master text styles</a:t>
            </a:r>
          </a:p>
          <a:p>
            <a:pPr lvl="1" eaLnBrk="1" latinLnBrk="1" hangingPunct="1"/>
            <a:r>
              <a:rPr lang="en-US" dirty="0" smtClean="0"/>
              <a:t>Second level</a:t>
            </a:r>
          </a:p>
          <a:p>
            <a:pPr lvl="2" eaLnBrk="1" latinLnBrk="1" hangingPunct="1"/>
            <a:r>
              <a:rPr lang="en-US" dirty="0" smtClean="0"/>
              <a:t>Third level</a:t>
            </a:r>
          </a:p>
          <a:p>
            <a:pPr lvl="3" eaLnBrk="1" latinLnBrk="1" hangingPunct="1"/>
            <a:r>
              <a:rPr lang="en-US" dirty="0" smtClean="0"/>
              <a:t>Fourth level</a:t>
            </a:r>
          </a:p>
          <a:p>
            <a:pPr lvl="4" eaLnBrk="1" latinLnBrk="1" hangingPunct="1"/>
            <a:r>
              <a:rPr lang="en-US" dirty="0" smtClean="0"/>
              <a:t>Fifth level</a:t>
            </a:r>
            <a:endParaRPr dirty="0"/>
          </a:p>
        </p:txBody>
      </p:sp>
      <p:sp>
        <p:nvSpPr>
          <p:cNvPr id="11" name="Content Placeholder 10"/>
          <p:cNvSpPr>
            <a:spLocks noGrp="1"/>
          </p:cNvSpPr>
          <p:nvPr>
            <p:ph sz="quarter" idx="14"/>
          </p:nvPr>
        </p:nvSpPr>
        <p:spPr>
          <a:xfrm>
            <a:off x="4844901" y="895351"/>
            <a:ext cx="3886200" cy="3725824"/>
          </a:xfrm>
        </p:spPr>
        <p:txBody>
          <a:bodyPr/>
          <a:lstStyle>
            <a:extLst/>
          </a:lstStyle>
          <a:p>
            <a:pPr lvl="0" eaLnBrk="1" latinLnBrk="1" hangingPunct="1"/>
            <a:r>
              <a:rPr lang="en-US" dirty="0" smtClean="0"/>
              <a:t>Click to edit Master text styles</a:t>
            </a:r>
          </a:p>
          <a:p>
            <a:pPr lvl="1" eaLnBrk="1" latinLnBrk="1" hangingPunct="1"/>
            <a:r>
              <a:rPr lang="en-US" dirty="0" smtClean="0"/>
              <a:t>Second level</a:t>
            </a:r>
          </a:p>
          <a:p>
            <a:pPr lvl="2" eaLnBrk="1" latinLnBrk="1" hangingPunct="1"/>
            <a:r>
              <a:rPr lang="en-US" dirty="0" smtClean="0"/>
              <a:t>Third level</a:t>
            </a:r>
          </a:p>
          <a:p>
            <a:pPr lvl="3" eaLnBrk="1" latinLnBrk="1" hangingPunct="1"/>
            <a:r>
              <a:rPr lang="en-US" dirty="0" smtClean="0"/>
              <a:t>Fourth level</a:t>
            </a:r>
          </a:p>
          <a:p>
            <a:pPr lvl="4" eaLnBrk="1" latinLnBrk="1" hangingPunct="1"/>
            <a:r>
              <a:rPr lang="en-US" dirty="0" smtClean="0"/>
              <a:t>Fifth level</a:t>
            </a:r>
            <a:endParaRPr dirty="0"/>
          </a:p>
        </p:txBody>
      </p:sp>
      <p:sp>
        <p:nvSpPr>
          <p:cNvPr id="8" name="Date Placeholder 7"/>
          <p:cNvSpPr>
            <a:spLocks noGrp="1"/>
          </p:cNvSpPr>
          <p:nvPr>
            <p:ph type="dt" sz="half" idx="15"/>
          </p:nvPr>
        </p:nvSpPr>
        <p:spPr/>
        <p:txBody>
          <a:bodyPr rtlCol="0"/>
          <a:lstStyle>
            <a:extLst/>
          </a:lstStyle>
          <a:p>
            <a:fld id="{794158DC-5F77-4EE5-844F-8D18C7ACD494}" type="datetime1">
              <a:rPr kumimoji="0" lang="en-US" smtClean="0"/>
              <a:t>11/20/2017</a:t>
            </a:fld>
            <a:endParaRPr kumimoji="0" lang="en-US" dirty="0"/>
          </a:p>
        </p:txBody>
      </p:sp>
      <p:sp>
        <p:nvSpPr>
          <p:cNvPr id="10" name="Slide Number Placeholder 9"/>
          <p:cNvSpPr>
            <a:spLocks noGrp="1"/>
          </p:cNvSpPr>
          <p:nvPr>
            <p:ph type="sldNum" sz="quarter" idx="16"/>
          </p:nvPr>
        </p:nvSpPr>
        <p:spPr>
          <a:xfrm>
            <a:off x="0" y="628650"/>
            <a:ext cx="533400" cy="183357"/>
          </a:xfrm>
        </p:spPr>
        <p:txBody>
          <a:bodyPr rtlCol="0"/>
          <a:lstStyle>
            <a:extLst/>
          </a:lstStyle>
          <a:p>
            <a:pPr algn="ctr"/>
            <a:fld id="{8F82E0A0-C266-4798-8C8F-B9F91E9DA37E}" type="slidenum">
              <a:rPr kumimoji="0" lang="en-US" sz="1400" b="1" smtClean="0">
                <a:solidFill>
                  <a:srgbClr val="FFFFFF"/>
                </a:solidFill>
              </a:rPr>
              <a:pPr algn="ctr"/>
              <a:t>‹#›</a:t>
            </a:fld>
            <a:endParaRPr kumimoji="0" lang="en-US" dirty="0"/>
          </a:p>
        </p:txBody>
      </p:sp>
      <p:sp>
        <p:nvSpPr>
          <p:cNvPr id="12" name="Footer Placeholder 11"/>
          <p:cNvSpPr>
            <a:spLocks noGrp="1"/>
          </p:cNvSpPr>
          <p:nvPr>
            <p:ph type="ftr" sz="quarter" idx="17"/>
          </p:nvPr>
        </p:nvSpPr>
        <p:spPr/>
        <p:txBody>
          <a:bodyPr rtlCol="0"/>
          <a:lstStyle>
            <a:extLst/>
          </a:lstStyle>
          <a:p>
            <a:endParaRPr kumimoji="0" lang="en-US" dirty="0"/>
          </a:p>
        </p:txBody>
      </p:sp>
      <p:pic>
        <p:nvPicPr>
          <p:cNvPr id="1026" name="Picture 2"/>
          <p:cNvPicPr>
            <a:picLocks noChangeAspect="1" noChangeArrowheads="1"/>
          </p:cNvPicPr>
          <p:nvPr userDrawn="1"/>
        </p:nvPicPr>
        <p:blipFill>
          <a:blip r:embed="rId2" cstate="print"/>
          <a:srcRect/>
          <a:stretch>
            <a:fillRect/>
          </a:stretch>
        </p:blipFill>
        <p:spPr bwMode="auto">
          <a:xfrm>
            <a:off x="-19050" y="635746"/>
            <a:ext cx="9163050" cy="192929"/>
          </a:xfrm>
          <a:prstGeom prst="rect">
            <a:avLst/>
          </a:prstGeom>
          <a:noFill/>
          <a:ln w="9525">
            <a:noFill/>
            <a:miter lim="800000"/>
            <a:headEnd/>
            <a:tailEnd/>
          </a:ln>
        </p:spPr>
      </p:pic>
      <p:sp>
        <p:nvSpPr>
          <p:cNvPr id="2" name="Title 1"/>
          <p:cNvSpPr>
            <a:spLocks noGrp="1"/>
          </p:cNvSpPr>
          <p:nvPr>
            <p:ph type="title"/>
          </p:nvPr>
        </p:nvSpPr>
        <p:spPr>
          <a:xfrm>
            <a:off x="609600" y="57150"/>
            <a:ext cx="8153400" cy="609600"/>
          </a:xfrm>
        </p:spPr>
        <p:txBody>
          <a:bodyPr/>
          <a:lstStyle>
            <a:extLst/>
          </a:lstStyle>
          <a:p>
            <a:pPr eaLnBrk="1" latinLnBrk="1" hangingPunct="1"/>
            <a:r>
              <a:rPr lang="en-US" dirty="0" smtClean="0"/>
              <a:t>Click to edit Master title style</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p:spPr>
        <p:txBody>
          <a:bodyPr anchor="b"/>
          <a:lstStyle>
            <a:lvl1pPr eaLnBrk="1" latinLnBrk="0" hangingPunct="1">
              <a:defRPr kumimoji="0"/>
            </a:lvl1pPr>
            <a:extLst/>
          </a:lstStyle>
          <a:p>
            <a:pPr eaLnBrk="1" latinLnBrk="1" hangingPunct="1"/>
            <a:r>
              <a:rPr lang="en-US" smtClean="0"/>
              <a:t>Click to edit Master title style</a:t>
            </a:r>
            <a:endParaRPr/>
          </a:p>
        </p:txBody>
      </p:sp>
      <p:sp>
        <p:nvSpPr>
          <p:cNvPr id="11" name="Content Placeholder 10"/>
          <p:cNvSpPr>
            <a:spLocks noGrp="1"/>
          </p:cNvSpPr>
          <p:nvPr>
            <p:ph sz="quarter" idx="13"/>
          </p:nvPr>
        </p:nvSpPr>
        <p:spPr>
          <a:xfrm>
            <a:off x="609600" y="1919818"/>
            <a:ext cx="3886200" cy="26289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3" name="Content Placeholder 12"/>
          <p:cNvSpPr>
            <a:spLocks noGrp="1"/>
          </p:cNvSpPr>
          <p:nvPr>
            <p:ph sz="quarter" idx="14"/>
          </p:nvPr>
        </p:nvSpPr>
        <p:spPr>
          <a:xfrm>
            <a:off x="4800600" y="1919818"/>
            <a:ext cx="3886200" cy="26289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0" name="Date Placeholder 9"/>
          <p:cNvSpPr>
            <a:spLocks noGrp="1"/>
          </p:cNvSpPr>
          <p:nvPr>
            <p:ph type="dt" sz="half" idx="15"/>
          </p:nvPr>
        </p:nvSpPr>
        <p:spPr/>
        <p:txBody>
          <a:bodyPr rtlCol="0"/>
          <a:lstStyle>
            <a:extLst/>
          </a:lstStyle>
          <a:p>
            <a:fld id="{A8DF5CCA-4FED-4F7A-B037-6A8CABC01509}" type="datetime1">
              <a:rPr kumimoji="0" lang="en-US" smtClean="0"/>
              <a:t>11/20/2017</a:t>
            </a:fld>
            <a:endParaRPr kumimoji="0" lang="en-US" dirty="0"/>
          </a:p>
        </p:txBody>
      </p:sp>
      <p:sp>
        <p:nvSpPr>
          <p:cNvPr id="12" name="Slide Number Placeholder 11"/>
          <p:cNvSpPr>
            <a:spLocks noGrp="1"/>
          </p:cNvSpPr>
          <p:nvPr>
            <p:ph type="sldNum" sz="quarter" idx="16"/>
          </p:nvPr>
        </p:nvSpPr>
        <p:spPr/>
        <p:txBody>
          <a:bodyPr rtlCol="0"/>
          <a:lstStyle>
            <a:extLst/>
          </a:lstStyle>
          <a:p>
            <a:pPr algn="ctr"/>
            <a:fld id="{8F82E0A0-C266-4798-8C8F-B9F91E9DA37E}" type="slidenum">
              <a:rPr kumimoji="0" lang="en-US" sz="1400" b="1" smtClean="0">
                <a:solidFill>
                  <a:srgbClr val="FFFFFF"/>
                </a:solidFill>
              </a:rPr>
              <a:pPr algn="ctr"/>
              <a:t>‹#›</a:t>
            </a:fld>
            <a:endParaRPr kumimoji="0" lang="en-US" dirty="0"/>
          </a:p>
        </p:txBody>
      </p:sp>
      <p:sp>
        <p:nvSpPr>
          <p:cNvPr id="14" name="Footer Placeholder 13"/>
          <p:cNvSpPr>
            <a:spLocks noGrp="1"/>
          </p:cNvSpPr>
          <p:nvPr>
            <p:ph type="ftr" sz="quarter" idx="17"/>
          </p:nvPr>
        </p:nvSpPr>
        <p:spPr/>
        <p:txBody>
          <a:bodyPr rtlCol="0"/>
          <a:lstStyle>
            <a:extLst/>
          </a:lstStyle>
          <a:p>
            <a:endParaRPr kumimoji="0" lang="en-US" dirty="0"/>
          </a:p>
        </p:txBody>
      </p:sp>
      <p:sp>
        <p:nvSpPr>
          <p:cNvPr id="16" name="Text Placeholder 15"/>
          <p:cNvSpPr>
            <a:spLocks noGrp="1"/>
          </p:cNvSpPr>
          <p:nvPr>
            <p:ph type="body" sz="quarter" idx="18"/>
          </p:nvPr>
        </p:nvSpPr>
        <p:spPr>
          <a:xfrm>
            <a:off x="609600" y="1362287"/>
            <a:ext cx="3886200" cy="530352"/>
          </a:xfrm>
          <a:solidFill>
            <a:schemeClr val="accent2"/>
          </a:solidFill>
        </p:spPr>
        <p:txBody>
          <a:bodyPr rtlCol="0" anchor="ctr"/>
          <a:lstStyle>
            <a:lvl1pPr eaLnBrk="1" latinLnBrk="0" hangingPunct="1">
              <a:buFontTx/>
              <a:buNone/>
              <a:defRPr kumimoji="0" sz="2000" b="1">
                <a:solidFill>
                  <a:srgbClr val="FFFFFF"/>
                </a:solidFill>
              </a:defRPr>
            </a:lvl1pPr>
            <a:extLst/>
          </a:lstStyle>
          <a:p>
            <a:pPr lvl="0" eaLnBrk="1" latinLnBrk="1" hangingPunct="1"/>
            <a:r>
              <a:rPr lang="en-US" smtClean="0"/>
              <a:t>Click to edit Master text styles</a:t>
            </a:r>
          </a:p>
        </p:txBody>
      </p:sp>
      <p:sp>
        <p:nvSpPr>
          <p:cNvPr id="15" name="Text Placeholder 14"/>
          <p:cNvSpPr>
            <a:spLocks noGrp="1"/>
          </p:cNvSpPr>
          <p:nvPr>
            <p:ph type="body" sz="quarter" idx="19"/>
          </p:nvPr>
        </p:nvSpPr>
        <p:spPr>
          <a:xfrm>
            <a:off x="4800600" y="1362287"/>
            <a:ext cx="3886200" cy="530352"/>
          </a:xfrm>
          <a:solidFill>
            <a:schemeClr val="accent4"/>
          </a:solidFill>
        </p:spPr>
        <p:txBody>
          <a:bodyPr rtlCol="0" anchor="ctr"/>
          <a:lstStyle>
            <a:lvl1pPr eaLnBrk="1" latinLnBrk="0" hangingPunct="1">
              <a:buFontTx/>
              <a:buNone/>
              <a:defRPr kumimoji="0" sz="2000" b="1">
                <a:solidFill>
                  <a:srgbClr val="FFFFFF"/>
                </a:solidFill>
              </a:defRPr>
            </a:lvl1pPr>
            <a:extLst/>
          </a:lstStyle>
          <a:p>
            <a:pPr lvl="0" eaLnBrk="1" latinLnBrk="1" hangingPunct="1"/>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1" hangingPunct="1"/>
            <a:r>
              <a:rPr lang="en-US" smtClean="0"/>
              <a:t>Click to edit Master title style</a:t>
            </a:r>
            <a:endParaRPr/>
          </a:p>
        </p:txBody>
      </p:sp>
      <p:sp>
        <p:nvSpPr>
          <p:cNvPr id="3" name="Date Placeholder 2"/>
          <p:cNvSpPr>
            <a:spLocks noGrp="1"/>
          </p:cNvSpPr>
          <p:nvPr>
            <p:ph type="dt" sz="half" idx="10"/>
          </p:nvPr>
        </p:nvSpPr>
        <p:spPr/>
        <p:txBody>
          <a:bodyPr/>
          <a:lstStyle>
            <a:extLst/>
          </a:lstStyle>
          <a:p>
            <a:fld id="{EC514982-F17D-4B8E-BCD1-70BBD86BA87C}" type="datetime1">
              <a:rPr kumimoji="0" lang="en-US" smtClean="0"/>
              <a:t>11/20/2017</a:t>
            </a:fld>
            <a:endParaRPr kumimoji="0" lang="en-US" dirty="0"/>
          </a:p>
        </p:txBody>
      </p:sp>
      <p:sp>
        <p:nvSpPr>
          <p:cNvPr id="4" name="Footer Placeholder 3"/>
          <p:cNvSpPr>
            <a:spLocks noGrp="1"/>
          </p:cNvSpPr>
          <p:nvPr>
            <p:ph type="ftr" sz="quarter" idx="11"/>
          </p:nvPr>
        </p:nvSpPr>
        <p:spPr/>
        <p:txBody>
          <a:bodyPr/>
          <a:lstStyle>
            <a:extLst/>
          </a:lstStyle>
          <a:p>
            <a:endParaRPr kumimoji="0" lang="en-US" dirty="0"/>
          </a:p>
        </p:txBody>
      </p:sp>
      <p:sp>
        <p:nvSpPr>
          <p:cNvPr id="5" name="Slide Number Placeholder 4"/>
          <p:cNvSpPr>
            <a:spLocks noGrp="1"/>
          </p:cNvSpPr>
          <p:nvPr>
            <p:ph type="sldNum" sz="quarter" idx="12"/>
          </p:nvPr>
        </p:nvSpPr>
        <p:spPr/>
        <p:txBody>
          <a:bodyPr/>
          <a:lstStyle>
            <a:lvl1pPr eaLnBrk="1" latinLnBrk="0" hangingPunct="1">
              <a:defRPr kumimoji="0">
                <a:solidFill>
                  <a:srgbClr val="FFFFFF"/>
                </a:solidFill>
              </a:defRPr>
            </a:lvl1pPr>
            <a:extLst/>
          </a:lstStyle>
          <a:p>
            <a:fld id="{A3F7CB7D-F184-43C7-B6FD-03D728E1BBFF}" type="slidenum">
              <a:rPr kumimoji="0" lang="en-US" smtClean="0">
                <a:solidFill>
                  <a:srgbClr val="FFFFFF"/>
                </a:solidFill>
              </a:rPr>
              <a:pPr/>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45F9FCB-38D9-4527-B38C-0543ED77B20B}" type="datetime1">
              <a:rPr kumimoji="0" lang="en-US" smtClean="0"/>
              <a:t>11/20/2017</a:t>
            </a:fld>
            <a:endParaRPr kumimoji="0" lang="en-US" dirty="0"/>
          </a:p>
        </p:txBody>
      </p:sp>
      <p:sp>
        <p:nvSpPr>
          <p:cNvPr id="3" name="Footer Placeholder 2"/>
          <p:cNvSpPr>
            <a:spLocks noGrp="1"/>
          </p:cNvSpPr>
          <p:nvPr>
            <p:ph type="ftr" sz="quarter" idx="11"/>
          </p:nvPr>
        </p:nvSpPr>
        <p:spPr/>
        <p:txBody>
          <a:bodyPr/>
          <a:lstStyle>
            <a:extLst/>
          </a:lstStyle>
          <a:p>
            <a:endParaRPr kumimoji="0" lang="en-US" dirty="0"/>
          </a:p>
        </p:txBody>
      </p:sp>
      <p:sp>
        <p:nvSpPr>
          <p:cNvPr id="4" name="Slide Number Placeholder 3"/>
          <p:cNvSpPr>
            <a:spLocks noGrp="1"/>
          </p:cNvSpPr>
          <p:nvPr>
            <p:ph type="sldNum" sz="quarter" idx="12"/>
          </p:nvPr>
        </p:nvSpPr>
        <p:spPr>
          <a:xfrm>
            <a:off x="0" y="4686300"/>
            <a:ext cx="533400" cy="285750"/>
          </a:xfrm>
        </p:spPr>
        <p:txBody>
          <a:bodyPr/>
          <a:lstStyle>
            <a:lvl1pPr eaLnBrk="1" latinLnBrk="0" hangingPunct="1">
              <a:defRPr kumimoji="0">
                <a:solidFill>
                  <a:schemeClr val="tx2"/>
                </a:solidFill>
              </a:defRPr>
            </a:lvl1pPr>
            <a:extLst/>
          </a:lstStyle>
          <a:p>
            <a:fld id="{A3F7CB7D-F184-43C7-B6FD-03D728E1BBFF}" type="slidenum">
              <a:rPr kumimoji="0" lang="en-US" smtClean="0">
                <a:solidFill>
                  <a:schemeClr val="tx2"/>
                </a:solidFill>
              </a:rPr>
              <a:pPr/>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p:spPr>
        <p:txBody>
          <a:bodyPr anchor="b"/>
          <a:lstStyle>
            <a:lvl1pPr algn="l" eaLnBrk="1" latinLnBrk="0" hangingPunct="1">
              <a:buNone/>
              <a:defRPr kumimoji="0" sz="4200" b="0"/>
            </a:lvl1pPr>
            <a:extLst/>
          </a:lstStyle>
          <a:p>
            <a:pPr eaLnBrk="1" latinLnBrk="1" hangingPunct="1"/>
            <a:r>
              <a:rPr lang="en-US" smtClean="0"/>
              <a:t>Click to edit Master title style</a:t>
            </a:r>
            <a:endParaRPr/>
          </a:p>
        </p:txBody>
      </p:sp>
      <p:sp>
        <p:nvSpPr>
          <p:cNvPr id="5" name="Date Placeholder 4"/>
          <p:cNvSpPr>
            <a:spLocks noGrp="1"/>
          </p:cNvSpPr>
          <p:nvPr>
            <p:ph type="dt" sz="half" idx="10"/>
          </p:nvPr>
        </p:nvSpPr>
        <p:spPr/>
        <p:txBody>
          <a:bodyPr/>
          <a:lstStyle>
            <a:extLst/>
          </a:lstStyle>
          <a:p>
            <a:fld id="{AC02E00E-CFDF-45C9-B1EB-B714A06267D5}" type="datetime1">
              <a:rPr kumimoji="0" lang="en-US" smtClean="0"/>
              <a:t>11/20/2017</a:t>
            </a:fld>
            <a:endParaRPr kumimoji="0" lang="en-US" dirty="0"/>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lvl1pPr eaLnBrk="1" latinLnBrk="0" hangingPunct="1">
              <a:defRPr kumimoji="0">
                <a:solidFill>
                  <a:srgbClr val="FFFFFF"/>
                </a:solidFill>
              </a:defRPr>
            </a:lvl1pPr>
            <a:extLst/>
          </a:lstStyle>
          <a:p>
            <a:fld id="{A3F7CB7D-F184-43C7-B6FD-03D728E1BBFF}" type="slidenum">
              <a:rPr kumimoji="0" lang="en-US" smtClean="0">
                <a:solidFill>
                  <a:srgbClr val="FFFFFF"/>
                </a:solidFill>
              </a:rPr>
              <a:pPr/>
              <a:t>‹#›</a:t>
            </a:fld>
            <a:endParaRPr kumimoji="0" lang="en-US" dirty="0">
              <a:solidFill>
                <a:srgbClr val="FFFFFF"/>
              </a:solidFill>
            </a:endParaRPr>
          </a:p>
        </p:txBody>
      </p:sp>
      <p:sp>
        <p:nvSpPr>
          <p:cNvPr id="3" name="Text Placeholder 2"/>
          <p:cNvSpPr>
            <a:spLocks noGrp="1"/>
          </p:cNvSpPr>
          <p:nvPr>
            <p:ph type="body" idx="1"/>
          </p:nvPr>
        </p:nvSpPr>
        <p:spPr>
          <a:xfrm>
            <a:off x="609600" y="1428750"/>
            <a:ext cx="1600200"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sz="1800"/>
            </a:lvl1pPr>
            <a:lvl2pPr eaLnBrk="1" latinLnBrk="0" hangingPunct="1">
              <a:buNone/>
              <a:defRPr kumimoji="0" sz="1200"/>
            </a:lvl2pPr>
            <a:lvl3pPr eaLnBrk="1" latinLnBrk="0" hangingPunct="1">
              <a:buNone/>
              <a:defRPr kumimoji="0" sz="1000"/>
            </a:lvl3pPr>
            <a:lvl4pPr eaLnBrk="1" latinLnBrk="0" hangingPunct="1">
              <a:buNone/>
              <a:defRPr kumimoji="0" sz="900"/>
            </a:lvl4pPr>
            <a:lvl5pPr eaLnBrk="1" latinLnBrk="0" hangingPunct="1">
              <a:buNone/>
              <a:defRPr kumimoji="0" sz="900"/>
            </a:lvl5pPr>
            <a:extLst/>
          </a:lstStyle>
          <a:p>
            <a:pPr lvl="0" eaLnBrk="1" latinLnBrk="1" hangingPunct="1"/>
            <a:r>
              <a:rPr lang="en-US" smtClean="0"/>
              <a:t>Click to edit Master text styles</a:t>
            </a:r>
          </a:p>
        </p:txBody>
      </p:sp>
      <p:sp>
        <p:nvSpPr>
          <p:cNvPr id="9" name="Content Placeholder 8"/>
          <p:cNvSpPr>
            <a:spLocks noGrp="1"/>
          </p:cNvSpPr>
          <p:nvPr>
            <p:ph sz="quarter" idx="13"/>
          </p:nvPr>
        </p:nvSpPr>
        <p:spPr>
          <a:xfrm>
            <a:off x="2362200" y="1428750"/>
            <a:ext cx="6400800" cy="32004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lstStyle>
            <a:lvl1pPr eaLnBrk="1" latinLnBrk="0" hangingPunct="1">
              <a:buNone/>
              <a:defRPr kumimoji="0" sz="3200"/>
            </a:lvl1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00200" y="4114800"/>
            <a:ext cx="7315200" cy="514350"/>
          </a:xfrm>
        </p:spPr>
        <p:txBody>
          <a:bodyPr/>
          <a:lstStyle>
            <a:lvl1pPr marL="0" indent="0" eaLnBrk="1" latinLnBrk="0" hangingPunct="1">
              <a:buFontTx/>
              <a:buNone/>
              <a:defRPr kumimoji="0" sz="1700"/>
            </a:lvl1pPr>
            <a:lvl2pPr eaLnBrk="1" latinLnBrk="0" hangingPunct="1">
              <a:buFontTx/>
              <a:buNone/>
              <a:defRPr kumimoji="0" sz="1200"/>
            </a:lvl2pPr>
            <a:lvl3pPr eaLnBrk="1" latinLnBrk="0" hangingPunct="1">
              <a:buFontTx/>
              <a:buNone/>
              <a:defRPr kumimoji="0" sz="1000"/>
            </a:lvl3pPr>
            <a:lvl4pPr eaLnBrk="1" latinLnBrk="0" hangingPunct="1">
              <a:buFontTx/>
              <a:buNone/>
              <a:defRPr kumimoji="0" sz="900"/>
            </a:lvl4pPr>
            <a:lvl5pPr eaLnBrk="1" latinLnBrk="0" hangingPunct="1">
              <a:buFontTx/>
              <a:buNone/>
              <a:defRPr kumimoji="0" sz="900"/>
            </a:lvl5pPr>
            <a:extLst/>
          </a:lstStyle>
          <a:p>
            <a:pPr lvl="0" eaLnBrk="1" latinLnBrk="1" hangingPunct="1"/>
            <a:r>
              <a:rPr lang="en-US" smtClean="0"/>
              <a:t>Click to edit Master text styles</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2" name="Title 1"/>
          <p:cNvSpPr>
            <a:spLocks noGrp="1"/>
          </p:cNvSpPr>
          <p:nvPr>
            <p:ph type="title"/>
          </p:nvPr>
        </p:nvSpPr>
        <p:spPr>
          <a:xfrm>
            <a:off x="1600200" y="3543300"/>
            <a:ext cx="7315200" cy="457200"/>
          </a:xfrm>
        </p:spPr>
        <p:txBody>
          <a:bodyPr anchor="ctr"/>
          <a:lstStyle>
            <a:lvl1pPr algn="l" eaLnBrk="1" latinLnBrk="0" hangingPunct="1">
              <a:buNone/>
              <a:defRPr kumimoji="0" sz="2800" b="0">
                <a:solidFill>
                  <a:srgbClr val="FFFFFF"/>
                </a:solidFill>
              </a:defRPr>
            </a:lvl1pPr>
            <a:extLst/>
          </a:lstStyle>
          <a:p>
            <a:pPr eaLnBrk="1" latinLnBrk="1" hangingPunct="1"/>
            <a:r>
              <a:rPr lang="en-US" smtClean="0"/>
              <a:t>Click to edit Master title style</a:t>
            </a:r>
            <a:endParaRPr/>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12" name="Date Placeholder 11"/>
          <p:cNvSpPr>
            <a:spLocks noGrp="1"/>
          </p:cNvSpPr>
          <p:nvPr>
            <p:ph type="dt" sz="half" idx="10"/>
          </p:nvPr>
        </p:nvSpPr>
        <p:spPr>
          <a:xfrm>
            <a:off x="6248400" y="4686300"/>
            <a:ext cx="2667000" cy="273844"/>
          </a:xfrm>
        </p:spPr>
        <p:txBody>
          <a:bodyPr rtlCol="0"/>
          <a:lstStyle>
            <a:extLst/>
          </a:lstStyle>
          <a:p>
            <a:fld id="{0D5B034B-30C6-4B9F-AE75-F1754B42FCA2}" type="datetime1">
              <a:rPr kumimoji="0" lang="en-US" smtClean="0"/>
              <a:t>11/20/2017</a:t>
            </a:fld>
            <a:endParaRPr kumimoji="0" lang="en-US" dirty="0"/>
          </a:p>
        </p:txBody>
      </p:sp>
      <p:sp>
        <p:nvSpPr>
          <p:cNvPr id="13" name="Slide Number Placeholder 12"/>
          <p:cNvSpPr>
            <a:spLocks noGrp="1"/>
          </p:cNvSpPr>
          <p:nvPr>
            <p:ph type="sldNum" sz="quarter" idx="11"/>
          </p:nvPr>
        </p:nvSpPr>
        <p:spPr>
          <a:xfrm>
            <a:off x="0" y="3500437"/>
            <a:ext cx="1447800" cy="497684"/>
          </a:xfrm>
        </p:spPr>
        <p:txBody>
          <a:bodyPr rtlCol="0"/>
          <a:lstStyle>
            <a:lvl1pPr eaLnBrk="1" latinLnBrk="0" hangingPunct="1">
              <a:defRPr kumimoji="0" sz="2800"/>
            </a:lvl1pPr>
            <a:extLst/>
          </a:lstStyle>
          <a:p>
            <a:pPr algn="ctr"/>
            <a:fld id="{8F82E0A0-C266-4798-8C8F-B9F91E9DA37E}" type="slidenum">
              <a:rPr kumimoji="0" lang="en-US" sz="2800" b="1" smtClean="0">
                <a:solidFill>
                  <a:srgbClr val="FFFFFF"/>
                </a:solidFill>
              </a:rPr>
              <a:pPr algn="ctr"/>
              <a:t>‹#›</a:t>
            </a:fld>
            <a:endParaRPr kumimoji="0" lang="en-US" sz="2800" dirty="0"/>
          </a:p>
        </p:txBody>
      </p:sp>
      <p:sp>
        <p:nvSpPr>
          <p:cNvPr id="14" name="Footer Placeholder 13"/>
          <p:cNvSpPr>
            <a:spLocks noGrp="1"/>
          </p:cNvSpPr>
          <p:nvPr>
            <p:ph type="ftr" sz="quarter" idx="12"/>
          </p:nvPr>
        </p:nvSpPr>
        <p:spPr>
          <a:xfrm>
            <a:off x="1600200" y="4686155"/>
            <a:ext cx="4572000" cy="273844"/>
          </a:xfrm>
        </p:spPr>
        <p:txBody>
          <a:bodyPr rtlCol="0"/>
          <a:lstStyle>
            <a:extLst/>
          </a:lstStyle>
          <a:p>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352550"/>
            <a:ext cx="8153400" cy="3242310"/>
          </a:xfrm>
          <a:prstGeom prst="rect">
            <a:avLst/>
          </a:prstGeom>
        </p:spPr>
        <p:txBody>
          <a:bodyPr vert="horz">
            <a:normAutofit/>
          </a:bodyPr>
          <a:lstStyle>
            <a:extLst/>
          </a:lstStyle>
          <a:p>
            <a:pPr lvl="0" eaLnBrk="1" latinLnBrk="1" hangingPunct="1"/>
            <a:r>
              <a:rPr kumimoji="0" lang="en-US" smtClean="0"/>
              <a:t>Click to edit Master text styles</a:t>
            </a:r>
          </a:p>
          <a:p>
            <a:pPr lvl="1" eaLnBrk="1" latinLnBrk="1" hangingPunct="1"/>
            <a:r>
              <a:rPr kumimoji="0" lang="en-US" smtClean="0"/>
              <a:t>Second level</a:t>
            </a:r>
          </a:p>
          <a:p>
            <a:pPr lvl="2" eaLnBrk="1" latinLnBrk="1" hangingPunct="1"/>
            <a:r>
              <a:rPr kumimoji="0" lang="en-US" smtClean="0"/>
              <a:t>Third level</a:t>
            </a:r>
          </a:p>
          <a:p>
            <a:pPr lvl="3" eaLnBrk="1" latinLnBrk="1" hangingPunct="1"/>
            <a:r>
              <a:rPr kumimoji="0" lang="en-US" smtClean="0"/>
              <a:t>Fourth level</a:t>
            </a:r>
          </a:p>
          <a:p>
            <a:pPr lvl="4" eaLnBrk="1" latinLnBrk="1" hangingPunct="1"/>
            <a:r>
              <a:rPr kumimoji="0" lang="en-US" smtClean="0"/>
              <a:t>Fifth level</a:t>
            </a:r>
            <a:endParaRPr kumimoji="0" lang="en-US"/>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400">
                <a:solidFill>
                  <a:schemeClr val="tx2"/>
                </a:solidFill>
              </a:defRPr>
            </a:lvl1pPr>
            <a:extLst/>
          </a:lstStyle>
          <a:p>
            <a:fld id="{106A590E-AD4C-404C-BC5A-06CCE0724364}" type="datetime1">
              <a:rPr kumimoji="0" lang="en-US" smtClean="0"/>
              <a:t>11/20/2017</a:t>
            </a:fld>
            <a:endParaRPr kumimoji="0" lang="en-US" sz="1400" dirty="0">
              <a:solidFill>
                <a:schemeClr val="tx2"/>
              </a:solidFill>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400">
                <a:solidFill>
                  <a:schemeClr val="tx2"/>
                </a:solidFill>
              </a:defRPr>
            </a:lvl1pPr>
            <a:extLst/>
          </a:lstStyle>
          <a:p>
            <a:pPr algn="r"/>
            <a:endParaRPr kumimoji="0" lang="en-US" sz="1400" dirty="0">
              <a:solidFill>
                <a:schemeClr val="tx2"/>
              </a:solidFill>
            </a:endParaRPr>
          </a:p>
        </p:txBody>
      </p:sp>
      <p:sp>
        <p:nvSpPr>
          <p:cNvPr id="7" name="Rectangle 6"/>
          <p:cNvSpPr/>
          <p:nvPr/>
        </p:nvSpPr>
        <p:spPr>
          <a:xfrm>
            <a:off x="0" y="109517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8" name="Rectangle 7"/>
          <p:cNvSpPr/>
          <p:nvPr/>
        </p:nvSpPr>
        <p:spPr>
          <a:xfrm>
            <a:off x="0" y="112946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9" name="Rectangle 8"/>
          <p:cNvSpPr/>
          <p:nvPr/>
        </p:nvSpPr>
        <p:spPr>
          <a:xfrm>
            <a:off x="590550" y="112946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23" name="Slide Number Placeholder 22"/>
          <p:cNvSpPr>
            <a:spLocks noGrp="1"/>
          </p:cNvSpPr>
          <p:nvPr>
            <p:ph type="sldNum" sz="quarter" idx="4"/>
          </p:nvPr>
        </p:nvSpPr>
        <p:spPr>
          <a:xfrm>
            <a:off x="0" y="1123507"/>
            <a:ext cx="533400" cy="183357"/>
          </a:xfrm>
          <a:prstGeom prst="rect">
            <a:avLst/>
          </a:prstGeom>
        </p:spPr>
        <p:txBody>
          <a:bodyPr vert="horz" anchor="ctr" anchorCtr="0">
            <a:normAutofit/>
          </a:bodyPr>
          <a:lstStyle>
            <a:lvl1pPr algn="ctr" eaLnBrk="1" latinLnBrk="0" hangingPunct="1">
              <a:defRPr kumimoji="0" sz="1400" b="1">
                <a:solidFill>
                  <a:srgbClr val="FFFFFF"/>
                </a:solidFill>
              </a:defRPr>
            </a:lvl1pPr>
            <a:extLst/>
          </a:lstStyle>
          <a:p>
            <a:pPr algn="ctr"/>
            <a:fld id="{8F82E0A0-C266-4798-8C8F-B9F91E9DA37E}" type="slidenum">
              <a:rPr kumimoji="0" lang="en-US" sz="1400" b="1" smtClean="0">
                <a:solidFill>
                  <a:srgbClr val="FFFFFF"/>
                </a:solidFill>
              </a:rPr>
              <a:pPr algn="ctr"/>
              <a:t>‹#›</a:t>
            </a:fld>
            <a:endParaRPr kumimoji="0" lang="en-US" sz="1400" b="1" dirty="0">
              <a:solidFill>
                <a:srgbClr val="FFFFFF"/>
              </a:solidFill>
            </a:endParaRPr>
          </a:p>
        </p:txBody>
      </p:sp>
      <p:sp>
        <p:nvSpPr>
          <p:cNvPr id="22" name="Title Placeholder 21"/>
          <p:cNvSpPr>
            <a:spLocks noGrp="1"/>
          </p:cNvSpPr>
          <p:nvPr>
            <p:ph type="title"/>
          </p:nvPr>
        </p:nvSpPr>
        <p:spPr>
          <a:xfrm>
            <a:off x="609600" y="118110"/>
            <a:ext cx="8153400" cy="1005840"/>
          </a:xfrm>
          <a:prstGeom prst="rect">
            <a:avLst/>
          </a:prstGeom>
        </p:spPr>
        <p:txBody>
          <a:bodyPr vert="horz" anchor="b">
            <a:normAutofit/>
          </a:bodyPr>
          <a:lstStyle>
            <a:extLst/>
          </a:lstStyle>
          <a:p>
            <a:pPr eaLnBrk="1" latinLnBrk="1" hangingPunct="1"/>
            <a:r>
              <a:rPr kumimoji="0"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rtl="0" eaLnBrk="1" latinLnBrk="0" hangingPunct="1">
        <a:spcBef>
          <a:spcPct val="0"/>
        </a:spcBef>
        <a:buNone/>
        <a:defRPr kumimoji="0"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2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4.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31.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4.xml"/><Relationship Id="rId6" Type="http://schemas.openxmlformats.org/officeDocument/2006/relationships/image" Target="../media/image81.png"/><Relationship Id="rId5" Type="http://schemas.openxmlformats.org/officeDocument/2006/relationships/image" Target="../media/image80.png"/><Relationship Id="rId10" Type="http://schemas.openxmlformats.org/officeDocument/2006/relationships/image" Target="../media/image84.png"/><Relationship Id="rId4" Type="http://schemas.openxmlformats.org/officeDocument/2006/relationships/image" Target="../media/image79.png"/><Relationship Id="rId9"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4.xml"/><Relationship Id="rId5" Type="http://schemas.openxmlformats.org/officeDocument/2006/relationships/image" Target="../media/image87.png"/><Relationship Id="rId4" Type="http://schemas.openxmlformats.org/officeDocument/2006/relationships/image" Target="../media/image73.png"/></Relationships>
</file>

<file path=ppt/slides/_rels/slide3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4.xml"/><Relationship Id="rId5" Type="http://schemas.openxmlformats.org/officeDocument/2006/relationships/image" Target="../media/image91.png"/><Relationship Id="rId4" Type="http://schemas.openxmlformats.org/officeDocument/2006/relationships/image" Target="../media/image90.png"/></Relationships>
</file>

<file path=ppt/slides/_rels/slide3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4.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3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4.xml"/><Relationship Id="rId4" Type="http://schemas.openxmlformats.org/officeDocument/2006/relationships/image" Target="../media/image101.png"/></Relationships>
</file>

<file path=ppt/slides/_rels/slide3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4.xml"/><Relationship Id="rId4" Type="http://schemas.openxmlformats.org/officeDocument/2006/relationships/image" Target="../media/image114.png"/></Relationships>
</file>

<file path=ppt/slides/_rels/slide4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4.xml"/><Relationship Id="rId4" Type="http://schemas.openxmlformats.org/officeDocument/2006/relationships/image" Target="../media/image11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4.xml"/><Relationship Id="rId4" Type="http://schemas.microsoft.com/office/2007/relationships/hdphoto" Target="../media/hdphoto2.wdp"/></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4.xml"/><Relationship Id="rId4" Type="http://schemas.openxmlformats.org/officeDocument/2006/relationships/image" Target="../media/image13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4.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61.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4.xml"/><Relationship Id="rId4" Type="http://schemas.openxmlformats.org/officeDocument/2006/relationships/image" Target="../media/image14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4.xml"/><Relationship Id="rId4" Type="http://schemas.openxmlformats.org/officeDocument/2006/relationships/image" Target="../media/image14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2362200" y="1828800"/>
            <a:ext cx="6781800" cy="2038350"/>
          </a:xfrm>
        </p:spPr>
        <p:txBody>
          <a:bodyPr>
            <a:normAutofit/>
          </a:bodyPr>
          <a:lstStyle>
            <a:extLst/>
          </a:lstStyle>
          <a:p>
            <a:r>
              <a:rPr lang="en-US" sz="4000" dirty="0" smtClean="0"/>
              <a:t>Dynamic</a:t>
            </a:r>
            <a:br>
              <a:rPr lang="en-US" sz="4000" dirty="0" smtClean="0"/>
            </a:br>
            <a:r>
              <a:rPr lang="en-US" sz="4000" dirty="0" smtClean="0"/>
              <a:t>Soil-Structure-Interaction</a:t>
            </a:r>
            <a:endParaRPr lang="en-US" sz="4000" dirty="0"/>
          </a:p>
        </p:txBody>
      </p:sp>
      <p:sp>
        <p:nvSpPr>
          <p:cNvPr id="5" name="Rectangle 4"/>
          <p:cNvSpPr>
            <a:spLocks noGrp="1"/>
          </p:cNvSpPr>
          <p:nvPr>
            <p:ph type="subTitle" idx="1"/>
          </p:nvPr>
        </p:nvSpPr>
        <p:spPr/>
        <p:txBody>
          <a:bodyPr>
            <a:noAutofit/>
          </a:bodyPr>
          <a:lstStyle>
            <a:extLst/>
          </a:lstStyle>
          <a:p>
            <a:r>
              <a:rPr lang="en-US" sz="1800" dirty="0" smtClean="0"/>
              <a:t>By: M. </a:t>
            </a:r>
            <a:r>
              <a:rPr lang="en-US" sz="1800" dirty="0" err="1" smtClean="0"/>
              <a:t>Iman</a:t>
            </a:r>
            <a:r>
              <a:rPr lang="en-US" sz="1800" dirty="0" smtClean="0"/>
              <a:t> </a:t>
            </a:r>
            <a:r>
              <a:rPr lang="en-US" sz="1800" dirty="0" err="1" smtClean="0"/>
              <a:t>Khodakarami</a:t>
            </a:r>
            <a:r>
              <a:rPr lang="en-US" sz="1800" dirty="0" smtClean="0"/>
              <a:t> (Assistant Prof. of Earthquake Eng.)</a:t>
            </a:r>
          </a:p>
          <a:p>
            <a:r>
              <a:rPr lang="en-US" sz="1800" dirty="0" smtClean="0"/>
              <a:t>Email: Khodakarami</a:t>
            </a:r>
            <a:r>
              <a:rPr lang="en-US" sz="1600" dirty="0" smtClean="0"/>
              <a:t>@</a:t>
            </a:r>
            <a:r>
              <a:rPr lang="en-US" sz="1800" dirty="0" smtClean="0"/>
              <a:t>semnan.ac.ir ; I.Khodakarami</a:t>
            </a:r>
            <a:r>
              <a:rPr lang="en-US" sz="1600" dirty="0" smtClean="0"/>
              <a:t>@</a:t>
            </a:r>
            <a:r>
              <a:rPr lang="en-US" sz="1800" dirty="0" smtClean="0"/>
              <a:t>gmail.com</a:t>
            </a:r>
          </a:p>
          <a:p>
            <a:r>
              <a:rPr lang="en-US" sz="1800" dirty="0" smtClean="0"/>
              <a:t>Phone: (+98) 23- 33383774</a:t>
            </a:r>
            <a:endParaRPr lang="en-US" sz="1800" dirty="0"/>
          </a:p>
        </p:txBody>
      </p:sp>
      <p:sp>
        <p:nvSpPr>
          <p:cNvPr id="6" name="TextBox 5"/>
          <p:cNvSpPr txBox="1"/>
          <p:nvPr/>
        </p:nvSpPr>
        <p:spPr>
          <a:xfrm>
            <a:off x="0" y="4095750"/>
            <a:ext cx="2286000" cy="584775"/>
          </a:xfrm>
          <a:prstGeom prst="rect">
            <a:avLst/>
          </a:prstGeom>
          <a:noFill/>
        </p:spPr>
        <p:txBody>
          <a:bodyPr wrap="square" rtlCol="0">
            <a:spAutoFit/>
          </a:bodyPr>
          <a:lstStyle/>
          <a:p>
            <a:pPr algn="ctr"/>
            <a:r>
              <a:rPr lang="en-US" sz="1600" dirty="0" smtClean="0"/>
              <a:t>Civil Eng. Faculty,</a:t>
            </a:r>
          </a:p>
          <a:p>
            <a:pPr algn="ctr"/>
            <a:r>
              <a:rPr lang="en-US" sz="1600" dirty="0" err="1" smtClean="0"/>
              <a:t>Semnan</a:t>
            </a:r>
            <a:r>
              <a:rPr lang="en-US" sz="1600" dirty="0" smtClean="0"/>
              <a:t> University</a:t>
            </a:r>
            <a:endParaRPr lang="en-US" sz="1600" dirty="0"/>
          </a:p>
        </p:txBody>
      </p:sp>
      <p:sp>
        <p:nvSpPr>
          <p:cNvPr id="2" name="Slide Number Placeholder 1"/>
          <p:cNvSpPr>
            <a:spLocks noGrp="1"/>
          </p:cNvSpPr>
          <p:nvPr>
            <p:ph type="sldNum" sz="quarter" idx="12"/>
          </p:nvPr>
        </p:nvSpPr>
        <p:spPr/>
        <p:txBody>
          <a:bodyPr>
            <a:normAutofit lnSpcReduction="10000"/>
          </a:bodyPr>
          <a:lstStyle/>
          <a:p>
            <a:fld id="{8F82E0A0-C266-4798-8C8F-B9F91E9DA37E}" type="slidenum">
              <a:rPr kumimoji="0" lang="en-US" smtClean="0">
                <a:solidFill>
                  <a:schemeClr val="tx2"/>
                </a:solidFill>
              </a:rPr>
              <a:pPr/>
              <a:t>1</a:t>
            </a:fld>
            <a:endParaRPr kumimoji="0" lang="en-US"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979525"/>
            <a:ext cx="4419600" cy="3725825"/>
          </a:xfrm>
        </p:spPr>
        <p:txBody>
          <a:bodyPr>
            <a:normAutofit fontScale="85000" lnSpcReduction="20000"/>
          </a:bodyPr>
          <a:lstStyle/>
          <a:p>
            <a:pPr algn="just"/>
            <a:r>
              <a:rPr lang="en-US" sz="1600" b="1" dirty="0"/>
              <a:t>Direct </a:t>
            </a:r>
            <a:r>
              <a:rPr lang="en-US" sz="1600" b="1" dirty="0" smtClean="0"/>
              <a:t>Analysis:</a:t>
            </a:r>
          </a:p>
          <a:p>
            <a:pPr marL="361950" indent="0" algn="just">
              <a:buNone/>
            </a:pPr>
            <a:r>
              <a:rPr lang="en-US" sz="1600" dirty="0" smtClean="0"/>
              <a:t>In this approach, </a:t>
            </a:r>
            <a:r>
              <a:rPr lang="en-US" sz="1600" dirty="0"/>
              <a:t>the soil is </a:t>
            </a:r>
            <a:r>
              <a:rPr lang="en-US" sz="1600" dirty="0" smtClean="0"/>
              <a:t>often represented </a:t>
            </a:r>
            <a:r>
              <a:rPr lang="en-US" sz="1600" dirty="0"/>
              <a:t>as a continuum (e.g., </a:t>
            </a:r>
            <a:r>
              <a:rPr lang="en-US" sz="1600" dirty="0" smtClean="0"/>
              <a:t>FEM, BEM, SBFEM </a:t>
            </a:r>
            <a:r>
              <a:rPr lang="en-US" sz="1600" dirty="0" smtClean="0">
                <a:sym typeface="Wingdings" pitchFamily="2" charset="2"/>
              </a:rPr>
              <a:t> DSBFEM</a:t>
            </a:r>
            <a:r>
              <a:rPr lang="en-US" sz="1600" dirty="0" smtClean="0"/>
              <a:t> or other numerical methods) </a:t>
            </a:r>
            <a:r>
              <a:rPr lang="en-US" sz="1600" dirty="0"/>
              <a:t>along with foundation </a:t>
            </a:r>
            <a:r>
              <a:rPr lang="en-US" sz="1600" dirty="0" smtClean="0"/>
              <a:t>and structural </a:t>
            </a:r>
            <a:r>
              <a:rPr lang="en-US" sz="1600" dirty="0"/>
              <a:t>elements, transmitting boundaries at the limits of the soil mesh, </a:t>
            </a:r>
            <a:r>
              <a:rPr lang="en-US" sz="1600" dirty="0" smtClean="0"/>
              <a:t>and interface </a:t>
            </a:r>
            <a:r>
              <a:rPr lang="en-US" sz="1600" dirty="0"/>
              <a:t>elements at the edges of the </a:t>
            </a:r>
            <a:r>
              <a:rPr lang="en-US" sz="1600" dirty="0" smtClean="0"/>
              <a:t>foundation. </a:t>
            </a:r>
          </a:p>
          <a:p>
            <a:pPr marL="361950" indent="0" algn="just">
              <a:buNone/>
            </a:pPr>
            <a:r>
              <a:rPr lang="en-US" sz="1600" dirty="0" smtClean="0">
                <a:solidFill>
                  <a:srgbClr val="C00000"/>
                </a:solidFill>
              </a:rPr>
              <a:t>Evaluation </a:t>
            </a:r>
            <a:r>
              <a:rPr lang="en-US" sz="1600" dirty="0">
                <a:solidFill>
                  <a:srgbClr val="C00000"/>
                </a:solidFill>
              </a:rPr>
              <a:t>of site response using wave propagation analysis through the soil is important to this approach. </a:t>
            </a:r>
            <a:r>
              <a:rPr lang="en-US" sz="1600" dirty="0"/>
              <a:t>Such analyses are most often performed using an equivalent linear representation of soil properties in finite element, finite difference, or boundary element numerical </a:t>
            </a:r>
            <a:r>
              <a:rPr lang="en-US" sz="1600" dirty="0" smtClean="0"/>
              <a:t>formulations.</a:t>
            </a:r>
          </a:p>
          <a:p>
            <a:pPr marL="361950" indent="0" algn="just">
              <a:buNone/>
            </a:pPr>
            <a:r>
              <a:rPr lang="en-US" sz="1600" dirty="0" smtClean="0">
                <a:solidFill>
                  <a:schemeClr val="bg2">
                    <a:lumMod val="50000"/>
                  </a:schemeClr>
                </a:solidFill>
                <a:effectLst>
                  <a:outerShdw blurRad="38100" dist="38100" dir="2700000" algn="tl">
                    <a:srgbClr val="000000">
                      <a:alpha val="43137"/>
                    </a:srgbClr>
                  </a:outerShdw>
                </a:effectLst>
              </a:rPr>
              <a:t>Direct analysis </a:t>
            </a:r>
            <a:r>
              <a:rPr lang="en-US" sz="1600" dirty="0">
                <a:solidFill>
                  <a:schemeClr val="bg2">
                    <a:lumMod val="50000"/>
                  </a:schemeClr>
                </a:solidFill>
                <a:effectLst>
                  <a:outerShdw blurRad="38100" dist="38100" dir="2700000" algn="tl">
                    <a:srgbClr val="000000">
                      <a:alpha val="43137"/>
                    </a:srgbClr>
                  </a:outerShdw>
                </a:effectLst>
              </a:rPr>
              <a:t>can address all of the SSI effects </a:t>
            </a:r>
            <a:r>
              <a:rPr lang="en-US" sz="1600" dirty="0"/>
              <a:t>described above, but </a:t>
            </a:r>
            <a:r>
              <a:rPr lang="en-US" sz="1600" dirty="0" smtClean="0"/>
              <a:t>incorporation of </a:t>
            </a:r>
            <a:r>
              <a:rPr lang="en-US" sz="1600" dirty="0"/>
              <a:t>kinematic interaction is challenging because it requires specification of </a:t>
            </a:r>
            <a:r>
              <a:rPr lang="en-US" sz="1600" dirty="0" smtClean="0"/>
              <a:t>spatially variable </a:t>
            </a:r>
            <a:r>
              <a:rPr lang="en-US" sz="1600" dirty="0"/>
              <a:t>input motions in three </a:t>
            </a:r>
            <a:r>
              <a:rPr lang="en-US" sz="1600" dirty="0" smtClean="0"/>
              <a:t>dimensions.</a:t>
            </a:r>
            <a:endParaRPr lang="fa-IR" sz="1600" dirty="0"/>
          </a:p>
        </p:txBody>
      </p:sp>
      <p:sp>
        <p:nvSpPr>
          <p:cNvPr id="4" name="Title 3"/>
          <p:cNvSpPr>
            <a:spLocks noGrp="1"/>
          </p:cNvSpPr>
          <p:nvPr>
            <p:ph type="title"/>
          </p:nvPr>
        </p:nvSpPr>
        <p:spPr/>
        <p:txBody>
          <a:bodyPr>
            <a:normAutofit fontScale="90000"/>
          </a:bodyPr>
          <a:lstStyle/>
          <a:p>
            <a:r>
              <a:rPr lang="en-US" dirty="0" smtClean="0"/>
              <a:t>Methods of SSI analysis</a:t>
            </a:r>
            <a:endParaRPr lang="fa-I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0637" y="1475116"/>
            <a:ext cx="3890963" cy="3230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14601" y="1696581"/>
            <a:ext cx="4114799" cy="2246769"/>
          </a:xfrm>
          <a:prstGeom prst="rect">
            <a:avLst/>
          </a:prstGeom>
          <a:solidFill>
            <a:schemeClr val="accent6">
              <a:lumMod val="20000"/>
              <a:lumOff val="80000"/>
            </a:schemeClr>
          </a:solidFill>
          <a:ln w="12700">
            <a:solidFill>
              <a:schemeClr val="tx1"/>
            </a:solidFill>
          </a:ln>
          <a:effectLst>
            <a:glow rad="101600">
              <a:srgbClr val="FFFF00">
                <a:alpha val="60000"/>
              </a:srgbClr>
            </a:glow>
          </a:effectLst>
        </p:spPr>
        <p:txBody>
          <a:bodyPr wrap="square" lIns="91440" tIns="45720" rIns="91440" bIns="45720">
            <a:spAutoFit/>
          </a:bodyPr>
          <a:lstStyle/>
          <a:p>
            <a:pPr algn="just"/>
            <a:r>
              <a:rPr lang="en-US" sz="2000" dirty="0"/>
              <a:t>Because direct solution of the SSI problem is difficult from a </a:t>
            </a:r>
            <a:r>
              <a:rPr lang="en-US" sz="2000" b="1" dirty="0" smtClean="0"/>
              <a:t>computational standpoint</a:t>
            </a:r>
            <a:r>
              <a:rPr lang="en-US" sz="2000" dirty="0"/>
              <a:t>, especially when the system is </a:t>
            </a:r>
            <a:r>
              <a:rPr lang="en-US" sz="2000" dirty="0">
                <a:effectLst>
                  <a:outerShdw blurRad="38100" dist="38100" dir="2700000" algn="tl">
                    <a:srgbClr val="000000">
                      <a:alpha val="43137"/>
                    </a:srgbClr>
                  </a:outerShdw>
                </a:effectLst>
              </a:rPr>
              <a:t>geometrically complex</a:t>
            </a:r>
            <a:r>
              <a:rPr lang="en-US" sz="2000" dirty="0"/>
              <a:t> or </a:t>
            </a:r>
            <a:r>
              <a:rPr lang="en-US" sz="2000" dirty="0" smtClean="0">
                <a:effectLst>
                  <a:outerShdw blurRad="38100" dist="38100" dir="2700000" algn="tl">
                    <a:srgbClr val="000000">
                      <a:alpha val="43137"/>
                    </a:srgbClr>
                  </a:outerShdw>
                </a:effectLst>
              </a:rPr>
              <a:t>contains significant </a:t>
            </a:r>
            <a:r>
              <a:rPr lang="en-US" sz="2000" dirty="0">
                <a:effectLst>
                  <a:outerShdw blurRad="38100" dist="38100" dir="2700000" algn="tl">
                    <a:srgbClr val="000000">
                      <a:alpha val="43137"/>
                    </a:srgbClr>
                  </a:outerShdw>
                </a:effectLst>
              </a:rPr>
              <a:t>nonlinearities</a:t>
            </a:r>
            <a:r>
              <a:rPr lang="en-US" sz="2000" dirty="0"/>
              <a:t> in the soil or structural materials, it is rarely used </a:t>
            </a:r>
            <a:r>
              <a:rPr lang="en-US" sz="2000" dirty="0" smtClean="0"/>
              <a:t>in practice</a:t>
            </a:r>
            <a:r>
              <a:rPr lang="en-US" sz="2000" dirty="0"/>
              <a:t>.</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lide Number Placeholder 2"/>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10</a:t>
            </a:fld>
            <a:endParaRPr kumimoji="0" lang="en-US" dirty="0"/>
          </a:p>
        </p:txBody>
      </p:sp>
    </p:spTree>
    <p:extLst>
      <p:ext uri="{BB962C8B-B14F-4D97-AF65-F5344CB8AC3E}">
        <p14:creationId xmlns:p14="http://schemas.microsoft.com/office/powerpoint/2010/main" val="66722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895350"/>
            <a:ext cx="8229600" cy="3725825"/>
          </a:xfrm>
        </p:spPr>
        <p:txBody>
          <a:bodyPr>
            <a:normAutofit/>
          </a:bodyPr>
          <a:lstStyle/>
          <a:p>
            <a:pPr algn="just">
              <a:lnSpc>
                <a:spcPct val="90000"/>
              </a:lnSpc>
            </a:pPr>
            <a:r>
              <a:rPr lang="en-US" sz="1600" b="1" dirty="0"/>
              <a:t>Substructure </a:t>
            </a:r>
            <a:r>
              <a:rPr lang="en-US" sz="1600" b="1" dirty="0" smtClean="0"/>
              <a:t>Approach:</a:t>
            </a:r>
          </a:p>
          <a:p>
            <a:pPr algn="just">
              <a:lnSpc>
                <a:spcPct val="90000"/>
              </a:lnSpc>
            </a:pPr>
            <a:endParaRPr lang="en-US" sz="1600" b="1" dirty="0" smtClean="0"/>
          </a:p>
          <a:p>
            <a:pPr marL="0" indent="0">
              <a:buNone/>
            </a:pPr>
            <a:r>
              <a:rPr lang="en-US" sz="1800" dirty="0"/>
              <a:t>Proper consideration of SSI effects in a </a:t>
            </a:r>
            <a:r>
              <a:rPr lang="en-US" sz="1800" dirty="0" smtClean="0"/>
              <a:t>substructure approach </a:t>
            </a:r>
            <a:r>
              <a:rPr lang="en-US" sz="1800" dirty="0"/>
              <a:t>requires: </a:t>
            </a:r>
            <a:endParaRPr lang="en-US" sz="1800" dirty="0" smtClean="0"/>
          </a:p>
          <a:p>
            <a:pPr marL="400050" indent="-400050">
              <a:buAutoNum type="romanLcParenBoth"/>
            </a:pPr>
            <a:r>
              <a:rPr lang="en-US" sz="1800" dirty="0" smtClean="0"/>
              <a:t>An </a:t>
            </a:r>
            <a:r>
              <a:rPr lang="en-US" sz="1800" dirty="0"/>
              <a:t>evaluation of free-field soil motions and corresponding </a:t>
            </a:r>
            <a:r>
              <a:rPr lang="en-US" sz="1800" dirty="0" smtClean="0"/>
              <a:t>soil material </a:t>
            </a:r>
            <a:r>
              <a:rPr lang="en-US" sz="1800" dirty="0"/>
              <a:t>properties; </a:t>
            </a:r>
            <a:endParaRPr lang="en-US" sz="1800" dirty="0" smtClean="0"/>
          </a:p>
          <a:p>
            <a:pPr marL="400050" indent="-400050">
              <a:buAutoNum type="romanLcParenBoth"/>
            </a:pPr>
            <a:r>
              <a:rPr lang="en-US" sz="1800" dirty="0"/>
              <a:t>A</a:t>
            </a:r>
            <a:r>
              <a:rPr lang="en-US" sz="1800" dirty="0" smtClean="0"/>
              <a:t>n </a:t>
            </a:r>
            <a:r>
              <a:rPr lang="en-US" sz="1800" dirty="0"/>
              <a:t>evaluation of transfer functions to convert </a:t>
            </a:r>
            <a:r>
              <a:rPr lang="en-US" sz="1800" dirty="0" smtClean="0"/>
              <a:t>free-field motions </a:t>
            </a:r>
            <a:r>
              <a:rPr lang="en-US" sz="1800" dirty="0"/>
              <a:t>to foundation input motions</a:t>
            </a:r>
            <a:r>
              <a:rPr lang="en-US" sz="1800" dirty="0" smtClean="0"/>
              <a:t>;</a:t>
            </a:r>
          </a:p>
          <a:p>
            <a:pPr marL="400050" indent="-400050">
              <a:buAutoNum type="romanLcParenBoth"/>
            </a:pPr>
            <a:r>
              <a:rPr lang="en-US" sz="1800" dirty="0" smtClean="0"/>
              <a:t>Incorporation </a:t>
            </a:r>
            <a:r>
              <a:rPr lang="en-US" sz="1800" dirty="0"/>
              <a:t>of springs and dashpots (</a:t>
            </a:r>
            <a:r>
              <a:rPr lang="en-US" sz="1800" dirty="0" smtClean="0"/>
              <a:t>or more </a:t>
            </a:r>
            <a:r>
              <a:rPr lang="en-US" sz="1800" dirty="0"/>
              <a:t>complex nonlinear elements) to represent the stiffness and damping at the </a:t>
            </a:r>
            <a:r>
              <a:rPr lang="en-US" sz="1800" dirty="0" smtClean="0"/>
              <a:t>soil-foundation interface</a:t>
            </a:r>
            <a:r>
              <a:rPr lang="en-US" sz="1800" dirty="0"/>
              <a:t>; </a:t>
            </a:r>
            <a:endParaRPr lang="en-US" sz="1800" dirty="0" smtClean="0"/>
          </a:p>
          <a:p>
            <a:pPr marL="400050" indent="-400050">
              <a:buAutoNum type="romanLcParenBoth"/>
            </a:pPr>
            <a:r>
              <a:rPr lang="en-US" sz="1800" dirty="0" smtClean="0"/>
              <a:t>A </a:t>
            </a:r>
            <a:r>
              <a:rPr lang="en-US" sz="1800" dirty="0"/>
              <a:t>response analysis of the combined </a:t>
            </a:r>
            <a:r>
              <a:rPr lang="en-US" sz="1800" dirty="0" smtClean="0"/>
              <a:t>structure-spring/dashpot </a:t>
            </a:r>
            <a:r>
              <a:rPr lang="en-US" sz="1800" dirty="0"/>
              <a:t>system with the foundation input motion </a:t>
            </a:r>
            <a:r>
              <a:rPr lang="en-US" sz="1800" dirty="0" smtClean="0"/>
              <a:t>applied.</a:t>
            </a:r>
            <a:endParaRPr lang="fa-IR" sz="1800" b="1" dirty="0"/>
          </a:p>
        </p:txBody>
      </p:sp>
      <p:sp>
        <p:nvSpPr>
          <p:cNvPr id="5" name="Title 3"/>
          <p:cNvSpPr>
            <a:spLocks noGrp="1"/>
          </p:cNvSpPr>
          <p:nvPr>
            <p:ph type="title"/>
          </p:nvPr>
        </p:nvSpPr>
        <p:spPr/>
        <p:txBody>
          <a:bodyPr>
            <a:normAutofit fontScale="90000"/>
          </a:bodyPr>
          <a:lstStyle/>
          <a:p>
            <a:r>
              <a:rPr lang="en-US" dirty="0" smtClean="0"/>
              <a:t>Methods of SSI analysis</a:t>
            </a:r>
            <a:endParaRPr lang="fa-IR"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335520"/>
            <a:ext cx="4486275" cy="2892297"/>
          </a:xfrm>
          <a:prstGeom prst="rect">
            <a:avLst/>
          </a:prstGeom>
          <a:noFill/>
          <a:ln>
            <a:noFill/>
          </a:ln>
          <a:effectLst>
            <a:glow rad="101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11</a:t>
            </a:fld>
            <a:endParaRPr kumimoji="0" lang="en-US" dirty="0"/>
          </a:p>
        </p:txBody>
      </p:sp>
    </p:spTree>
    <p:extLst>
      <p:ext uri="{BB962C8B-B14F-4D97-AF65-F5344CB8AC3E}">
        <p14:creationId xmlns:p14="http://schemas.microsoft.com/office/powerpoint/2010/main" val="10594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971550"/>
            <a:ext cx="21558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1"/>
          <p:cNvSpPr>
            <a:spLocks noGrp="1"/>
          </p:cNvSpPr>
          <p:nvPr>
            <p:ph sz="quarter" idx="13"/>
          </p:nvPr>
        </p:nvSpPr>
        <p:spPr>
          <a:xfrm>
            <a:off x="609600" y="895350"/>
            <a:ext cx="6096000" cy="3725825"/>
          </a:xfrm>
        </p:spPr>
        <p:txBody>
          <a:bodyPr>
            <a:normAutofit fontScale="85000" lnSpcReduction="10000"/>
          </a:bodyPr>
          <a:lstStyle/>
          <a:p>
            <a:pPr algn="just">
              <a:lnSpc>
                <a:spcPct val="90000"/>
              </a:lnSpc>
            </a:pPr>
            <a:r>
              <a:rPr lang="en-US" sz="1400" b="1" dirty="0"/>
              <a:t>Substructure Approach</a:t>
            </a:r>
            <a:r>
              <a:rPr lang="en-US" sz="1400" b="1" dirty="0" smtClean="0"/>
              <a:t>:</a:t>
            </a:r>
          </a:p>
          <a:p>
            <a:pPr marL="342900" indent="-342900" algn="just">
              <a:buAutoNum type="alphaLcParenR"/>
            </a:pPr>
            <a:r>
              <a:rPr lang="en-US" sz="1400" i="1" dirty="0" smtClean="0">
                <a:solidFill>
                  <a:srgbClr val="C00000"/>
                </a:solidFill>
              </a:rPr>
              <a:t>Specification </a:t>
            </a:r>
            <a:r>
              <a:rPr lang="en-US" sz="1400" i="1" dirty="0">
                <a:solidFill>
                  <a:srgbClr val="C00000"/>
                </a:solidFill>
              </a:rPr>
              <a:t>of a foundation input motion (FIM),</a:t>
            </a:r>
            <a:r>
              <a:rPr lang="en-US" sz="1400" dirty="0"/>
              <a:t> which is the motion of </a:t>
            </a:r>
            <a:r>
              <a:rPr lang="en-US" sz="1400" dirty="0" smtClean="0"/>
              <a:t>the base-slab </a:t>
            </a:r>
            <a:r>
              <a:rPr lang="en-US" sz="1400" dirty="0"/>
              <a:t>that accounts for the </a:t>
            </a:r>
            <a:r>
              <a:rPr lang="en-US" sz="1400" dirty="0">
                <a:solidFill>
                  <a:schemeClr val="accent1">
                    <a:lumMod val="75000"/>
                  </a:schemeClr>
                </a:solidFill>
                <a:effectLst>
                  <a:outerShdw blurRad="38100" dist="38100" dir="2700000" algn="tl">
                    <a:srgbClr val="000000">
                      <a:alpha val="43137"/>
                    </a:srgbClr>
                  </a:outerShdw>
                </a:effectLst>
              </a:rPr>
              <a:t>stiffness and geometry</a:t>
            </a:r>
            <a:r>
              <a:rPr lang="en-US" sz="1400" dirty="0"/>
              <a:t> of the foundation. </a:t>
            </a:r>
            <a:r>
              <a:rPr lang="en-US" sz="1400" dirty="0" smtClean="0"/>
              <a:t>Because inertia </a:t>
            </a:r>
            <a:r>
              <a:rPr lang="en-US" sz="1400" dirty="0"/>
              <a:t>is dealt with separately, the FIM applies for the theoretical condition </a:t>
            </a:r>
            <a:r>
              <a:rPr lang="en-US" sz="1400" dirty="0" smtClean="0"/>
              <a:t>of the </a:t>
            </a:r>
            <a:r>
              <a:rPr lang="en-US" sz="1400" dirty="0"/>
              <a:t>base-slab and structure having no </a:t>
            </a:r>
            <a:r>
              <a:rPr lang="en-US" sz="1400" dirty="0" smtClean="0"/>
              <a:t>mass.</a:t>
            </a:r>
          </a:p>
          <a:p>
            <a:pPr marL="361950" indent="0" algn="just">
              <a:buNone/>
            </a:pPr>
            <a:r>
              <a:rPr lang="en-US" sz="1400" i="1" dirty="0"/>
              <a:t>This motion </a:t>
            </a:r>
            <a:r>
              <a:rPr lang="en-US" sz="1400" i="1" dirty="0" smtClean="0"/>
              <a:t>generally differs </a:t>
            </a:r>
            <a:r>
              <a:rPr lang="en-US" sz="1400" i="1" dirty="0"/>
              <a:t>from the free-field motion</a:t>
            </a:r>
            <a:r>
              <a:rPr lang="en-US" sz="1400" dirty="0"/>
              <a:t>, involves both </a:t>
            </a:r>
            <a:r>
              <a:rPr lang="en-US" sz="1400" dirty="0">
                <a:solidFill>
                  <a:schemeClr val="accent1">
                    <a:lumMod val="75000"/>
                  </a:schemeClr>
                </a:solidFill>
                <a:effectLst>
                  <a:outerShdw blurRad="38100" dist="38100" dir="2700000" algn="tl">
                    <a:srgbClr val="000000">
                      <a:alpha val="43137"/>
                    </a:srgbClr>
                  </a:outerShdw>
                </a:effectLst>
              </a:rPr>
              <a:t>translational and </a:t>
            </a:r>
            <a:r>
              <a:rPr lang="en-US" sz="1400" dirty="0" smtClean="0">
                <a:solidFill>
                  <a:schemeClr val="accent1">
                    <a:lumMod val="75000"/>
                  </a:schemeClr>
                </a:solidFill>
                <a:effectLst>
                  <a:outerShdw blurRad="38100" dist="38100" dir="2700000" algn="tl">
                    <a:srgbClr val="000000">
                      <a:alpha val="43137"/>
                    </a:srgbClr>
                  </a:outerShdw>
                </a:effectLst>
              </a:rPr>
              <a:t>rotational components</a:t>
            </a:r>
            <a:r>
              <a:rPr lang="en-US" sz="1400" dirty="0"/>
              <a:t>, and represents the seismic demand applied to the foundation </a:t>
            </a:r>
            <a:r>
              <a:rPr lang="en-US" sz="1400" dirty="0" smtClean="0"/>
              <a:t>and structural </a:t>
            </a:r>
            <a:r>
              <a:rPr lang="en-US" sz="1400" dirty="0"/>
              <a:t>system. The variation between free-field and foundation input </a:t>
            </a:r>
            <a:r>
              <a:rPr lang="en-US" sz="1400" dirty="0" smtClean="0"/>
              <a:t>motions is </a:t>
            </a:r>
            <a:r>
              <a:rPr lang="en-US" sz="1400" dirty="0"/>
              <a:t>expressed by a transfer function that represents the ratio of </a:t>
            </a:r>
            <a:r>
              <a:rPr lang="en-US" sz="1400" dirty="0" smtClean="0"/>
              <a:t>foundation/</a:t>
            </a:r>
            <a:r>
              <a:rPr lang="en-US" sz="1400" dirty="0" err="1" smtClean="0"/>
              <a:t>freefield</a:t>
            </a:r>
            <a:r>
              <a:rPr lang="en-US" sz="1400" dirty="0" smtClean="0"/>
              <a:t> motion </a:t>
            </a:r>
            <a:r>
              <a:rPr lang="en-US" sz="1400" dirty="0"/>
              <a:t>in the frequency domain. Since inertial effects are neglected, </a:t>
            </a:r>
            <a:r>
              <a:rPr lang="en-US" sz="1400" dirty="0" smtClean="0"/>
              <a:t>the transfer </a:t>
            </a:r>
            <a:r>
              <a:rPr lang="en-US" sz="1400" dirty="0"/>
              <a:t>function represents the effects of </a:t>
            </a:r>
            <a:r>
              <a:rPr lang="en-US" sz="1400" dirty="0">
                <a:solidFill>
                  <a:schemeClr val="accent1">
                    <a:lumMod val="75000"/>
                  </a:schemeClr>
                </a:solidFill>
                <a:effectLst>
                  <a:outerShdw blurRad="38100" dist="38100" dir="2700000" algn="tl">
                    <a:srgbClr val="000000">
                      <a:alpha val="43137"/>
                    </a:srgbClr>
                  </a:outerShdw>
                </a:effectLst>
              </a:rPr>
              <a:t>kinematic interaction </a:t>
            </a:r>
            <a:r>
              <a:rPr lang="en-US" sz="1400" dirty="0"/>
              <a:t>only</a:t>
            </a:r>
            <a:r>
              <a:rPr lang="en-US" sz="1400" dirty="0" smtClean="0"/>
              <a:t>.</a:t>
            </a:r>
          </a:p>
          <a:p>
            <a:pPr marL="361950" indent="0" algn="just">
              <a:buNone/>
            </a:pPr>
            <a:r>
              <a:rPr lang="en-US" sz="1400" dirty="0"/>
              <a:t>An essential first step in defining the FIM is to evaluate the free-field response </a:t>
            </a:r>
            <a:r>
              <a:rPr lang="en-US" sz="1400" dirty="0" smtClean="0"/>
              <a:t>of the </a:t>
            </a:r>
            <a:r>
              <a:rPr lang="en-US" sz="1400" dirty="0"/>
              <a:t>site, which is the </a:t>
            </a:r>
            <a:r>
              <a:rPr lang="en-US" sz="1400" dirty="0">
                <a:solidFill>
                  <a:schemeClr val="accent1">
                    <a:lumMod val="75000"/>
                  </a:schemeClr>
                </a:solidFill>
                <a:effectLst>
                  <a:outerShdw blurRad="38100" dist="38100" dir="2700000" algn="tl">
                    <a:srgbClr val="000000">
                      <a:alpha val="43137"/>
                    </a:srgbClr>
                  </a:outerShdw>
                </a:effectLst>
              </a:rPr>
              <a:t>spatial and temporal variation </a:t>
            </a:r>
            <a:r>
              <a:rPr lang="en-US" sz="1400" dirty="0"/>
              <a:t>of ground motion in </a:t>
            </a:r>
            <a:r>
              <a:rPr lang="en-US" sz="1400" dirty="0" smtClean="0">
                <a:solidFill>
                  <a:schemeClr val="accent1">
                    <a:lumMod val="75000"/>
                  </a:schemeClr>
                </a:solidFill>
                <a:effectLst>
                  <a:outerShdw blurRad="38100" dist="38100" dir="2700000" algn="tl">
                    <a:srgbClr val="000000">
                      <a:alpha val="43137"/>
                    </a:srgbClr>
                  </a:outerShdw>
                </a:effectLst>
              </a:rPr>
              <a:t>the absence </a:t>
            </a:r>
            <a:r>
              <a:rPr lang="en-US" sz="1400" dirty="0">
                <a:solidFill>
                  <a:schemeClr val="accent1">
                    <a:lumMod val="75000"/>
                  </a:schemeClr>
                </a:solidFill>
                <a:effectLst>
                  <a:outerShdw blurRad="38100" dist="38100" dir="2700000" algn="tl">
                    <a:srgbClr val="000000">
                      <a:alpha val="43137"/>
                    </a:srgbClr>
                  </a:outerShdw>
                </a:effectLst>
              </a:rPr>
              <a:t>of the structure and foundation</a:t>
            </a:r>
            <a:r>
              <a:rPr lang="en-US" sz="1400" dirty="0"/>
              <a:t>. This task requires that the </a:t>
            </a:r>
            <a:r>
              <a:rPr lang="en-US" sz="1400" dirty="0" smtClean="0"/>
              <a:t>earthquake input </a:t>
            </a:r>
            <a:r>
              <a:rPr lang="en-US" sz="1400" dirty="0"/>
              <a:t>motion in the free field is known, either at a specific point (e.g., </a:t>
            </a:r>
            <a:r>
              <a:rPr lang="en-US" sz="1400" dirty="0" smtClean="0"/>
              <a:t>ground surface</a:t>
            </a:r>
            <a:r>
              <a:rPr lang="en-US" sz="1400" dirty="0"/>
              <a:t>, rock-outcrop) or in the form of incident waves (e.g., oblique </a:t>
            </a:r>
            <a:r>
              <a:rPr lang="en-US" sz="1400" dirty="0" smtClean="0"/>
              <a:t>shear waves</a:t>
            </a:r>
            <a:r>
              <a:rPr lang="en-US" sz="1400" dirty="0"/>
              <a:t>) propagating up from a reference depth.</a:t>
            </a:r>
          </a:p>
          <a:p>
            <a:pPr marL="361950" indent="0" algn="just">
              <a:buNone/>
            </a:pPr>
            <a:r>
              <a:rPr lang="en-US" sz="1400" dirty="0"/>
              <a:t>Having established the free-field motion, wave-propagation analyses are performed to estimate the foundation input motion along the planned soil-foundation interface. Equivalent linear properties for the soil (e.g., shear modulus, material damping) can be evaluated as part of this analysis.</a:t>
            </a:r>
          </a:p>
          <a:p>
            <a:pPr algn="just">
              <a:lnSpc>
                <a:spcPct val="90000"/>
              </a:lnSpc>
            </a:pPr>
            <a:endParaRPr lang="en-US" sz="1600" b="1" dirty="0" smtClean="0"/>
          </a:p>
        </p:txBody>
      </p:sp>
      <p:sp>
        <p:nvSpPr>
          <p:cNvPr id="7" name="Title 3"/>
          <p:cNvSpPr>
            <a:spLocks noGrp="1"/>
          </p:cNvSpPr>
          <p:nvPr>
            <p:ph type="title"/>
          </p:nvPr>
        </p:nvSpPr>
        <p:spPr>
          <a:xfrm>
            <a:off x="609600" y="57150"/>
            <a:ext cx="8153400" cy="609600"/>
          </a:xfrm>
        </p:spPr>
        <p:txBody>
          <a:bodyPr>
            <a:normAutofit fontScale="90000"/>
          </a:bodyPr>
          <a:lstStyle/>
          <a:p>
            <a:r>
              <a:rPr lang="en-US" dirty="0" smtClean="0"/>
              <a:t>Methods of SSI analysis</a:t>
            </a:r>
            <a:endParaRPr lang="fa-IR"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3438140"/>
            <a:ext cx="1957643" cy="1343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duotone>
              <a:prstClr val="black"/>
              <a:srgbClr val="D9C3A5">
                <a:tint val="50000"/>
                <a:satMod val="180000"/>
              </a:srgbClr>
            </a:duotone>
            <a:extLst>
              <a:ext uri="{28A0092B-C50C-407E-A947-70E740481C1C}">
                <a14:useLocalDpi xmlns:a14="http://schemas.microsoft.com/office/drawing/2010/main" val="0"/>
              </a:ext>
            </a:extLst>
          </a:blip>
          <a:srcRect l="11422" r="9668" b="57185"/>
          <a:stretch/>
        </p:blipFill>
        <p:spPr bwMode="auto">
          <a:xfrm>
            <a:off x="1295400" y="1276350"/>
            <a:ext cx="1998921" cy="12417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rotWithShape="1">
          <a:blip r:embed="rId4">
            <a:duotone>
              <a:prstClr val="black"/>
              <a:srgbClr val="D9C3A5">
                <a:tint val="50000"/>
                <a:satMod val="180000"/>
              </a:srgbClr>
            </a:duotone>
            <a:extLst>
              <a:ext uri="{28A0092B-C50C-407E-A947-70E740481C1C}">
                <a14:useLocalDpi xmlns:a14="http://schemas.microsoft.com/office/drawing/2010/main" val="0"/>
              </a:ext>
            </a:extLst>
          </a:blip>
          <a:srcRect l="1629" t="42609" r="4143" b="14782"/>
          <a:stretch/>
        </p:blipFill>
        <p:spPr bwMode="auto">
          <a:xfrm>
            <a:off x="3733800" y="1276350"/>
            <a:ext cx="2387009" cy="12358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337391" y="4519940"/>
            <a:ext cx="4825409" cy="523220"/>
          </a:xfrm>
          <a:prstGeom prst="rect">
            <a:avLst/>
          </a:prstGeom>
          <a:solidFill>
            <a:srgbClr val="FFFFCC"/>
          </a:solidFill>
          <a:ln>
            <a:solidFill>
              <a:schemeClr val="tx1"/>
            </a:solidFill>
          </a:ln>
          <a:effectLst>
            <a:glow rad="63500">
              <a:schemeClr val="accent2">
                <a:satMod val="175000"/>
                <a:alpha val="40000"/>
              </a:schemeClr>
            </a:glow>
          </a:effectLst>
        </p:spPr>
        <p:txBody>
          <a:bodyPr wrap="square" rtlCol="1">
            <a:spAutoFit/>
          </a:bodyPr>
          <a:lstStyle/>
          <a:p>
            <a:r>
              <a:rPr lang="en-US" sz="1400" b="1" i="1" dirty="0"/>
              <a:t>Impedance functions </a:t>
            </a:r>
            <a:r>
              <a:rPr lang="en-US" sz="1400" dirty="0"/>
              <a:t>represent the frequency-dependent stiffness and </a:t>
            </a:r>
            <a:r>
              <a:rPr lang="en-US" sz="1400" dirty="0" smtClean="0"/>
              <a:t>damping characteristics </a:t>
            </a:r>
            <a:r>
              <a:rPr lang="en-US" sz="1400" dirty="0"/>
              <a:t>of soil-foundation interaction</a:t>
            </a:r>
            <a:endParaRPr lang="fa-IR" sz="1400" dirty="0"/>
          </a:p>
        </p:txBody>
      </p:sp>
      <p:sp>
        <p:nvSpPr>
          <p:cNvPr id="3" name="Slide Number Placeholder 2"/>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12</a:t>
            </a:fld>
            <a:endParaRPr kumimoji="0" lang="en-US" dirty="0"/>
          </a:p>
        </p:txBody>
      </p:sp>
    </p:spTree>
    <p:extLst>
      <p:ext uri="{BB962C8B-B14F-4D97-AF65-F5344CB8AC3E}">
        <p14:creationId xmlns:p14="http://schemas.microsoft.com/office/powerpoint/2010/main" val="181803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anim calcmode="lin" valueType="num">
                                      <p:cBhvr additive="base">
                                        <p:cTn id="1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3" presetID="6"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par>
                                <p:cTn id="16" presetID="6" presetClass="entr" presetSubtype="16"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circle(in)">
                                      <p:cBhvr>
                                        <p:cTn id="18" dur="2000"/>
                                        <p:tgtEl>
                                          <p:spTgt spid="10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3"/>
          </p:nvPr>
        </p:nvSpPr>
        <p:spPr>
          <a:xfrm>
            <a:off x="609600" y="895350"/>
            <a:ext cx="5334000" cy="3725825"/>
          </a:xfrm>
        </p:spPr>
        <p:txBody>
          <a:bodyPr>
            <a:normAutofit fontScale="92500" lnSpcReduction="20000"/>
          </a:bodyPr>
          <a:lstStyle/>
          <a:p>
            <a:pPr algn="just">
              <a:lnSpc>
                <a:spcPct val="90000"/>
              </a:lnSpc>
            </a:pPr>
            <a:r>
              <a:rPr lang="en-US" sz="1600" b="1" dirty="0"/>
              <a:t>Substructure Approach</a:t>
            </a:r>
            <a:r>
              <a:rPr lang="en-US" sz="1600" b="1" dirty="0" smtClean="0"/>
              <a:t>:</a:t>
            </a:r>
          </a:p>
          <a:p>
            <a:pPr marL="342900" indent="-342900" algn="just">
              <a:buFont typeface="+mj-lt"/>
              <a:buAutoNum type="alphaLcParenR" startAt="2"/>
            </a:pPr>
            <a:r>
              <a:rPr lang="en-US" sz="1400" dirty="0"/>
              <a:t>The stiffness and damping characteristics of the soil-foundation interaction are characterized using relatively simple </a:t>
            </a:r>
            <a:r>
              <a:rPr lang="en-US" sz="1400" i="1" dirty="0">
                <a:solidFill>
                  <a:srgbClr val="C00000"/>
                </a:solidFill>
              </a:rPr>
              <a:t>impedance function </a:t>
            </a:r>
            <a:r>
              <a:rPr lang="en-US" sz="1400" dirty="0"/>
              <a:t>models or a series of distributed springs and dashpots. </a:t>
            </a:r>
            <a:r>
              <a:rPr lang="en-US" sz="1400" dirty="0">
                <a:solidFill>
                  <a:schemeClr val="accent4">
                    <a:lumMod val="75000"/>
                  </a:schemeClr>
                </a:solidFill>
                <a:effectLst>
                  <a:outerShdw blurRad="38100" dist="38100" dir="2700000" algn="tl">
                    <a:srgbClr val="000000">
                      <a:alpha val="43137"/>
                    </a:srgbClr>
                  </a:outerShdw>
                </a:effectLst>
              </a:rPr>
              <a:t>Impedance functions represent the </a:t>
            </a:r>
            <a:r>
              <a:rPr lang="en-US" sz="1400" dirty="0" smtClean="0">
                <a:solidFill>
                  <a:schemeClr val="accent4">
                    <a:lumMod val="75000"/>
                  </a:schemeClr>
                </a:solidFill>
                <a:effectLst>
                  <a:outerShdw blurRad="38100" dist="38100" dir="2700000" algn="tl">
                    <a:srgbClr val="000000">
                      <a:alpha val="43137"/>
                    </a:srgbClr>
                  </a:outerShdw>
                </a:effectLst>
              </a:rPr>
              <a:t>frequency-dependent </a:t>
            </a:r>
            <a:r>
              <a:rPr lang="en-US" sz="1400" dirty="0">
                <a:solidFill>
                  <a:schemeClr val="accent4">
                    <a:lumMod val="75000"/>
                  </a:schemeClr>
                </a:solidFill>
                <a:effectLst>
                  <a:outerShdw blurRad="38100" dist="38100" dir="2700000" algn="tl">
                    <a:srgbClr val="000000">
                      <a:alpha val="43137"/>
                    </a:srgbClr>
                  </a:outerShdw>
                </a:effectLst>
              </a:rPr>
              <a:t>stiffness and damping characteristics of soil-foundation interaction</a:t>
            </a:r>
            <a:r>
              <a:rPr lang="en-US" sz="1400" dirty="0" smtClean="0">
                <a:solidFill>
                  <a:schemeClr val="accent4">
                    <a:lumMod val="75000"/>
                  </a:schemeClr>
                </a:solidFill>
                <a:effectLst>
                  <a:outerShdw blurRad="38100" dist="38100" dir="2700000" algn="tl">
                    <a:srgbClr val="000000">
                      <a:alpha val="43137"/>
                    </a:srgbClr>
                  </a:outerShdw>
                </a:effectLst>
              </a:rPr>
              <a:t>.</a:t>
            </a:r>
          </a:p>
          <a:p>
            <a:pPr marL="361950" indent="0" algn="just">
              <a:buNone/>
            </a:pPr>
            <a:r>
              <a:rPr lang="en-US" sz="1400" dirty="0" smtClean="0">
                <a:solidFill>
                  <a:schemeClr val="accent4">
                    <a:lumMod val="75000"/>
                  </a:schemeClr>
                </a:solidFill>
                <a:effectLst>
                  <a:outerShdw blurRad="38100" dist="38100" dir="2700000" algn="tl">
                    <a:srgbClr val="000000">
                      <a:alpha val="43137"/>
                    </a:srgbClr>
                  </a:outerShdw>
                </a:effectLst>
              </a:rPr>
              <a:t> </a:t>
            </a:r>
            <a:r>
              <a:rPr lang="en-US" sz="1400" dirty="0" smtClean="0"/>
              <a:t>Use </a:t>
            </a:r>
            <a:r>
              <a:rPr lang="en-US" sz="1400" dirty="0"/>
              <a:t>of a series of distributed springs and dashpots acting around </a:t>
            </a:r>
            <a:r>
              <a:rPr lang="en-US" sz="1400" dirty="0" smtClean="0"/>
              <a:t>the foundation is </a:t>
            </a:r>
            <a:r>
              <a:rPr lang="en-US" sz="1400" dirty="0"/>
              <a:t>needed when foundation elements are </a:t>
            </a:r>
            <a:r>
              <a:rPr lang="en-US" sz="1400" i="1" dirty="0">
                <a:solidFill>
                  <a:srgbClr val="C00000"/>
                </a:solidFill>
              </a:rPr>
              <a:t>non-rigid</a:t>
            </a:r>
            <a:r>
              <a:rPr lang="en-US" sz="1400" dirty="0"/>
              <a:t>, or when </a:t>
            </a:r>
            <a:r>
              <a:rPr lang="en-US" sz="1400" i="1" dirty="0" smtClean="0">
                <a:solidFill>
                  <a:srgbClr val="C00000"/>
                </a:solidFill>
              </a:rPr>
              <a:t>internal </a:t>
            </a:r>
            <a:r>
              <a:rPr lang="en-US" sz="1400" i="1" dirty="0">
                <a:solidFill>
                  <a:srgbClr val="C00000"/>
                </a:solidFill>
              </a:rPr>
              <a:t>demands</a:t>
            </a:r>
            <a:r>
              <a:rPr lang="en-US" sz="1400" dirty="0"/>
              <a:t> (e.g., moments, shears, deformations) are required outcomes of </a:t>
            </a:r>
            <a:r>
              <a:rPr lang="en-US" sz="1400" dirty="0" smtClean="0"/>
              <a:t>the analysis. </a:t>
            </a:r>
          </a:p>
          <a:p>
            <a:pPr marL="361950" indent="0" algn="just">
              <a:buNone/>
            </a:pPr>
            <a:endParaRPr lang="en-US" sz="1400" dirty="0" smtClean="0"/>
          </a:p>
          <a:p>
            <a:pPr marL="342900" indent="-342900" algn="just">
              <a:buFont typeface="Wingdings"/>
              <a:buAutoNum type="alphaLcParenR" startAt="2"/>
            </a:pPr>
            <a:r>
              <a:rPr lang="en-US" sz="1400" dirty="0" smtClean="0"/>
              <a:t>The </a:t>
            </a:r>
            <a:r>
              <a:rPr lang="en-US" sz="1400" dirty="0"/>
              <a:t>superstructure is modeled above the foundation and the system is excited through the foundation by displacing the ends of the springs and dashpots using the rocking and translational components of the FIM. It should be noted that </a:t>
            </a:r>
            <a:r>
              <a:rPr lang="en-US" sz="1400" i="1" dirty="0">
                <a:solidFill>
                  <a:srgbClr val="C00000"/>
                </a:solidFill>
              </a:rPr>
              <a:t>FIM varies with depth</a:t>
            </a:r>
            <a:r>
              <a:rPr lang="en-US" sz="1400" dirty="0"/>
              <a:t>. In the case of the distributed spring and dashpot model, differential ground displacements should be applied over the depth of embedment. This application of spatially variable displacements introduces a rotational component to the FIM, which is why a rotational component does not specifically appear </a:t>
            </a:r>
            <a:r>
              <a:rPr lang="en-US" sz="1400" dirty="0" smtClean="0"/>
              <a:t>in modeling of flexible foundation.</a:t>
            </a:r>
            <a:endParaRPr lang="en-US" sz="1400" dirty="0"/>
          </a:p>
        </p:txBody>
      </p:sp>
      <p:sp>
        <p:nvSpPr>
          <p:cNvPr id="6" name="Title 3"/>
          <p:cNvSpPr>
            <a:spLocks noGrp="1"/>
          </p:cNvSpPr>
          <p:nvPr>
            <p:ph type="title"/>
          </p:nvPr>
        </p:nvSpPr>
        <p:spPr>
          <a:xfrm>
            <a:off x="609600" y="57150"/>
            <a:ext cx="8153400" cy="609600"/>
          </a:xfrm>
        </p:spPr>
        <p:txBody>
          <a:bodyPr>
            <a:normAutofit fontScale="90000"/>
          </a:bodyPr>
          <a:lstStyle/>
          <a:p>
            <a:r>
              <a:rPr lang="en-US" dirty="0" smtClean="0"/>
              <a:t>Methods of SSI analysis</a:t>
            </a:r>
            <a:endParaRPr lang="fa-IR"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7875"/>
          <a:stretch/>
        </p:blipFill>
        <p:spPr bwMode="auto">
          <a:xfrm>
            <a:off x="5952460" y="1047750"/>
            <a:ext cx="3078580" cy="1165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9" t="46331" r="-2029" b="1"/>
          <a:stretch/>
        </p:blipFill>
        <p:spPr bwMode="auto">
          <a:xfrm>
            <a:off x="6104860" y="2686936"/>
            <a:ext cx="3078580" cy="1485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7058700" y="1503178"/>
            <a:ext cx="789900" cy="685800"/>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13</a:t>
            </a:fld>
            <a:endParaRPr kumimoji="0" lang="en-US" dirty="0"/>
          </a:p>
        </p:txBody>
      </p:sp>
    </p:spTree>
    <p:extLst>
      <p:ext uri="{BB962C8B-B14F-4D97-AF65-F5344CB8AC3E}">
        <p14:creationId xmlns:p14="http://schemas.microsoft.com/office/powerpoint/2010/main" val="273072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1000"/>
                                        <p:tgtEl>
                                          <p:spTgt spid="5">
                                            <p:txEl>
                                              <p:pRg st="4" end="4"/>
                                            </p:txEl>
                                          </p:spTgt>
                                        </p:tgtEl>
                                      </p:cBhvr>
                                    </p:animEffect>
                                    <p:anim calcmode="lin" valueType="num">
                                      <p:cBhvr>
                                        <p:cTn id="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1131925"/>
            <a:ext cx="8229600" cy="3725825"/>
          </a:xfrm>
        </p:spPr>
        <p:txBody>
          <a:bodyPr>
            <a:normAutofit fontScale="62500" lnSpcReduction="20000"/>
          </a:bodyPr>
          <a:lstStyle/>
          <a:p>
            <a:pPr algn="just"/>
            <a:r>
              <a:rPr lang="en-US" dirty="0"/>
              <a:t>Inertial interaction refers to </a:t>
            </a:r>
            <a:r>
              <a:rPr lang="en-US" dirty="0">
                <a:solidFill>
                  <a:srgbClr val="C00000"/>
                </a:solidFill>
              </a:rPr>
              <a:t>displacements</a:t>
            </a:r>
            <a:r>
              <a:rPr lang="en-US" dirty="0"/>
              <a:t> and </a:t>
            </a:r>
            <a:r>
              <a:rPr lang="en-US" dirty="0">
                <a:solidFill>
                  <a:srgbClr val="C00000"/>
                </a:solidFill>
              </a:rPr>
              <a:t>rotations</a:t>
            </a:r>
            <a:r>
              <a:rPr lang="en-US" dirty="0"/>
              <a:t> at the </a:t>
            </a:r>
            <a:r>
              <a:rPr lang="en-US" dirty="0">
                <a:solidFill>
                  <a:srgbClr val="C00000"/>
                </a:solidFill>
              </a:rPr>
              <a:t>foundation level </a:t>
            </a:r>
            <a:r>
              <a:rPr lang="en-US" dirty="0"/>
              <a:t>of </a:t>
            </a:r>
            <a:r>
              <a:rPr lang="en-US" dirty="0" smtClean="0"/>
              <a:t>a structure </a:t>
            </a:r>
            <a:r>
              <a:rPr lang="en-US" dirty="0"/>
              <a:t>that result from inertia-driven forces such as </a:t>
            </a:r>
            <a:r>
              <a:rPr lang="en-US" dirty="0" smtClean="0"/>
              <a:t> base </a:t>
            </a:r>
            <a:r>
              <a:rPr lang="en-US" dirty="0"/>
              <a:t>shear and moment</a:t>
            </a:r>
            <a:r>
              <a:rPr lang="en-US" dirty="0" smtClean="0"/>
              <a:t>. </a:t>
            </a:r>
            <a:r>
              <a:rPr lang="en-US" dirty="0"/>
              <a:t>Inertial displacements </a:t>
            </a:r>
            <a:r>
              <a:rPr lang="en-US" dirty="0" smtClean="0"/>
              <a:t>and rotations </a:t>
            </a:r>
            <a:r>
              <a:rPr lang="en-US" dirty="0"/>
              <a:t>can be a </a:t>
            </a:r>
            <a:r>
              <a:rPr lang="en-US" dirty="0">
                <a:solidFill>
                  <a:srgbClr val="C00000"/>
                </a:solidFill>
              </a:rPr>
              <a:t>significant source of </a:t>
            </a:r>
            <a:r>
              <a:rPr lang="en-US" dirty="0" smtClean="0">
                <a:solidFill>
                  <a:srgbClr val="C00000"/>
                </a:solidFill>
              </a:rPr>
              <a:t>flexibility </a:t>
            </a:r>
            <a:r>
              <a:rPr lang="en-US" dirty="0">
                <a:solidFill>
                  <a:srgbClr val="C00000"/>
                </a:solidFill>
              </a:rPr>
              <a:t>and energy dissipation</a:t>
            </a:r>
            <a:r>
              <a:rPr lang="en-US" dirty="0"/>
              <a:t> in the </a:t>
            </a:r>
            <a:r>
              <a:rPr lang="en-US" dirty="0" smtClean="0"/>
              <a:t>soil-structure system.</a:t>
            </a:r>
          </a:p>
          <a:p>
            <a:pPr algn="just"/>
            <a:endParaRPr lang="en-US" dirty="0" smtClean="0"/>
          </a:p>
          <a:p>
            <a:pPr algn="just">
              <a:spcAft>
                <a:spcPts val="600"/>
              </a:spcAft>
            </a:pPr>
            <a:r>
              <a:rPr lang="en-US" dirty="0">
                <a:solidFill>
                  <a:srgbClr val="0070C0"/>
                </a:solidFill>
                <a:effectLst>
                  <a:outerShdw blurRad="38100" dist="38100" dir="2700000" algn="tl">
                    <a:srgbClr val="000000">
                      <a:alpha val="43137"/>
                    </a:srgbClr>
                  </a:outerShdw>
                </a:effectLst>
              </a:rPr>
              <a:t>A </a:t>
            </a:r>
            <a:r>
              <a:rPr lang="en-US" i="1" dirty="0">
                <a:solidFill>
                  <a:srgbClr val="0070C0"/>
                </a:solidFill>
                <a:effectLst>
                  <a:outerShdw blurRad="38100" dist="38100" dir="2700000" algn="tl">
                    <a:srgbClr val="000000">
                      <a:alpha val="43137"/>
                    </a:srgbClr>
                  </a:outerShdw>
                </a:effectLst>
              </a:rPr>
              <a:t>rigid base </a:t>
            </a:r>
            <a:r>
              <a:rPr lang="en-US" dirty="0"/>
              <a:t>refers to soil supports with infinite stiffness (i.e., without soil springs).</a:t>
            </a:r>
          </a:p>
          <a:p>
            <a:pPr algn="just">
              <a:spcAft>
                <a:spcPts val="600"/>
              </a:spcAft>
            </a:pPr>
            <a:r>
              <a:rPr lang="en-US" dirty="0">
                <a:solidFill>
                  <a:srgbClr val="0070C0"/>
                </a:solidFill>
                <a:effectLst>
                  <a:outerShdw blurRad="38100" dist="38100" dir="2700000" algn="tl">
                    <a:srgbClr val="000000">
                      <a:alpha val="43137"/>
                    </a:srgbClr>
                  </a:outerShdw>
                </a:effectLst>
              </a:rPr>
              <a:t>A </a:t>
            </a:r>
            <a:r>
              <a:rPr lang="en-US" i="1" dirty="0">
                <a:solidFill>
                  <a:srgbClr val="0070C0"/>
                </a:solidFill>
                <a:effectLst>
                  <a:outerShdw blurRad="38100" dist="38100" dir="2700000" algn="tl">
                    <a:srgbClr val="000000">
                      <a:alpha val="43137"/>
                    </a:srgbClr>
                  </a:outerShdw>
                </a:effectLst>
              </a:rPr>
              <a:t>rigid foundation</a:t>
            </a:r>
            <a:r>
              <a:rPr lang="en-US" i="1" dirty="0"/>
              <a:t> </a:t>
            </a:r>
            <a:r>
              <a:rPr lang="en-US" dirty="0"/>
              <a:t>refers to foundation elements with infinite stiffness (i.e., </a:t>
            </a:r>
            <a:r>
              <a:rPr lang="en-US" dirty="0" smtClean="0"/>
              <a:t>not deformable</a:t>
            </a:r>
            <a:r>
              <a:rPr lang="en-US" dirty="0"/>
              <a:t>). </a:t>
            </a:r>
            <a:endParaRPr lang="en-US" dirty="0" smtClean="0"/>
          </a:p>
          <a:p>
            <a:pPr algn="just">
              <a:spcAft>
                <a:spcPts val="600"/>
              </a:spcAft>
            </a:pPr>
            <a:r>
              <a:rPr lang="en-US" dirty="0" smtClean="0">
                <a:solidFill>
                  <a:srgbClr val="0070C0"/>
                </a:solidFill>
                <a:effectLst>
                  <a:outerShdw blurRad="38100" dist="38100" dir="2700000" algn="tl">
                    <a:srgbClr val="000000">
                      <a:alpha val="43137"/>
                    </a:srgbClr>
                  </a:outerShdw>
                </a:effectLst>
              </a:rPr>
              <a:t>A </a:t>
            </a:r>
            <a:r>
              <a:rPr lang="en-US" i="1" dirty="0">
                <a:solidFill>
                  <a:srgbClr val="0070C0"/>
                </a:solidFill>
                <a:effectLst>
                  <a:outerShdw blurRad="38100" dist="38100" dir="2700000" algn="tl">
                    <a:srgbClr val="000000">
                      <a:alpha val="43137"/>
                    </a:srgbClr>
                  </a:outerShdw>
                </a:effectLst>
              </a:rPr>
              <a:t>fixed base </a:t>
            </a:r>
            <a:r>
              <a:rPr lang="en-US" dirty="0"/>
              <a:t>refers to a combination of a rigid foundation elements </a:t>
            </a:r>
            <a:r>
              <a:rPr lang="en-US" dirty="0" smtClean="0"/>
              <a:t>on a </a:t>
            </a:r>
            <a:r>
              <a:rPr lang="en-US" dirty="0"/>
              <a:t>rigid base. </a:t>
            </a:r>
            <a:endParaRPr lang="en-US" dirty="0" smtClean="0"/>
          </a:p>
          <a:p>
            <a:pPr algn="just">
              <a:spcAft>
                <a:spcPts val="600"/>
              </a:spcAft>
            </a:pPr>
            <a:r>
              <a:rPr lang="en-US" dirty="0" smtClean="0">
                <a:solidFill>
                  <a:srgbClr val="0070C0"/>
                </a:solidFill>
                <a:effectLst>
                  <a:outerShdw blurRad="38100" dist="38100" dir="2700000" algn="tl">
                    <a:srgbClr val="000000">
                      <a:alpha val="43137"/>
                    </a:srgbClr>
                  </a:outerShdw>
                </a:effectLst>
              </a:rPr>
              <a:t>A </a:t>
            </a:r>
            <a:r>
              <a:rPr lang="en-US" i="1" dirty="0">
                <a:solidFill>
                  <a:srgbClr val="0070C0"/>
                </a:solidFill>
                <a:effectLst>
                  <a:outerShdw blurRad="38100" dist="38100" dir="2700000" algn="tl">
                    <a:srgbClr val="000000">
                      <a:alpha val="43137"/>
                    </a:srgbClr>
                  </a:outerShdw>
                </a:effectLst>
              </a:rPr>
              <a:t>flexible base </a:t>
            </a:r>
            <a:r>
              <a:rPr lang="en-US" dirty="0"/>
              <a:t>analysis considers the compliance (i.e., deformability) </a:t>
            </a:r>
            <a:r>
              <a:rPr lang="en-US" dirty="0" smtClean="0"/>
              <a:t>of both </a:t>
            </a:r>
            <a:r>
              <a:rPr lang="en-US" dirty="0"/>
              <a:t>the foundation elements and the soil.</a:t>
            </a:r>
            <a:endParaRPr lang="fa-IR" dirty="0"/>
          </a:p>
        </p:txBody>
      </p:sp>
      <p:sp>
        <p:nvSpPr>
          <p:cNvPr id="4" name="Title 3"/>
          <p:cNvSpPr>
            <a:spLocks noGrp="1"/>
          </p:cNvSpPr>
          <p:nvPr>
            <p:ph type="title"/>
          </p:nvPr>
        </p:nvSpPr>
        <p:spPr/>
        <p:txBody>
          <a:bodyPr>
            <a:normAutofit fontScale="90000"/>
          </a:bodyPr>
          <a:lstStyle/>
          <a:p>
            <a:r>
              <a:rPr lang="en-US" b="1" dirty="0"/>
              <a:t>Inertial Interaction</a:t>
            </a:r>
            <a:endParaRPr lang="fa-IR" dirty="0"/>
          </a:p>
        </p:txBody>
      </p:sp>
      <p:sp>
        <p:nvSpPr>
          <p:cNvPr id="3" name="Slide Number Placeholder 2"/>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14</a:t>
            </a:fld>
            <a:endParaRPr kumimoji="0" lang="en-US" dirty="0"/>
          </a:p>
        </p:txBody>
      </p:sp>
    </p:spTree>
    <p:extLst>
      <p:ext uri="{BB962C8B-B14F-4D97-AF65-F5344CB8AC3E}">
        <p14:creationId xmlns:p14="http://schemas.microsoft.com/office/powerpoint/2010/main" val="4203472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895350"/>
            <a:ext cx="8077200" cy="3725825"/>
          </a:xfrm>
        </p:spPr>
        <p:txBody>
          <a:bodyPr>
            <a:normAutofit/>
          </a:bodyPr>
          <a:lstStyle/>
          <a:p>
            <a:r>
              <a:rPr lang="en-US" sz="2000" dirty="0" smtClean="0"/>
              <a:t>A SDOF structure resting on </a:t>
            </a:r>
            <a:r>
              <a:rPr lang="en-US" sz="2000" dirty="0"/>
              <a:t>a fixed </a:t>
            </a:r>
            <a:r>
              <a:rPr lang="en-US" sz="2000" dirty="0" smtClean="0"/>
              <a:t>base;</a:t>
            </a:r>
          </a:p>
          <a:p>
            <a:endParaRPr lang="en-US" sz="2000" dirty="0"/>
          </a:p>
          <a:p>
            <a:endParaRPr lang="en-US" sz="2000" dirty="0" smtClean="0"/>
          </a:p>
          <a:p>
            <a:endParaRPr lang="en-US" sz="2000" dirty="0"/>
          </a:p>
          <a:p>
            <a:endParaRPr lang="en-US" sz="2000" dirty="0" smtClean="0"/>
          </a:p>
          <a:p>
            <a:r>
              <a:rPr lang="en-US" sz="2000" dirty="0"/>
              <a:t>A SDOF structure resting on a </a:t>
            </a:r>
            <a:r>
              <a:rPr lang="en-US" sz="2000" dirty="0" smtClean="0"/>
              <a:t>flexible base;</a:t>
            </a:r>
            <a:endParaRPr lang="fa-IR" sz="2000" dirty="0"/>
          </a:p>
        </p:txBody>
      </p:sp>
      <p:sp>
        <p:nvSpPr>
          <p:cNvPr id="4" name="Title 3"/>
          <p:cNvSpPr>
            <a:spLocks noGrp="1"/>
          </p:cNvSpPr>
          <p:nvPr>
            <p:ph type="title"/>
          </p:nvPr>
        </p:nvSpPr>
        <p:spPr/>
        <p:txBody>
          <a:bodyPr>
            <a:normAutofit fontScale="90000"/>
          </a:bodyPr>
          <a:lstStyle/>
          <a:p>
            <a:r>
              <a:rPr lang="en-US" b="1" dirty="0"/>
              <a:t>Inertial Interaction</a:t>
            </a:r>
            <a:endParaRPr lang="fa-IR"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111" t="19717" r="43777" b="32998"/>
          <a:stretch/>
        </p:blipFill>
        <p:spPr bwMode="auto">
          <a:xfrm>
            <a:off x="6705600" y="819150"/>
            <a:ext cx="1965494" cy="18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360618"/>
            <a:ext cx="762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87" y="2098734"/>
            <a:ext cx="2309813" cy="701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33800" y="1807416"/>
            <a:ext cx="2171700" cy="45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389" t="17272" r="10685" b="26693"/>
          <a:stretch/>
        </p:blipFill>
        <p:spPr bwMode="auto">
          <a:xfrm>
            <a:off x="6400800" y="2883693"/>
            <a:ext cx="2232194" cy="2202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486150"/>
            <a:ext cx="219075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52750" y="3790950"/>
            <a:ext cx="3295650" cy="66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257300" y="2571750"/>
            <a:ext cx="5448300" cy="952500"/>
          </a:xfrm>
          <a:prstGeom prst="rect">
            <a:avLst/>
          </a:prstGeom>
          <a:noFill/>
          <a:ln w="9525">
            <a:solidFill>
              <a:schemeClr val="tx1"/>
            </a:solidFill>
            <a:miter lim="800000"/>
            <a:headEnd/>
            <a:tailEnd/>
          </a:ln>
          <a:effectLst>
            <a:glow rad="101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15</a:t>
            </a:fld>
            <a:endParaRPr kumimoji="0" lang="en-US" dirty="0"/>
          </a:p>
        </p:txBody>
      </p:sp>
    </p:spTree>
    <p:extLst>
      <p:ext uri="{BB962C8B-B14F-4D97-AF65-F5344CB8AC3E}">
        <p14:creationId xmlns:p14="http://schemas.microsoft.com/office/powerpoint/2010/main" val="49623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arn(inVertical)">
                                      <p:cBhvr>
                                        <p:cTn id="7" dur="500"/>
                                        <p:tgtEl>
                                          <p:spTgt spid="1027"/>
                                        </p:tgtEl>
                                      </p:cBhvr>
                                    </p:animEffect>
                                  </p:childTnLst>
                                </p:cTn>
                              </p:par>
                              <p:par>
                                <p:cTn id="8" presetID="22" presetClass="entr" presetSubtype="4"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wipe(down)">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animEffect transition="in" filter="wheel(1)">
                                      <p:cBhvr>
                                        <p:cTn id="15" dur="2000"/>
                                        <p:tgtEl>
                                          <p:spTgt spid="102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1000"/>
                                        <p:tgtEl>
                                          <p:spTgt spid="2">
                                            <p:txEl>
                                              <p:pRg st="5" end="5"/>
                                            </p:txEl>
                                          </p:spTgt>
                                        </p:tgtEl>
                                      </p:cBhvr>
                                    </p:animEffect>
                                    <p:anim calcmode="lin" valueType="num">
                                      <p:cBhvr>
                                        <p:cTn id="2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3" presetID="21" presetClass="entr" presetSubtype="1"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1)">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030"/>
                                        </p:tgtEl>
                                        <p:attrNameLst>
                                          <p:attrName>style.visibility</p:attrName>
                                        </p:attrNameLst>
                                      </p:cBhvr>
                                      <p:to>
                                        <p:strVal val="visible"/>
                                      </p:to>
                                    </p:set>
                                    <p:animEffect transition="in" filter="wipe(down)">
                                      <p:cBhvr>
                                        <p:cTn id="30" dur="500"/>
                                        <p:tgtEl>
                                          <p:spTgt spid="103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31"/>
                                        </p:tgtEl>
                                        <p:attrNameLst>
                                          <p:attrName>style.visibility</p:attrName>
                                        </p:attrNameLst>
                                      </p:cBhvr>
                                      <p:to>
                                        <p:strVal val="visible"/>
                                      </p:to>
                                    </p:set>
                                    <p:anim calcmode="lin" valueType="num">
                                      <p:cBhvr additive="base">
                                        <p:cTn id="35" dur="500" fill="hold"/>
                                        <p:tgtEl>
                                          <p:spTgt spid="1031"/>
                                        </p:tgtEl>
                                        <p:attrNameLst>
                                          <p:attrName>ppt_x</p:attrName>
                                        </p:attrNameLst>
                                      </p:cBhvr>
                                      <p:tavLst>
                                        <p:tav tm="0">
                                          <p:val>
                                            <p:strVal val="#ppt_x"/>
                                          </p:val>
                                        </p:tav>
                                        <p:tav tm="100000">
                                          <p:val>
                                            <p:strVal val="#ppt_x"/>
                                          </p:val>
                                        </p:tav>
                                      </p:tavLst>
                                    </p:anim>
                                    <p:anim calcmode="lin" valueType="num">
                                      <p:cBhvr additive="base">
                                        <p:cTn id="36"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032"/>
                                        </p:tgtEl>
                                        <p:attrNameLst>
                                          <p:attrName>style.visibility</p:attrName>
                                        </p:attrNameLst>
                                      </p:cBhvr>
                                      <p:to>
                                        <p:strVal val="visible"/>
                                      </p:to>
                                    </p:set>
                                    <p:animEffect transition="in" filter="wipe(down)">
                                      <p:cBhvr>
                                        <p:cTn id="41"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3"/>
          </p:nvPr>
        </p:nvSpPr>
        <p:spPr>
          <a:xfrm>
            <a:off x="609600" y="895350"/>
            <a:ext cx="8077200" cy="3725825"/>
          </a:xfrm>
        </p:spPr>
        <p:txBody>
          <a:bodyPr>
            <a:normAutofit/>
          </a:bodyPr>
          <a:lstStyle/>
          <a:p>
            <a:pPr algn="just"/>
            <a:r>
              <a:rPr lang="en-US" sz="2000" dirty="0" smtClean="0"/>
              <a:t>A MDOF structure resting on a flexible base;</a:t>
            </a:r>
          </a:p>
          <a:p>
            <a:pPr marL="319088" indent="22225" algn="just">
              <a:buNone/>
            </a:pPr>
            <a:r>
              <a:rPr lang="en-US" sz="2000" dirty="0" smtClean="0"/>
              <a:t>The previous equation, can be applied to multi-degree-of-freedom structures by taking the height, </a:t>
            </a:r>
            <a:r>
              <a:rPr lang="en-US" sz="2000" i="1" dirty="0" smtClean="0"/>
              <a:t>h, as the </a:t>
            </a:r>
            <a:r>
              <a:rPr lang="en-US" sz="2000" i="1" dirty="0" smtClean="0">
                <a:solidFill>
                  <a:srgbClr val="C00000"/>
                </a:solidFill>
              </a:rPr>
              <a:t>height of the center of mass for the first-mode shape</a:t>
            </a:r>
            <a:r>
              <a:rPr lang="en-US" sz="2000" i="1" dirty="0" smtClean="0"/>
              <a:t>. </a:t>
            </a:r>
            <a:r>
              <a:rPr lang="en-US" sz="2000" dirty="0" smtClean="0"/>
              <a:t>This is commonly referred to as the </a:t>
            </a:r>
            <a:r>
              <a:rPr lang="en-US" sz="2000" dirty="0" smtClean="0">
                <a:solidFill>
                  <a:srgbClr val="C00000"/>
                </a:solidFill>
              </a:rPr>
              <a:t>effective modal height</a:t>
            </a:r>
            <a:r>
              <a:rPr lang="en-US" sz="2000" dirty="0" smtClean="0"/>
              <a:t>, which is approximately </a:t>
            </a:r>
            <a:r>
              <a:rPr lang="en-US" sz="2000" dirty="0" smtClean="0">
                <a:solidFill>
                  <a:srgbClr val="C00000"/>
                </a:solidFill>
              </a:rPr>
              <a:t>two-thirds of the overall structure </a:t>
            </a:r>
            <a:r>
              <a:rPr lang="en-US" sz="2000" dirty="0" smtClean="0"/>
              <a:t>height, and taken as 0.7 times the height in (ASCE, 2010).</a:t>
            </a:r>
          </a:p>
          <a:p>
            <a:pPr marL="319088" indent="22225" algn="just">
              <a:buNone/>
            </a:pPr>
            <a:r>
              <a:rPr lang="en-US" sz="2000" dirty="0" smtClean="0"/>
              <a:t>Researches in this area have shown that the dimensionless parameters controlling period lengthening are:</a:t>
            </a:r>
            <a:endParaRPr lang="fa-IR" sz="2000" dirty="0"/>
          </a:p>
        </p:txBody>
      </p:sp>
      <p:sp>
        <p:nvSpPr>
          <p:cNvPr id="6" name="Title 3"/>
          <p:cNvSpPr>
            <a:spLocks noGrp="1"/>
          </p:cNvSpPr>
          <p:nvPr>
            <p:ph type="title"/>
          </p:nvPr>
        </p:nvSpPr>
        <p:spPr>
          <a:xfrm>
            <a:off x="609600" y="57150"/>
            <a:ext cx="8153400" cy="609600"/>
          </a:xfrm>
        </p:spPr>
        <p:txBody>
          <a:bodyPr>
            <a:normAutofit fontScale="90000"/>
          </a:bodyPr>
          <a:lstStyle/>
          <a:p>
            <a:r>
              <a:rPr lang="en-US" b="1" dirty="0"/>
              <a:t>Inertial Interaction</a:t>
            </a:r>
            <a:endParaRPr lang="fa-IR" dirty="0"/>
          </a:p>
        </p:txBody>
      </p:sp>
      <p:pic>
        <p:nvPicPr>
          <p:cNvPr id="1026" name="Picture 2"/>
          <p:cNvPicPr>
            <a:picLocks noChangeAspect="1" noChangeArrowheads="1"/>
          </p:cNvPicPr>
          <p:nvPr/>
        </p:nvPicPr>
        <p:blipFill>
          <a:blip r:embed="rId2"/>
          <a:srcRect/>
          <a:stretch>
            <a:fillRect/>
          </a:stretch>
        </p:blipFill>
        <p:spPr bwMode="auto">
          <a:xfrm>
            <a:off x="3352800" y="3714750"/>
            <a:ext cx="3457575" cy="676275"/>
          </a:xfrm>
          <a:prstGeom prst="rect">
            <a:avLst/>
          </a:prstGeom>
          <a:noFill/>
          <a:ln w="9525">
            <a:noFill/>
            <a:miter lim="800000"/>
            <a:headEnd/>
            <a:tailEnd/>
          </a:ln>
          <a:effectLst/>
        </p:spPr>
      </p:pic>
      <p:sp>
        <p:nvSpPr>
          <p:cNvPr id="8" name="TextBox 7"/>
          <p:cNvSpPr txBox="1"/>
          <p:nvPr/>
        </p:nvSpPr>
        <p:spPr>
          <a:xfrm>
            <a:off x="1066800" y="1276350"/>
            <a:ext cx="7467600" cy="1477328"/>
          </a:xfrm>
          <a:prstGeom prst="rect">
            <a:avLst/>
          </a:prstGeom>
          <a:solidFill>
            <a:srgbClr val="CCECFF"/>
          </a:solidFill>
          <a:ln w="12700">
            <a:solidFill>
              <a:schemeClr val="tx1"/>
            </a:solidFill>
          </a:ln>
        </p:spPr>
        <p:txBody>
          <a:bodyPr wrap="square" rtlCol="0">
            <a:spAutoFit/>
          </a:bodyPr>
          <a:lstStyle/>
          <a:p>
            <a:pPr algn="just"/>
            <a:r>
              <a:rPr lang="en-US" i="1" dirty="0" smtClean="0"/>
              <a:t>h; the structure height (or height to the center of mass of the first mode </a:t>
            </a:r>
            <a:r>
              <a:rPr lang="en-US" dirty="0" smtClean="0"/>
              <a:t>shape), </a:t>
            </a:r>
          </a:p>
          <a:p>
            <a:pPr algn="just"/>
            <a:r>
              <a:rPr lang="en-US" i="1" dirty="0" smtClean="0"/>
              <a:t>B and L; the half-width and half-length of the foundation,</a:t>
            </a:r>
          </a:p>
          <a:p>
            <a:pPr algn="just"/>
            <a:r>
              <a:rPr lang="en-US" i="1" dirty="0" smtClean="0"/>
              <a:t>M; </a:t>
            </a:r>
            <a:r>
              <a:rPr lang="en-US" dirty="0" smtClean="0"/>
              <a:t>mass (or effective modal mass)</a:t>
            </a:r>
            <a:r>
              <a:rPr lang="en-US" i="1" dirty="0" smtClean="0"/>
              <a:t>,</a:t>
            </a:r>
          </a:p>
          <a:p>
            <a:pPr algn="just"/>
            <a:r>
              <a:rPr lang="en-US" i="1" dirty="0" err="1" smtClean="0">
                <a:latin typeface="Symbol" pitchFamily="18" charset="2"/>
              </a:rPr>
              <a:t>r</a:t>
            </a:r>
            <a:r>
              <a:rPr lang="en-US" i="1" dirty="0" err="1" smtClean="0"/>
              <a:t>s</a:t>
            </a:r>
            <a:r>
              <a:rPr lang="en-US" i="1" dirty="0" smtClean="0"/>
              <a:t>; the soil mass density, </a:t>
            </a:r>
          </a:p>
          <a:p>
            <a:pPr algn="just"/>
            <a:r>
              <a:rPr lang="en-US" i="1" dirty="0" smtClean="0">
                <a:latin typeface="Symbol" pitchFamily="18" charset="2"/>
              </a:rPr>
              <a:t>n</a:t>
            </a:r>
            <a:r>
              <a:rPr lang="en-US" i="1" dirty="0" smtClean="0"/>
              <a:t> is the Poisson’s </a:t>
            </a:r>
            <a:r>
              <a:rPr lang="en-US" dirty="0" smtClean="0"/>
              <a:t>ratio of the soil.</a:t>
            </a:r>
            <a:endParaRPr lang="en-US" dirty="0"/>
          </a:p>
        </p:txBody>
      </p:sp>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16</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0" presetID="5" presetClass="entr" presetSubtype="1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heckerboard(across)">
                                      <p:cBhvr>
                                        <p:cTn id="12" dur="500"/>
                                        <p:tgtEl>
                                          <p:spTgt spid="1026"/>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3"/>
          </p:nvPr>
        </p:nvSpPr>
        <p:spPr>
          <a:xfrm>
            <a:off x="609600" y="895350"/>
            <a:ext cx="8077200" cy="3725825"/>
          </a:xfrm>
        </p:spPr>
        <p:txBody>
          <a:bodyPr>
            <a:normAutofit/>
          </a:bodyPr>
          <a:lstStyle/>
          <a:p>
            <a:pPr algn="just">
              <a:spcAft>
                <a:spcPts val="600"/>
              </a:spcAft>
            </a:pPr>
            <a:r>
              <a:rPr lang="en-US" sz="2000" dirty="0" smtClean="0"/>
              <a:t>A MDOF structure resting on a flexible base;</a:t>
            </a:r>
          </a:p>
          <a:p>
            <a:pPr marL="319088" indent="19050" algn="just">
              <a:buNone/>
            </a:pPr>
            <a:r>
              <a:rPr lang="en-US" sz="1800" dirty="0" smtClean="0"/>
              <a:t>To the extent that </a:t>
            </a:r>
            <a:r>
              <a:rPr lang="en-US" sz="1800" i="1" dirty="0" smtClean="0">
                <a:solidFill>
                  <a:srgbClr val="C00000"/>
                </a:solidFill>
              </a:rPr>
              <a:t>h/T</a:t>
            </a:r>
            <a:r>
              <a:rPr lang="en-US" sz="1800" i="1" dirty="0" smtClean="0"/>
              <a:t> quantifies the </a:t>
            </a:r>
            <a:r>
              <a:rPr lang="en-US" sz="1800" i="1" dirty="0" smtClean="0">
                <a:solidFill>
                  <a:srgbClr val="C00000"/>
                </a:solidFill>
              </a:rPr>
              <a:t>stiffness of the superstructure</a:t>
            </a:r>
            <a:r>
              <a:rPr lang="en-US" sz="1800" i="1" dirty="0" smtClean="0"/>
              <a:t>, the term </a:t>
            </a:r>
            <a:r>
              <a:rPr lang="en-US" sz="1800" i="1" dirty="0" smtClean="0">
                <a:solidFill>
                  <a:srgbClr val="C00000"/>
                </a:solidFill>
              </a:rPr>
              <a:t>h/(</a:t>
            </a:r>
            <a:r>
              <a:rPr lang="en-US" sz="1800" i="1" dirty="0" err="1" smtClean="0">
                <a:solidFill>
                  <a:srgbClr val="C00000"/>
                </a:solidFill>
              </a:rPr>
              <a:t>VsT</a:t>
            </a:r>
            <a:r>
              <a:rPr lang="en-US" sz="1800" i="1" dirty="0" smtClean="0">
                <a:solidFill>
                  <a:srgbClr val="C00000"/>
                </a:solidFill>
              </a:rPr>
              <a:t>) </a:t>
            </a:r>
            <a:r>
              <a:rPr lang="en-US" sz="1800" dirty="0" smtClean="0"/>
              <a:t>represents the </a:t>
            </a:r>
            <a:r>
              <a:rPr lang="en-US" sz="1800" i="1" dirty="0" smtClean="0">
                <a:solidFill>
                  <a:srgbClr val="C00000"/>
                </a:solidFill>
              </a:rPr>
              <a:t>structure-to-soil stiffness ratio</a:t>
            </a:r>
            <a:r>
              <a:rPr lang="en-US" sz="1800" i="1" dirty="0" smtClean="0"/>
              <a:t>. The term h/T has units of </a:t>
            </a:r>
            <a:r>
              <a:rPr lang="en-US" sz="1800" dirty="0" smtClean="0"/>
              <a:t>velocity, and will be larger for stiff lateral force resisting systems, such as shear walls, and smaller for flexible systems, such as moment frames. The shear wave velocity, </a:t>
            </a:r>
            <a:r>
              <a:rPr lang="en-US" sz="1800" i="1" dirty="0" smtClean="0"/>
              <a:t>Vs, is closely related to soil shear modulus, G.</a:t>
            </a:r>
          </a:p>
          <a:p>
            <a:pPr marL="319088" indent="-36513" algn="just">
              <a:buNone/>
            </a:pPr>
            <a:r>
              <a:rPr lang="en-US" sz="1800" dirty="0" smtClean="0"/>
              <a:t>For typical building structures on soil and weathered </a:t>
            </a:r>
            <a:r>
              <a:rPr lang="en-US" sz="1800" dirty="0" smtClean="0">
                <a:solidFill>
                  <a:srgbClr val="C00000"/>
                </a:solidFill>
              </a:rPr>
              <a:t>rock</a:t>
            </a:r>
            <a:r>
              <a:rPr lang="en-US" sz="1800" dirty="0" smtClean="0"/>
              <a:t> sites, </a:t>
            </a:r>
            <a:r>
              <a:rPr lang="en-US" sz="1800" i="1" dirty="0" smtClean="0"/>
              <a:t>h/(</a:t>
            </a:r>
            <a:r>
              <a:rPr lang="en-US" sz="1800" i="1" dirty="0" err="1" smtClean="0"/>
              <a:t>VsT</a:t>
            </a:r>
            <a:r>
              <a:rPr lang="en-US" sz="1800" i="1" dirty="0" smtClean="0"/>
              <a:t>) is </a:t>
            </a:r>
            <a:r>
              <a:rPr lang="en-US" sz="1800" i="1" dirty="0" smtClean="0">
                <a:solidFill>
                  <a:srgbClr val="0070C0"/>
                </a:solidFill>
                <a:effectLst>
                  <a:outerShdw blurRad="38100" dist="38100" dir="2700000" algn="tl">
                    <a:srgbClr val="000000">
                      <a:alpha val="43137"/>
                    </a:srgbClr>
                  </a:outerShdw>
                </a:effectLst>
              </a:rPr>
              <a:t>less than </a:t>
            </a:r>
            <a:r>
              <a:rPr lang="en-US" sz="1800" dirty="0" smtClean="0">
                <a:solidFill>
                  <a:srgbClr val="0070C0"/>
                </a:solidFill>
                <a:effectLst>
                  <a:outerShdw blurRad="38100" dist="38100" dir="2700000" algn="tl">
                    <a:srgbClr val="000000">
                      <a:alpha val="43137"/>
                    </a:srgbClr>
                  </a:outerShdw>
                </a:effectLst>
              </a:rPr>
              <a:t>0.1 for moment frame structures</a:t>
            </a:r>
            <a:r>
              <a:rPr lang="en-US" sz="1800" dirty="0" smtClean="0"/>
              <a:t>, and between approximately </a:t>
            </a:r>
            <a:r>
              <a:rPr lang="en-US" sz="1800" dirty="0" smtClean="0">
                <a:solidFill>
                  <a:srgbClr val="0070C0"/>
                </a:solidFill>
                <a:effectLst>
                  <a:outerShdw blurRad="38100" dist="38100" dir="2700000" algn="tl">
                    <a:srgbClr val="000000">
                      <a:alpha val="43137"/>
                    </a:srgbClr>
                  </a:outerShdw>
                </a:effectLst>
              </a:rPr>
              <a:t>0.1~0.5 for shear wall and braced frame structures </a:t>
            </a:r>
            <a:r>
              <a:rPr lang="en-US" sz="1800" dirty="0" smtClean="0"/>
              <a:t>(Stewart et al., 1999). Period lengthening increases markedly with structure-to-soil stiffness ratio, which is the most important parameter controlling inertial SSI effects.</a:t>
            </a:r>
            <a:endParaRPr lang="en-US" sz="2000" dirty="0" smtClean="0"/>
          </a:p>
        </p:txBody>
      </p:sp>
      <p:sp>
        <p:nvSpPr>
          <p:cNvPr id="6" name="Title 3"/>
          <p:cNvSpPr>
            <a:spLocks noGrp="1"/>
          </p:cNvSpPr>
          <p:nvPr>
            <p:ph type="title"/>
          </p:nvPr>
        </p:nvSpPr>
        <p:spPr>
          <a:xfrm>
            <a:off x="609600" y="57150"/>
            <a:ext cx="8153400" cy="609600"/>
          </a:xfrm>
        </p:spPr>
        <p:txBody>
          <a:bodyPr>
            <a:normAutofit fontScale="90000"/>
          </a:bodyPr>
          <a:lstStyle/>
          <a:p>
            <a:r>
              <a:rPr lang="en-US" b="1" dirty="0"/>
              <a:t>Inertial Interaction</a:t>
            </a:r>
            <a:endParaRPr lang="fa-IR" dirty="0"/>
          </a:p>
        </p:txBody>
      </p:sp>
      <p:pic>
        <p:nvPicPr>
          <p:cNvPr id="2050" name="Picture 2"/>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6781800" y="819150"/>
            <a:ext cx="419100" cy="609600"/>
          </a:xfrm>
          <a:prstGeom prst="rect">
            <a:avLst/>
          </a:prstGeom>
          <a:noFill/>
          <a:ln w="9525">
            <a:noFill/>
            <a:miter lim="800000"/>
            <a:headEnd/>
            <a:tailEnd/>
          </a:ln>
          <a:effectLst/>
        </p:spPr>
      </p:pic>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17</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checkerboard(across)">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3"/>
          </p:nvPr>
        </p:nvSpPr>
        <p:spPr>
          <a:xfrm>
            <a:off x="609600" y="895350"/>
            <a:ext cx="8077200" cy="3962400"/>
          </a:xfrm>
        </p:spPr>
        <p:txBody>
          <a:bodyPr>
            <a:normAutofit fontScale="92500" lnSpcReduction="20000"/>
          </a:bodyPr>
          <a:lstStyle/>
          <a:p>
            <a:pPr algn="just">
              <a:spcAft>
                <a:spcPts val="600"/>
              </a:spcAft>
            </a:pPr>
            <a:r>
              <a:rPr lang="en-US" sz="2000" dirty="0" smtClean="0"/>
              <a:t>A MDOF structure resting on a flexible base;</a:t>
            </a:r>
          </a:p>
          <a:p>
            <a:pPr marL="319088" indent="19050" algn="just">
              <a:spcAft>
                <a:spcPts val="600"/>
              </a:spcAft>
              <a:buNone/>
            </a:pPr>
            <a:r>
              <a:rPr lang="en-US" sz="1800" dirty="0" smtClean="0"/>
              <a:t>Usually, works have done for circular foundations, and then have been adapted here for rectangular shapes considering the ratio, B/L. </a:t>
            </a:r>
          </a:p>
          <a:p>
            <a:pPr marL="319088" indent="-36513" algn="just">
              <a:buNone/>
            </a:pPr>
            <a:r>
              <a:rPr lang="en-US" sz="1800" dirty="0" smtClean="0"/>
              <a:t>The </a:t>
            </a:r>
            <a:r>
              <a:rPr lang="en-US" sz="1800" dirty="0" smtClean="0">
                <a:solidFill>
                  <a:srgbClr val="0070C0"/>
                </a:solidFill>
                <a:effectLst>
                  <a:outerShdw blurRad="38100" dist="38100" dir="2700000" algn="tl">
                    <a:srgbClr val="000000">
                      <a:alpha val="43137"/>
                    </a:srgbClr>
                  </a:outerShdw>
                </a:effectLst>
              </a:rPr>
              <a:t>structure-height-to-foundation-width</a:t>
            </a:r>
            <a:r>
              <a:rPr lang="en-US" sz="1800" dirty="0" smtClean="0"/>
              <a:t> ratio, h/B, </a:t>
            </a:r>
            <a:r>
              <a:rPr lang="en-US" sz="1800" dirty="0" smtClean="0">
                <a:solidFill>
                  <a:srgbClr val="0070C0"/>
                </a:solidFill>
                <a:effectLst>
                  <a:outerShdw blurRad="38100" dist="38100" dir="2700000" algn="tl">
                    <a:srgbClr val="000000">
                      <a:alpha val="43137"/>
                    </a:srgbClr>
                  </a:outerShdw>
                </a:effectLst>
              </a:rPr>
              <a:t>and foundation-width-to-length</a:t>
            </a:r>
            <a:r>
              <a:rPr lang="en-US" sz="1800" dirty="0" smtClean="0"/>
              <a:t> ratio, B/L are aspect ratios describing the </a:t>
            </a:r>
            <a:r>
              <a:rPr lang="en-US" sz="1800" dirty="0" smtClean="0">
                <a:solidFill>
                  <a:srgbClr val="C00000"/>
                </a:solidFill>
              </a:rPr>
              <a:t>geometry of the soil-structure system</a:t>
            </a:r>
            <a:r>
              <a:rPr lang="en-US" sz="1800" dirty="0" smtClean="0"/>
              <a:t>. </a:t>
            </a:r>
          </a:p>
          <a:p>
            <a:pPr marL="319088" indent="-36513" algn="just">
              <a:buNone/>
            </a:pPr>
            <a:r>
              <a:rPr lang="en-US" sz="1800" dirty="0" smtClean="0"/>
              <a:t>The mass ratio, </a:t>
            </a:r>
            <a:r>
              <a:rPr lang="en-US" sz="1800" dirty="0" smtClean="0">
                <a:effectLst>
                  <a:outerShdw blurRad="38100" dist="38100" dir="2700000" algn="tl">
                    <a:srgbClr val="000000">
                      <a:alpha val="43137"/>
                    </a:srgbClr>
                  </a:outerShdw>
                </a:effectLst>
              </a:rPr>
              <a:t>m/ </a:t>
            </a:r>
            <a:r>
              <a:rPr lang="en-US" sz="1800" dirty="0" smtClean="0">
                <a:effectLst>
                  <a:outerShdw blurRad="38100" dist="38100" dir="2700000" algn="tl">
                    <a:srgbClr val="000000">
                      <a:alpha val="43137"/>
                    </a:srgbClr>
                  </a:outerShdw>
                </a:effectLst>
                <a:latin typeface="Symbol" pitchFamily="18" charset="2"/>
              </a:rPr>
              <a:t>r</a:t>
            </a:r>
            <a:r>
              <a:rPr lang="en-US" sz="1800" dirty="0" smtClean="0">
                <a:effectLst>
                  <a:outerShdw blurRad="38100" dist="38100" dir="2700000" algn="tl">
                    <a:srgbClr val="000000">
                      <a:alpha val="43137"/>
                    </a:srgbClr>
                  </a:outerShdw>
                </a:effectLst>
              </a:rPr>
              <a:t>s4BLh</a:t>
            </a:r>
            <a:r>
              <a:rPr lang="en-US" sz="1800" dirty="0" smtClean="0"/>
              <a:t>, is the ratio of </a:t>
            </a:r>
            <a:r>
              <a:rPr lang="en-US" sz="1800" dirty="0" smtClean="0">
                <a:solidFill>
                  <a:srgbClr val="0070C0"/>
                </a:solidFill>
                <a:effectLst>
                  <a:outerShdw blurRad="38100" dist="38100" dir="2700000" algn="tl">
                    <a:srgbClr val="000000">
                      <a:alpha val="43137"/>
                    </a:srgbClr>
                  </a:outerShdw>
                </a:effectLst>
              </a:rPr>
              <a:t>structure mass to the mass of soil in a volume </a:t>
            </a:r>
            <a:r>
              <a:rPr lang="en-US" sz="1800" dirty="0" smtClean="0"/>
              <a:t>extending to a depth equal to the structure height, h, below the foundation; and it can be seen that </a:t>
            </a:r>
            <a:r>
              <a:rPr lang="en-US" sz="1800" dirty="0" smtClean="0">
                <a:solidFill>
                  <a:srgbClr val="C00000"/>
                </a:solidFill>
              </a:rPr>
              <a:t>period lengthening has no fundamental dependence on mass</a:t>
            </a:r>
            <a:r>
              <a:rPr lang="en-US" sz="1800" dirty="0" smtClean="0"/>
              <a:t>. </a:t>
            </a:r>
          </a:p>
          <a:p>
            <a:pPr marL="319088" indent="-36513" algn="just">
              <a:buNone/>
            </a:pPr>
            <a:r>
              <a:rPr lang="en-US" sz="1800" dirty="0" smtClean="0"/>
              <a:t>The mass ratio term was introduced so that period lengthening could be related to easily recognizable characteristics such as structural first mode period, T, and soil shear wave velocity, Vs, rather than structural stiffness, k, and soil shear modulus, G. </a:t>
            </a:r>
          </a:p>
          <a:p>
            <a:pPr marL="319088" indent="-36513" algn="just">
              <a:buNone/>
            </a:pPr>
            <a:r>
              <a:rPr lang="en-US" sz="1800" dirty="0" smtClean="0"/>
              <a:t>The effect of mass ratio is modest, and it is commonly taken as </a:t>
            </a:r>
            <a:r>
              <a:rPr lang="en-US" sz="1800" dirty="0" smtClean="0">
                <a:solidFill>
                  <a:srgbClr val="C00000"/>
                </a:solidFill>
              </a:rPr>
              <a:t>0.15</a:t>
            </a:r>
            <a:r>
              <a:rPr lang="en-US" sz="1800" dirty="0" smtClean="0"/>
              <a:t> (</a:t>
            </a:r>
            <a:r>
              <a:rPr lang="en-US" sz="1800" dirty="0" err="1" smtClean="0"/>
              <a:t>Veletsos</a:t>
            </a:r>
            <a:r>
              <a:rPr lang="en-US" sz="1800" dirty="0" smtClean="0"/>
              <a:t> and Meek, 1974).</a:t>
            </a:r>
          </a:p>
          <a:p>
            <a:pPr marL="319088" indent="-36513" algn="just">
              <a:buNone/>
            </a:pPr>
            <a:r>
              <a:rPr lang="en-US" sz="1800" dirty="0" smtClean="0"/>
              <a:t> The Poisson’s ratio of the soil, </a:t>
            </a:r>
            <a:r>
              <a:rPr lang="en-US" sz="1800" b="1" dirty="0" smtClean="0">
                <a:effectLst>
                  <a:outerShdw blurRad="38100" dist="38100" dir="2700000" algn="tl">
                    <a:srgbClr val="000000">
                      <a:alpha val="43137"/>
                    </a:srgbClr>
                  </a:outerShdw>
                </a:effectLst>
                <a:latin typeface="Symbol" pitchFamily="18" charset="2"/>
              </a:rPr>
              <a:t>n</a:t>
            </a:r>
            <a:r>
              <a:rPr lang="en-US" sz="1800" dirty="0" smtClean="0"/>
              <a:t>, affects the </a:t>
            </a:r>
            <a:r>
              <a:rPr lang="en-US" sz="1800" dirty="0" smtClean="0">
                <a:solidFill>
                  <a:srgbClr val="C00000"/>
                </a:solidFill>
              </a:rPr>
              <a:t>stiffness and damping characteristics of the foundation.</a:t>
            </a:r>
          </a:p>
        </p:txBody>
      </p:sp>
      <p:sp>
        <p:nvSpPr>
          <p:cNvPr id="6" name="Title 3"/>
          <p:cNvSpPr>
            <a:spLocks noGrp="1"/>
          </p:cNvSpPr>
          <p:nvPr>
            <p:ph type="title"/>
          </p:nvPr>
        </p:nvSpPr>
        <p:spPr>
          <a:xfrm>
            <a:off x="609600" y="57150"/>
            <a:ext cx="8153400" cy="609600"/>
          </a:xfrm>
        </p:spPr>
        <p:txBody>
          <a:bodyPr>
            <a:normAutofit fontScale="90000"/>
          </a:bodyPr>
          <a:lstStyle/>
          <a:p>
            <a:r>
              <a:rPr lang="en-US" b="1" dirty="0"/>
              <a:t>Inertial Interaction</a:t>
            </a:r>
            <a:endParaRPr lang="fa-IR" dirty="0"/>
          </a:p>
        </p:txBody>
      </p:sp>
      <p:pic>
        <p:nvPicPr>
          <p:cNvPr id="3075" name="Picture 3"/>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6324600" y="819150"/>
            <a:ext cx="647700" cy="581025"/>
          </a:xfrm>
          <a:prstGeom prst="rect">
            <a:avLst/>
          </a:prstGeom>
          <a:noFill/>
          <a:ln w="9525">
            <a:noFill/>
            <a:miter lim="800000"/>
            <a:headEnd/>
            <a:tailEnd/>
          </a:ln>
          <a:effectLst/>
        </p:spPr>
      </p:pic>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18</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blinds(horizontal)">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blinds(horizontal)">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blinds(horizontal)">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linds(horizontal)">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609600" y="57150"/>
            <a:ext cx="8153400" cy="609600"/>
          </a:xfrm>
        </p:spPr>
        <p:txBody>
          <a:bodyPr>
            <a:normAutofit fontScale="90000"/>
          </a:bodyPr>
          <a:lstStyle/>
          <a:p>
            <a:r>
              <a:rPr lang="en-US" b="1" dirty="0"/>
              <a:t>Inertial Interaction</a:t>
            </a:r>
            <a:endParaRPr lang="fa-IR" dirty="0"/>
          </a:p>
        </p:txBody>
      </p:sp>
      <p:sp>
        <p:nvSpPr>
          <p:cNvPr id="8" name="TextBox 7"/>
          <p:cNvSpPr txBox="1"/>
          <p:nvPr/>
        </p:nvSpPr>
        <p:spPr>
          <a:xfrm>
            <a:off x="304800" y="971550"/>
            <a:ext cx="5715000" cy="1369606"/>
          </a:xfrm>
          <a:prstGeom prst="rect">
            <a:avLst/>
          </a:prstGeom>
          <a:noFill/>
        </p:spPr>
        <p:txBody>
          <a:bodyPr wrap="square" rtlCol="0">
            <a:spAutoFit/>
          </a:bodyPr>
          <a:lstStyle/>
          <a:p>
            <a:pPr marL="320040" indent="-320040" algn="just">
              <a:lnSpc>
                <a:spcPct val="150000"/>
              </a:lnSpc>
              <a:spcBef>
                <a:spcPts val="700"/>
              </a:spcBef>
              <a:spcAft>
                <a:spcPts val="600"/>
              </a:spcAft>
              <a:buClr>
                <a:schemeClr val="accent2"/>
              </a:buClr>
              <a:buSzPct val="60000"/>
              <a:buFont typeface="Wingdings"/>
              <a:buChar char=""/>
            </a:pPr>
            <a:r>
              <a:rPr lang="en-US" sz="2000" dirty="0" smtClean="0"/>
              <a:t>Plot of period lengthening ratio;</a:t>
            </a:r>
          </a:p>
          <a:p>
            <a:pPr marL="338138">
              <a:lnSpc>
                <a:spcPct val="150000"/>
              </a:lnSpc>
            </a:pPr>
            <a:r>
              <a:rPr lang="en-US" sz="1600" i="1" dirty="0" smtClean="0"/>
              <a:t>L = B (B/L = 1.0)</a:t>
            </a:r>
          </a:p>
          <a:p>
            <a:pPr marL="338138">
              <a:lnSpc>
                <a:spcPct val="150000"/>
              </a:lnSpc>
              <a:buFont typeface="Symbol"/>
              <a:buChar char="n"/>
            </a:pPr>
            <a:r>
              <a:rPr lang="en-US" sz="1600" i="1" dirty="0" smtClean="0"/>
              <a:t>= 0.33</a:t>
            </a:r>
          </a:p>
        </p:txBody>
      </p:sp>
      <p:sp>
        <p:nvSpPr>
          <p:cNvPr id="10" name="Rectangle 9"/>
          <p:cNvSpPr/>
          <p:nvPr/>
        </p:nvSpPr>
        <p:spPr>
          <a:xfrm>
            <a:off x="228600" y="3301990"/>
            <a:ext cx="8686800" cy="1708160"/>
          </a:xfrm>
          <a:prstGeom prst="rect">
            <a:avLst/>
          </a:prstGeom>
        </p:spPr>
        <p:txBody>
          <a:bodyPr wrap="square">
            <a:spAutoFit/>
          </a:bodyPr>
          <a:lstStyle/>
          <a:p>
            <a:pPr algn="just"/>
            <a:r>
              <a:rPr lang="en-US" sz="1500" dirty="0" smtClean="0"/>
              <a:t>Period lengthening increases with the structure-height-to- foundation-width ratio, </a:t>
            </a:r>
            <a:r>
              <a:rPr lang="en-US" sz="1500" i="1" dirty="0" smtClean="0"/>
              <a:t>h/B, </a:t>
            </a:r>
            <a:r>
              <a:rPr lang="en-US" sz="1500" i="1" dirty="0" smtClean="0">
                <a:solidFill>
                  <a:srgbClr val="C00000"/>
                </a:solidFill>
                <a:effectLst>
                  <a:outerShdw blurRad="38100" dist="38100" dir="2700000" algn="tl">
                    <a:srgbClr val="000000">
                      <a:alpha val="43137"/>
                    </a:srgbClr>
                  </a:outerShdw>
                </a:effectLst>
              </a:rPr>
              <a:t>due to increased overturning moment and foundation </a:t>
            </a:r>
            <a:r>
              <a:rPr lang="en-US" sz="1500" dirty="0" smtClean="0">
                <a:solidFill>
                  <a:srgbClr val="C00000"/>
                </a:solidFill>
                <a:effectLst>
                  <a:outerShdw blurRad="38100" dist="38100" dir="2700000" algn="tl">
                    <a:srgbClr val="000000">
                      <a:alpha val="43137"/>
                    </a:srgbClr>
                  </a:outerShdw>
                </a:effectLst>
              </a:rPr>
              <a:t>rotation</a:t>
            </a:r>
            <a:r>
              <a:rPr lang="en-US" sz="1500" dirty="0" smtClean="0"/>
              <a:t>, </a:t>
            </a:r>
            <a:r>
              <a:rPr lang="en-US" sz="1500" dirty="0" smtClean="0">
                <a:latin typeface="Symbol" pitchFamily="18" charset="2"/>
              </a:rPr>
              <a:t>q </a:t>
            </a:r>
            <a:r>
              <a:rPr lang="en-US" sz="1500" dirty="0" smtClean="0">
                <a:latin typeface="Symbol" pitchFamily="18" charset="2"/>
                <a:sym typeface="Wingdings" pitchFamily="2" charset="2"/>
              </a:rPr>
              <a:t> I</a:t>
            </a:r>
            <a:r>
              <a:rPr lang="en-US" sz="1500" dirty="0" smtClean="0"/>
              <a:t>nertial SSI effects would be more significant in tall buildings, </a:t>
            </a:r>
            <a:r>
              <a:rPr lang="en-US" sz="1500" dirty="0" smtClean="0">
                <a:solidFill>
                  <a:srgbClr val="0070C0"/>
                </a:solidFill>
                <a:effectLst>
                  <a:outerShdw blurRad="38100" dist="38100" dir="2700000" algn="tl">
                    <a:srgbClr val="000000">
                      <a:alpha val="43137"/>
                    </a:srgbClr>
                  </a:outerShdw>
                </a:effectLst>
              </a:rPr>
              <a:t>but tall buildings typically have low </a:t>
            </a:r>
            <a:r>
              <a:rPr lang="en-US" sz="1500" i="1" dirty="0" smtClean="0">
                <a:solidFill>
                  <a:srgbClr val="0070C0"/>
                </a:solidFill>
                <a:effectLst>
                  <a:outerShdw blurRad="38100" dist="38100" dir="2700000" algn="tl">
                    <a:srgbClr val="000000">
                      <a:alpha val="43137"/>
                    </a:srgbClr>
                  </a:outerShdw>
                </a:effectLst>
              </a:rPr>
              <a:t>h/(</a:t>
            </a:r>
            <a:r>
              <a:rPr lang="en-US" sz="1500" i="1" dirty="0" err="1" smtClean="0">
                <a:solidFill>
                  <a:srgbClr val="0070C0"/>
                </a:solidFill>
                <a:effectLst>
                  <a:outerShdw blurRad="38100" dist="38100" dir="2700000" algn="tl">
                    <a:srgbClr val="000000">
                      <a:alpha val="43137"/>
                    </a:srgbClr>
                  </a:outerShdw>
                </a:effectLst>
              </a:rPr>
              <a:t>VsT</a:t>
            </a:r>
            <a:r>
              <a:rPr lang="en-US" sz="1500" i="1" dirty="0" smtClean="0">
                <a:solidFill>
                  <a:srgbClr val="0070C0"/>
                </a:solidFill>
                <a:effectLst>
                  <a:outerShdw blurRad="38100" dist="38100" dir="2700000" algn="tl">
                    <a:srgbClr val="000000">
                      <a:alpha val="43137"/>
                    </a:srgbClr>
                  </a:outerShdw>
                </a:effectLst>
              </a:rPr>
              <a:t>) ratios</a:t>
            </a:r>
            <a:r>
              <a:rPr lang="en-US" sz="1500" i="1" dirty="0" smtClean="0"/>
              <a:t>, </a:t>
            </a:r>
            <a:r>
              <a:rPr lang="en-US" sz="1500" dirty="0" smtClean="0"/>
              <a:t>which is more important for controlling inertial SSI effects </a:t>
            </a:r>
            <a:r>
              <a:rPr lang="en-US" sz="1500" dirty="0" smtClean="0">
                <a:sym typeface="Wingdings" pitchFamily="2" charset="2"/>
              </a:rPr>
              <a:t> </a:t>
            </a:r>
            <a:r>
              <a:rPr lang="en-US" sz="1500" dirty="0" smtClean="0">
                <a:solidFill>
                  <a:srgbClr val="C00000"/>
                </a:solidFill>
                <a:effectLst>
                  <a:outerShdw blurRad="38100" dist="38100" dir="2700000" algn="tl">
                    <a:srgbClr val="000000">
                      <a:alpha val="43137"/>
                    </a:srgbClr>
                  </a:outerShdw>
                </a:effectLst>
              </a:rPr>
              <a:t>period lengthening in tall buildings is near unity</a:t>
            </a:r>
            <a:r>
              <a:rPr lang="en-US" sz="1500" dirty="0" smtClean="0"/>
              <a:t>.</a:t>
            </a:r>
            <a:r>
              <a:rPr lang="en-US" sz="1500" dirty="0" smtClean="0">
                <a:solidFill>
                  <a:srgbClr val="C00000"/>
                </a:solidFill>
                <a:effectLst>
                  <a:outerShdw blurRad="38100" dist="38100" dir="2700000" algn="tl">
                    <a:srgbClr val="000000">
                      <a:alpha val="43137"/>
                    </a:srgbClr>
                  </a:outerShdw>
                </a:effectLst>
              </a:rPr>
              <a:t> </a:t>
            </a:r>
          </a:p>
          <a:p>
            <a:pPr algn="just"/>
            <a:endParaRPr lang="en-US" sz="1500" dirty="0" smtClean="0">
              <a:solidFill>
                <a:srgbClr val="C00000"/>
              </a:solidFill>
              <a:effectLst>
                <a:outerShdw blurRad="38100" dist="38100" dir="2700000" algn="tl">
                  <a:srgbClr val="000000">
                    <a:alpha val="43137"/>
                  </a:srgbClr>
                </a:outerShdw>
              </a:effectLst>
            </a:endParaRPr>
          </a:p>
          <a:p>
            <a:pPr algn="just"/>
            <a:r>
              <a:rPr lang="en-US" sz="1500" dirty="0" smtClean="0"/>
              <a:t>For a fixed ratio of </a:t>
            </a:r>
            <a:r>
              <a:rPr lang="en-US" sz="1500" i="1" dirty="0" smtClean="0"/>
              <a:t>h/B, period lengthening is observed to decrease modestly with </a:t>
            </a:r>
            <a:r>
              <a:rPr lang="en-US" sz="1500" dirty="0" smtClean="0"/>
              <a:t>foundation-width-to-length ratio, </a:t>
            </a:r>
            <a:r>
              <a:rPr lang="en-US" sz="1500" i="1" dirty="0" smtClean="0">
                <a:solidFill>
                  <a:srgbClr val="0070C0"/>
                </a:solidFill>
                <a:effectLst>
                  <a:outerShdw blurRad="38100" dist="38100" dir="2700000" algn="tl">
                    <a:srgbClr val="000000">
                      <a:alpha val="43137"/>
                    </a:srgbClr>
                  </a:outerShdw>
                </a:effectLst>
              </a:rPr>
              <a:t>B/L</a:t>
            </a:r>
            <a:r>
              <a:rPr lang="en-US" sz="1500" i="1" dirty="0" smtClean="0"/>
              <a:t>, due to increased foundation size (and therefore </a:t>
            </a:r>
            <a:r>
              <a:rPr lang="en-US" sz="1500" dirty="0" smtClean="0">
                <a:solidFill>
                  <a:srgbClr val="0070C0"/>
                </a:solidFill>
                <a:effectLst>
                  <a:outerShdw blurRad="38100" dist="38100" dir="2700000" algn="tl">
                    <a:srgbClr val="000000">
                      <a:alpha val="43137"/>
                    </a:srgbClr>
                  </a:outerShdw>
                </a:effectLst>
              </a:rPr>
              <a:t>stiffness</a:t>
            </a:r>
            <a:r>
              <a:rPr lang="en-US" sz="1500" dirty="0" smtClean="0"/>
              <a:t>) normal to the direction of loading.</a:t>
            </a:r>
            <a:endParaRPr lang="en-US" sz="1500" dirty="0"/>
          </a:p>
        </p:txBody>
      </p:sp>
      <p:pic>
        <p:nvPicPr>
          <p:cNvPr id="4101" name="Picture 5"/>
          <p:cNvPicPr>
            <a:picLocks noChangeAspect="1" noChangeArrowheads="1"/>
          </p:cNvPicPr>
          <p:nvPr/>
        </p:nvPicPr>
        <p:blipFill>
          <a:blip r:embed="rId2"/>
          <a:srcRect/>
          <a:stretch>
            <a:fillRect/>
          </a:stretch>
        </p:blipFill>
        <p:spPr bwMode="auto">
          <a:xfrm>
            <a:off x="4914900" y="895350"/>
            <a:ext cx="4152900" cy="2409825"/>
          </a:xfrm>
          <a:prstGeom prst="rect">
            <a:avLst/>
          </a:prstGeom>
          <a:noFill/>
          <a:ln w="9525">
            <a:noFill/>
            <a:miter lim="800000"/>
            <a:headEnd/>
            <a:tailEnd/>
          </a:ln>
          <a:effectLst/>
        </p:spPr>
      </p:pic>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19</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blinds(horizontal)">
                                      <p:cBhvr>
                                        <p:cTn id="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extLst/>
          </a:lstStyle>
          <a:p>
            <a:r>
              <a:rPr lang="en-US" dirty="0" smtClean="0"/>
              <a:t>Soil-Structure-Interaction</a:t>
            </a:r>
            <a:endParaRPr lang="en-US" dirty="0"/>
          </a:p>
        </p:txBody>
      </p:sp>
      <p:sp>
        <p:nvSpPr>
          <p:cNvPr id="4" name="Content Placeholder 3"/>
          <p:cNvSpPr>
            <a:spLocks noGrp="1"/>
          </p:cNvSpPr>
          <p:nvPr>
            <p:ph sz="quarter" idx="13"/>
          </p:nvPr>
        </p:nvSpPr>
        <p:spPr>
          <a:xfrm>
            <a:off x="609600" y="895350"/>
            <a:ext cx="4419600" cy="4114800"/>
          </a:xfrm>
        </p:spPr>
        <p:txBody>
          <a:bodyPr>
            <a:noAutofit/>
          </a:bodyPr>
          <a:lstStyle/>
          <a:p>
            <a:pPr algn="just"/>
            <a:r>
              <a:rPr lang="en-US" sz="1800" dirty="0" smtClean="0">
                <a:solidFill>
                  <a:srgbClr val="C00000"/>
                </a:solidFill>
              </a:rPr>
              <a:t>For static loading</a:t>
            </a:r>
            <a:r>
              <a:rPr lang="en-US" sz="1800" dirty="0" smtClean="0"/>
              <a:t>, a fictitious boundary at a sufficient distance from the structure. Where the response is expected to have died from a practical point of view, can be introduced </a:t>
            </a:r>
            <a:r>
              <a:rPr lang="en-US" sz="1800" dirty="0" smtClean="0">
                <a:sym typeface="Wingdings" pitchFamily="2" charset="2"/>
              </a:rPr>
              <a:t> Modeling soil as a finite domain.</a:t>
            </a:r>
          </a:p>
          <a:p>
            <a:pPr algn="just"/>
            <a:endParaRPr lang="en-US" sz="1800" dirty="0" smtClean="0">
              <a:sym typeface="Wingdings" pitchFamily="2" charset="2"/>
            </a:endParaRPr>
          </a:p>
          <a:p>
            <a:pPr algn="just"/>
            <a:r>
              <a:rPr lang="en-US" sz="1800" dirty="0" smtClean="0">
                <a:sym typeface="Wingdings" pitchFamily="2" charset="2"/>
              </a:rPr>
              <a:t>For </a:t>
            </a:r>
            <a:r>
              <a:rPr lang="en-US" sz="1800" dirty="0" smtClean="0">
                <a:solidFill>
                  <a:srgbClr val="C00000"/>
                </a:solidFill>
                <a:sym typeface="Wingdings" pitchFamily="2" charset="2"/>
              </a:rPr>
              <a:t>dynamic loading</a:t>
            </a:r>
            <a:r>
              <a:rPr lang="en-US" sz="1800" dirty="0" smtClean="0">
                <a:sym typeface="Wingdings" pitchFamily="2" charset="2"/>
              </a:rPr>
              <a:t>, above fictitious boundaries would reflect waves originating from the vibrating structure back into the finite domain instead of letting them pass through and propagate toward infinity.</a:t>
            </a:r>
            <a:endParaRPr lang="fa-IR" sz="1800" dirty="0"/>
          </a:p>
        </p:txBody>
      </p:sp>
      <p:pic>
        <p:nvPicPr>
          <p:cNvPr id="1026" name="Picture 2"/>
          <p:cNvPicPr>
            <a:picLocks noChangeAspect="1" noChangeArrowheads="1"/>
          </p:cNvPicPr>
          <p:nvPr/>
        </p:nvPicPr>
        <p:blipFill>
          <a:blip r:embed="rId3"/>
          <a:srcRect/>
          <a:stretch>
            <a:fillRect/>
          </a:stretch>
        </p:blipFill>
        <p:spPr bwMode="auto">
          <a:xfrm>
            <a:off x="5270789" y="1047750"/>
            <a:ext cx="3644611" cy="3486150"/>
          </a:xfrm>
          <a:prstGeom prst="rect">
            <a:avLst/>
          </a:prstGeom>
          <a:noFill/>
          <a:ln w="9525">
            <a:noFill/>
            <a:miter lim="800000"/>
            <a:headEnd/>
            <a:tailEnd/>
          </a:ln>
          <a:effectLst/>
        </p:spPr>
      </p:pic>
      <p:sp>
        <p:nvSpPr>
          <p:cNvPr id="3" name="Slide Number Placeholder 2"/>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2</a:t>
            </a:fld>
            <a:endParaRPr kumimoji="0" lang="en-US" dirty="0"/>
          </a:p>
        </p:txBody>
      </p:sp>
    </p:spTree>
    <p:extLst>
      <p:ext uri="{BB962C8B-B14F-4D97-AF65-F5344CB8AC3E}">
        <p14:creationId xmlns:p14="http://schemas.microsoft.com/office/powerpoint/2010/main" val="124335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ox(in)">
                                      <p:cBhvr>
                                        <p:cTn id="7" dur="500"/>
                                        <p:tgtEl>
                                          <p:spTgt spid="4">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heckerboard(across)">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895350"/>
            <a:ext cx="8382000" cy="3185487"/>
          </a:xfrm>
          <a:prstGeom prst="rect">
            <a:avLst/>
          </a:prstGeom>
          <a:noFill/>
        </p:spPr>
        <p:txBody>
          <a:bodyPr wrap="square" rtlCol="0">
            <a:spAutoFit/>
          </a:bodyPr>
          <a:lstStyle/>
          <a:p>
            <a:pPr marL="320040" indent="-320040" algn="just">
              <a:lnSpc>
                <a:spcPct val="150000"/>
              </a:lnSpc>
              <a:spcBef>
                <a:spcPts val="700"/>
              </a:spcBef>
              <a:spcAft>
                <a:spcPts val="600"/>
              </a:spcAft>
              <a:buClr>
                <a:schemeClr val="accent2"/>
              </a:buClr>
              <a:buSzPct val="60000"/>
              <a:buFont typeface="Wingdings"/>
              <a:buChar char=""/>
            </a:pPr>
            <a:r>
              <a:rPr lang="en-US" sz="2000" i="1" dirty="0" smtClean="0"/>
              <a:t>Foundation damping</a:t>
            </a:r>
            <a:r>
              <a:rPr lang="en-US" sz="2000" dirty="0" smtClean="0"/>
              <a:t>;</a:t>
            </a:r>
          </a:p>
          <a:p>
            <a:pPr algn="just"/>
            <a:r>
              <a:rPr lang="en-US" sz="2000" dirty="0" smtClean="0"/>
              <a:t>In </a:t>
            </a:r>
            <a:r>
              <a:rPr lang="en-US" dirty="0" smtClean="0"/>
              <a:t>addition to period lengthening, system behavior is also affected by </a:t>
            </a:r>
            <a:r>
              <a:rPr lang="en-US" dirty="0" smtClean="0">
                <a:solidFill>
                  <a:srgbClr val="0070C0"/>
                </a:solidFill>
                <a:effectLst>
                  <a:outerShdw blurRad="38100" dist="38100" dir="2700000" algn="tl">
                    <a:srgbClr val="000000">
                      <a:alpha val="43137"/>
                    </a:srgbClr>
                  </a:outerShdw>
                </a:effectLst>
              </a:rPr>
              <a:t>damping associated with soil-foundation interaction</a:t>
            </a:r>
            <a:r>
              <a:rPr lang="en-US" dirty="0" smtClean="0"/>
              <a:t>, referred to as foundation damping, </a:t>
            </a:r>
            <a:r>
              <a:rPr lang="en-US" dirty="0" smtClean="0">
                <a:latin typeface="Symbol" pitchFamily="18" charset="2"/>
              </a:rPr>
              <a:t>b</a:t>
            </a:r>
            <a:r>
              <a:rPr lang="en-US" sz="1200" i="1" dirty="0" smtClean="0"/>
              <a:t>f</a:t>
            </a:r>
            <a:r>
              <a:rPr lang="en-US" i="1" dirty="0" smtClean="0"/>
              <a:t>. </a:t>
            </a:r>
          </a:p>
          <a:p>
            <a:pPr algn="just"/>
            <a:endParaRPr lang="en-US" i="1" dirty="0" smtClean="0"/>
          </a:p>
          <a:p>
            <a:pPr algn="just"/>
            <a:r>
              <a:rPr lang="en-US" dirty="0" smtClean="0"/>
              <a:t>This damping is composed of two parts: </a:t>
            </a:r>
          </a:p>
          <a:p>
            <a:pPr marL="342900" indent="-342900" algn="just">
              <a:buAutoNum type="arabicParenBoth"/>
            </a:pPr>
            <a:r>
              <a:rPr lang="en-US" dirty="0" smtClean="0">
                <a:solidFill>
                  <a:srgbClr val="C00000"/>
                </a:solidFill>
              </a:rPr>
              <a:t>Hysteretic damping: </a:t>
            </a:r>
            <a:r>
              <a:rPr lang="en-US" dirty="0" smtClean="0"/>
              <a:t>contributions from soil hysteresis,</a:t>
            </a:r>
          </a:p>
          <a:p>
            <a:pPr marL="342900" indent="-342900" algn="just">
              <a:buAutoNum type="arabicParenBoth"/>
            </a:pPr>
            <a:r>
              <a:rPr lang="en-US" dirty="0" smtClean="0">
                <a:solidFill>
                  <a:srgbClr val="C00000"/>
                </a:solidFill>
              </a:rPr>
              <a:t>Radiation damping:</a:t>
            </a:r>
            <a:r>
              <a:rPr lang="en-US" dirty="0" smtClean="0"/>
              <a:t> radiation of energy away, in the form of stress waves, from the foundation. </a:t>
            </a:r>
          </a:p>
          <a:p>
            <a:pPr marL="342900" indent="-342900" algn="just"/>
            <a:endParaRPr lang="en-US" dirty="0" smtClean="0"/>
          </a:p>
          <a:p>
            <a:pPr marL="342900" indent="-342900" algn="just"/>
            <a:r>
              <a:rPr lang="en-US" dirty="0" smtClean="0"/>
              <a:t>Foundation damping is a direct contributor to the </a:t>
            </a:r>
            <a:r>
              <a:rPr lang="en-US" sz="2000" dirty="0" smtClean="0"/>
              <a:t>flexible-base system damping, </a:t>
            </a:r>
            <a:r>
              <a:rPr lang="en-US" sz="2000" dirty="0" smtClean="0">
                <a:latin typeface="Symbol" pitchFamily="18" charset="2"/>
              </a:rPr>
              <a:t>b</a:t>
            </a:r>
            <a:r>
              <a:rPr lang="en-US" sz="1400" dirty="0" smtClean="0"/>
              <a:t>0</a:t>
            </a:r>
            <a:r>
              <a:rPr lang="en-US" sz="2000" dirty="0" smtClean="0"/>
              <a:t>:</a:t>
            </a:r>
          </a:p>
        </p:txBody>
      </p:sp>
      <p:sp>
        <p:nvSpPr>
          <p:cNvPr id="6" name="Title 3"/>
          <p:cNvSpPr>
            <a:spLocks noGrp="1"/>
          </p:cNvSpPr>
          <p:nvPr>
            <p:ph type="title"/>
          </p:nvPr>
        </p:nvSpPr>
        <p:spPr>
          <a:xfrm>
            <a:off x="609600" y="57150"/>
            <a:ext cx="8153400" cy="609600"/>
          </a:xfrm>
        </p:spPr>
        <p:txBody>
          <a:bodyPr>
            <a:normAutofit fontScale="90000"/>
          </a:bodyPr>
          <a:lstStyle/>
          <a:p>
            <a:r>
              <a:rPr lang="en-US" b="1" dirty="0"/>
              <a:t>Inertial Interaction</a:t>
            </a:r>
            <a:endParaRPr lang="fa-IR" dirty="0"/>
          </a:p>
        </p:txBody>
      </p:sp>
      <p:pic>
        <p:nvPicPr>
          <p:cNvPr id="6146" name="Picture 2"/>
          <p:cNvPicPr>
            <a:picLocks noChangeAspect="1" noChangeArrowheads="1"/>
          </p:cNvPicPr>
          <p:nvPr/>
        </p:nvPicPr>
        <p:blipFill>
          <a:blip r:embed="rId2"/>
          <a:srcRect/>
          <a:stretch>
            <a:fillRect/>
          </a:stretch>
        </p:blipFill>
        <p:spPr bwMode="auto">
          <a:xfrm>
            <a:off x="3657600" y="4095750"/>
            <a:ext cx="2009775" cy="723900"/>
          </a:xfrm>
          <a:prstGeom prst="rect">
            <a:avLst/>
          </a:prstGeom>
          <a:noFill/>
          <a:ln w="9525">
            <a:noFill/>
            <a:miter lim="800000"/>
            <a:headEnd/>
            <a:tailEnd/>
          </a:ln>
          <a:effectLst/>
        </p:spPr>
      </p:pic>
      <p:sp>
        <p:nvSpPr>
          <p:cNvPr id="8" name="Rectangle 7"/>
          <p:cNvSpPr/>
          <p:nvPr/>
        </p:nvSpPr>
        <p:spPr>
          <a:xfrm>
            <a:off x="457200" y="1611690"/>
            <a:ext cx="8458200" cy="1569660"/>
          </a:xfrm>
          <a:prstGeom prst="rect">
            <a:avLst/>
          </a:prstGeom>
          <a:solidFill>
            <a:srgbClr val="FFFFCC"/>
          </a:solidFill>
          <a:ln w="28575">
            <a:solidFill>
              <a:schemeClr val="tx1"/>
            </a:solidFill>
          </a:ln>
          <a:effectLst>
            <a:glow rad="139700">
              <a:schemeClr val="accent4">
                <a:satMod val="175000"/>
                <a:alpha val="40000"/>
              </a:schemeClr>
            </a:glow>
          </a:effectLst>
        </p:spPr>
        <p:txBody>
          <a:bodyPr wrap="square">
            <a:spAutoFit/>
          </a:bodyPr>
          <a:lstStyle/>
          <a:p>
            <a:pPr algn="just"/>
            <a:r>
              <a:rPr lang="en-US" sz="1600" b="1" dirty="0" smtClean="0">
                <a:effectLst>
                  <a:outerShdw blurRad="38100" dist="38100" dir="2700000" algn="tl">
                    <a:srgbClr val="000000">
                      <a:alpha val="43137"/>
                    </a:srgbClr>
                  </a:outerShdw>
                </a:effectLst>
                <a:latin typeface="Symbol" pitchFamily="18" charset="2"/>
              </a:rPr>
              <a:t>b</a:t>
            </a:r>
            <a:r>
              <a:rPr lang="en-US" sz="1600" b="1" i="1" dirty="0" smtClean="0">
                <a:effectLst>
                  <a:outerShdw blurRad="38100" dist="38100" dir="2700000" algn="tl">
                    <a:srgbClr val="000000">
                      <a:alpha val="43137"/>
                    </a:srgbClr>
                  </a:outerShdw>
                </a:effectLst>
              </a:rPr>
              <a:t>i</a:t>
            </a:r>
            <a:r>
              <a:rPr lang="en-US" sz="1600" i="1" dirty="0" smtClean="0"/>
              <a:t> is the structural damping in the superstructure assuming a fixed base, which </a:t>
            </a:r>
            <a:r>
              <a:rPr lang="en-US" sz="1600" dirty="0" smtClean="0"/>
              <a:t>is generally taken as 5% for typical structural systems. </a:t>
            </a:r>
          </a:p>
          <a:p>
            <a:pPr algn="just"/>
            <a:r>
              <a:rPr lang="en-US" sz="1600" i="1" dirty="0" smtClean="0"/>
              <a:t>Observations from case studies (Stewart et </a:t>
            </a:r>
            <a:r>
              <a:rPr lang="en-US" sz="1600" dirty="0" smtClean="0"/>
              <a:t>al., 1999) have shown that </a:t>
            </a:r>
            <a:r>
              <a:rPr lang="en-US" sz="1600" b="1" dirty="0" smtClean="0">
                <a:effectLst>
                  <a:outerShdw blurRad="38100" dist="38100" dir="2700000" algn="tl">
                    <a:srgbClr val="000000">
                      <a:alpha val="43137"/>
                    </a:srgbClr>
                  </a:outerShdw>
                </a:effectLst>
                <a:latin typeface="Symbol" pitchFamily="18" charset="2"/>
              </a:rPr>
              <a:t>b</a:t>
            </a:r>
            <a:r>
              <a:rPr lang="en-US" sz="1200" b="1" i="1" dirty="0" smtClean="0">
                <a:effectLst>
                  <a:outerShdw blurRad="38100" dist="38100" dir="2700000" algn="tl">
                    <a:srgbClr val="000000">
                      <a:alpha val="43137"/>
                    </a:srgbClr>
                  </a:outerShdw>
                </a:effectLst>
              </a:rPr>
              <a:t>f</a:t>
            </a:r>
            <a:r>
              <a:rPr lang="en-US" sz="1600" i="1" dirty="0" smtClean="0"/>
              <a:t> ranges from approximately 0% to 25%. </a:t>
            </a:r>
          </a:p>
          <a:p>
            <a:pPr algn="just"/>
            <a:r>
              <a:rPr lang="en-US" sz="1600" i="1" dirty="0" smtClean="0"/>
              <a:t>The exponent, </a:t>
            </a:r>
            <a:r>
              <a:rPr lang="en-US" sz="1600" b="1" i="1" dirty="0" smtClean="0">
                <a:effectLst>
                  <a:outerShdw blurRad="38100" dist="38100" dir="2700000" algn="tl">
                    <a:srgbClr val="000000">
                      <a:alpha val="43137"/>
                    </a:srgbClr>
                  </a:outerShdw>
                </a:effectLst>
              </a:rPr>
              <a:t>n</a:t>
            </a:r>
            <a:r>
              <a:rPr lang="en-US" sz="1600" i="1" dirty="0" smtClean="0"/>
              <a:t>, on the period lengthening term is taken as 3 for linearly viscous </a:t>
            </a:r>
            <a:r>
              <a:rPr lang="en-US" sz="1600" dirty="0" smtClean="0"/>
              <a:t>structural damping, and 2 otherwise (e.g., for hysteretic damping) (Givens, 2013).</a:t>
            </a:r>
            <a:endParaRPr lang="en-US" sz="1600" dirty="0"/>
          </a:p>
        </p:txBody>
      </p:sp>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20</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strips(downLeft)">
                                      <p:cBhvr>
                                        <p:cTn id="7" dur="500"/>
                                        <p:tgtEl>
                                          <p:spTgt spid="5">
                                            <p:txEl>
                                              <p:pRg st="3" end="3"/>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strips(downLeft)">
                                      <p:cBhvr>
                                        <p:cTn id="10" dur="500"/>
                                        <p:tgtEl>
                                          <p:spTgt spid="5">
                                            <p:txEl>
                                              <p:pRg st="4" end="4"/>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strips(downLeft)">
                                      <p:cBhvr>
                                        <p:cTn id="13" dur="500"/>
                                        <p:tgtEl>
                                          <p:spTgt spid="5">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5">
                                            <p:txEl>
                                              <p:pRg st="7" end="7"/>
                                            </p:txEl>
                                          </p:spTgt>
                                        </p:tgtEl>
                                        <p:attrNameLst>
                                          <p:attrName>style.visibility</p:attrName>
                                        </p:attrNameLst>
                                      </p:cBhvr>
                                      <p:to>
                                        <p:strVal val="visible"/>
                                      </p:to>
                                    </p:set>
                                    <p:animEffect transition="in" filter="diamond(in)">
                                      <p:cBhvr>
                                        <p:cTn id="18" dur="2000"/>
                                        <p:tgtEl>
                                          <p:spTgt spid="5">
                                            <p:txEl>
                                              <p:pRg st="7" end="7"/>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6146"/>
                                        </p:tgtEl>
                                        <p:attrNameLst>
                                          <p:attrName>style.visibility</p:attrName>
                                        </p:attrNameLst>
                                      </p:cBhvr>
                                      <p:to>
                                        <p:strVal val="visible"/>
                                      </p:to>
                                    </p:set>
                                    <p:animEffect transition="in" filter="box(in)">
                                      <p:cBhvr>
                                        <p:cTn id="21" dur="500"/>
                                        <p:tgtEl>
                                          <p:spTgt spid="6146"/>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downLeft)">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895350"/>
            <a:ext cx="8382000" cy="2044149"/>
          </a:xfrm>
          <a:prstGeom prst="rect">
            <a:avLst/>
          </a:prstGeom>
          <a:noFill/>
        </p:spPr>
        <p:txBody>
          <a:bodyPr wrap="square" rtlCol="0">
            <a:spAutoFit/>
          </a:bodyPr>
          <a:lstStyle/>
          <a:p>
            <a:pPr marL="320040" indent="-320040" algn="just">
              <a:lnSpc>
                <a:spcPct val="150000"/>
              </a:lnSpc>
              <a:spcBef>
                <a:spcPts val="700"/>
              </a:spcBef>
              <a:spcAft>
                <a:spcPts val="600"/>
              </a:spcAft>
              <a:buClr>
                <a:schemeClr val="accent2"/>
              </a:buClr>
              <a:buSzPct val="60000"/>
              <a:buFont typeface="Wingdings"/>
              <a:buChar char=""/>
            </a:pPr>
            <a:r>
              <a:rPr lang="en-US" sz="2000" i="1" dirty="0" smtClean="0"/>
              <a:t>Foundation damping</a:t>
            </a:r>
            <a:r>
              <a:rPr lang="en-US" sz="2000" dirty="0" smtClean="0"/>
              <a:t>;</a:t>
            </a:r>
          </a:p>
          <a:p>
            <a:pPr marL="338138" algn="just"/>
            <a:r>
              <a:rPr lang="en-US" sz="1400" dirty="0" smtClean="0"/>
              <a:t>The procedure given by </a:t>
            </a:r>
            <a:r>
              <a:rPr lang="en-US" sz="1400" b="1" dirty="0" smtClean="0">
                <a:effectLst>
                  <a:outerShdw blurRad="38100" dist="38100" dir="2700000" algn="tl">
                    <a:srgbClr val="000000">
                      <a:alpha val="43137"/>
                    </a:srgbClr>
                  </a:outerShdw>
                </a:effectLst>
              </a:rPr>
              <a:t>Wolf (1985) </a:t>
            </a:r>
            <a:r>
              <a:rPr lang="en-US" sz="1400" dirty="0" smtClean="0"/>
              <a:t>neglects the </a:t>
            </a:r>
            <a:r>
              <a:rPr lang="en-US" sz="1400" dirty="0" smtClean="0">
                <a:solidFill>
                  <a:srgbClr val="C00000"/>
                </a:solidFill>
              </a:rPr>
              <a:t>frequency dependence of foundation stiffness terms</a:t>
            </a:r>
            <a:r>
              <a:rPr lang="en-US" sz="1400" dirty="0" smtClean="0"/>
              <a:t>, and assumes </a:t>
            </a:r>
            <a:r>
              <a:rPr lang="en-US" sz="1400" dirty="0" smtClean="0">
                <a:solidFill>
                  <a:srgbClr val="C00000"/>
                </a:solidFill>
              </a:rPr>
              <a:t>foundation radiation damping to be linearly viscous </a:t>
            </a:r>
            <a:r>
              <a:rPr lang="en-US" sz="1400" dirty="0" smtClean="0"/>
              <a:t>(i.e., constant dashpot coefficients for translation and rotation, </a:t>
            </a:r>
            <a:r>
              <a:rPr lang="en-US" sz="1400" i="1" dirty="0" err="1" smtClean="0"/>
              <a:t>cx</a:t>
            </a:r>
            <a:r>
              <a:rPr lang="en-US" sz="1400" i="1" dirty="0" smtClean="0"/>
              <a:t> and </a:t>
            </a:r>
            <a:r>
              <a:rPr lang="en-US" sz="1400" i="1" dirty="0" err="1" smtClean="0"/>
              <a:t>cyy</a:t>
            </a:r>
            <a:r>
              <a:rPr lang="en-US" sz="1400" i="1" dirty="0" smtClean="0"/>
              <a:t>), and </a:t>
            </a:r>
            <a:r>
              <a:rPr lang="en-US" sz="1400" dirty="0" smtClean="0"/>
              <a:t>applies for a circular foundation resting on a half-space. Considering frequency dependence, the form of Wolf’s damping expression (similar to </a:t>
            </a:r>
            <a:r>
              <a:rPr lang="en-US" sz="1400" dirty="0" err="1" smtClean="0"/>
              <a:t>Roesset</a:t>
            </a:r>
            <a:r>
              <a:rPr lang="en-US" sz="1400" dirty="0" smtClean="0"/>
              <a:t>, 1980) can be re-written as:</a:t>
            </a:r>
          </a:p>
          <a:p>
            <a:pPr marL="320040" indent="-320040" algn="just">
              <a:lnSpc>
                <a:spcPct val="150000"/>
              </a:lnSpc>
              <a:spcBef>
                <a:spcPts val="700"/>
              </a:spcBef>
              <a:spcAft>
                <a:spcPts val="600"/>
              </a:spcAft>
              <a:buClr>
                <a:schemeClr val="accent2"/>
              </a:buClr>
              <a:buSzPct val="60000"/>
              <a:buFont typeface="Wingdings"/>
              <a:buChar char=""/>
            </a:pPr>
            <a:endParaRPr lang="en-US" sz="2000" dirty="0" smtClean="0"/>
          </a:p>
        </p:txBody>
      </p:sp>
      <p:sp>
        <p:nvSpPr>
          <p:cNvPr id="7" name="Title 3"/>
          <p:cNvSpPr>
            <a:spLocks noGrp="1"/>
          </p:cNvSpPr>
          <p:nvPr>
            <p:ph type="title"/>
          </p:nvPr>
        </p:nvSpPr>
        <p:spPr>
          <a:xfrm>
            <a:off x="609600" y="57150"/>
            <a:ext cx="8153400" cy="609600"/>
          </a:xfrm>
        </p:spPr>
        <p:txBody>
          <a:bodyPr>
            <a:normAutofit fontScale="90000"/>
          </a:bodyPr>
          <a:lstStyle/>
          <a:p>
            <a:r>
              <a:rPr lang="en-US" b="1" dirty="0"/>
              <a:t>Inertial Interaction</a:t>
            </a:r>
            <a:endParaRPr lang="fa-IR" dirty="0"/>
          </a:p>
        </p:txBody>
      </p:sp>
      <p:pic>
        <p:nvPicPr>
          <p:cNvPr id="7170" name="Picture 2"/>
          <p:cNvPicPr>
            <a:picLocks noChangeAspect="1" noChangeArrowheads="1"/>
          </p:cNvPicPr>
          <p:nvPr/>
        </p:nvPicPr>
        <p:blipFill>
          <a:blip r:embed="rId2"/>
          <a:srcRect/>
          <a:stretch>
            <a:fillRect/>
          </a:stretch>
        </p:blipFill>
        <p:spPr bwMode="auto">
          <a:xfrm>
            <a:off x="2971800" y="2343150"/>
            <a:ext cx="3829050" cy="761196"/>
          </a:xfrm>
          <a:prstGeom prst="rect">
            <a:avLst/>
          </a:prstGeom>
          <a:noFill/>
          <a:ln w="9525">
            <a:noFill/>
            <a:miter lim="800000"/>
            <a:headEnd/>
            <a:tailEnd/>
          </a:ln>
          <a:effectLst/>
        </p:spPr>
      </p:pic>
      <p:sp>
        <p:nvSpPr>
          <p:cNvPr id="9" name="Rectangle 8"/>
          <p:cNvSpPr/>
          <p:nvPr/>
        </p:nvSpPr>
        <p:spPr>
          <a:xfrm>
            <a:off x="838200" y="3105150"/>
            <a:ext cx="8077200" cy="1169551"/>
          </a:xfrm>
          <a:prstGeom prst="rect">
            <a:avLst/>
          </a:prstGeom>
          <a:solidFill>
            <a:srgbClr val="CCECFF"/>
          </a:solidFill>
          <a:ln w="19050">
            <a:solidFill>
              <a:schemeClr val="tx1"/>
            </a:solidFill>
          </a:ln>
        </p:spPr>
        <p:txBody>
          <a:bodyPr wrap="square">
            <a:spAutoFit/>
          </a:bodyPr>
          <a:lstStyle/>
          <a:p>
            <a:pPr algn="just"/>
            <a:r>
              <a:rPr lang="en-US" sz="1400" b="1" dirty="0" err="1" smtClean="0">
                <a:effectLst>
                  <a:outerShdw blurRad="38100" dist="38100" dir="2700000" algn="tl">
                    <a:srgbClr val="000000">
                      <a:alpha val="43137"/>
                    </a:srgbClr>
                  </a:outerShdw>
                </a:effectLst>
                <a:latin typeface="Symbol" pitchFamily="18" charset="2"/>
              </a:rPr>
              <a:t>b</a:t>
            </a:r>
            <a:r>
              <a:rPr lang="en-US" sz="1200" b="1" i="1" dirty="0" err="1" smtClean="0">
                <a:effectLst>
                  <a:outerShdw blurRad="38100" dist="38100" dir="2700000" algn="tl">
                    <a:srgbClr val="000000">
                      <a:alpha val="43137"/>
                    </a:srgbClr>
                  </a:outerShdw>
                </a:effectLst>
              </a:rPr>
              <a:t>s</a:t>
            </a:r>
            <a:r>
              <a:rPr lang="en-US" sz="1400" i="1" dirty="0" smtClean="0"/>
              <a:t> is soil hysteretic damping; </a:t>
            </a:r>
            <a:r>
              <a:rPr lang="en-US" sz="1400" dirty="0" smtClean="0">
                <a:solidFill>
                  <a:srgbClr val="C00000"/>
                </a:solidFill>
                <a:effectLst>
                  <a:outerShdw blurRad="38100" dist="38100" dir="2700000" algn="tl">
                    <a:srgbClr val="000000">
                      <a:alpha val="43137"/>
                    </a:srgbClr>
                  </a:outerShdw>
                </a:effectLst>
              </a:rPr>
              <a:t>is strain-dependent</a:t>
            </a:r>
            <a:r>
              <a:rPr lang="en-US" sz="1400" dirty="0" smtClean="0"/>
              <a:t>, and can typically be evaluated from information in the literature.</a:t>
            </a:r>
            <a:endParaRPr lang="en-US" sz="1400" i="1" dirty="0" smtClean="0"/>
          </a:p>
          <a:p>
            <a:r>
              <a:rPr lang="en-US" sz="1400" b="1" i="1" dirty="0" err="1" smtClean="0">
                <a:effectLst>
                  <a:outerShdw blurRad="38100" dist="38100" dir="2700000" algn="tl">
                    <a:srgbClr val="000000">
                      <a:alpha val="43137"/>
                    </a:srgbClr>
                  </a:outerShdw>
                </a:effectLst>
                <a:latin typeface="Symbol" pitchFamily="18" charset="2"/>
              </a:rPr>
              <a:t>b</a:t>
            </a:r>
            <a:r>
              <a:rPr lang="en-US" sz="1400" b="1" i="1" dirty="0" err="1" smtClean="0">
                <a:effectLst>
                  <a:outerShdw blurRad="38100" dist="38100" dir="2700000" algn="tl">
                    <a:srgbClr val="000000">
                      <a:alpha val="43137"/>
                    </a:srgbClr>
                  </a:outerShdw>
                </a:effectLst>
              </a:rPr>
              <a:t>x</a:t>
            </a:r>
            <a:r>
              <a:rPr lang="en-US" sz="1400" i="1" dirty="0" smtClean="0"/>
              <a:t> and </a:t>
            </a:r>
            <a:r>
              <a:rPr lang="en-US" sz="1400" b="1" i="1" dirty="0" err="1" smtClean="0">
                <a:effectLst>
                  <a:outerShdw blurRad="38100" dist="38100" dir="2700000" algn="tl">
                    <a:srgbClr val="000000">
                      <a:alpha val="43137"/>
                    </a:srgbClr>
                  </a:outerShdw>
                </a:effectLst>
                <a:latin typeface="Symbol" pitchFamily="18" charset="2"/>
              </a:rPr>
              <a:t>b</a:t>
            </a:r>
            <a:r>
              <a:rPr lang="en-US" sz="1400" b="1" i="1" dirty="0" err="1" smtClean="0">
                <a:effectLst>
                  <a:outerShdw blurRad="38100" dist="38100" dir="2700000" algn="tl">
                    <a:srgbClr val="000000">
                      <a:alpha val="43137"/>
                    </a:srgbClr>
                  </a:outerShdw>
                </a:effectLst>
              </a:rPr>
              <a:t>yy</a:t>
            </a:r>
            <a:r>
              <a:rPr lang="en-US" sz="1400" i="1" dirty="0" smtClean="0"/>
              <a:t> are damping ratios related to radiation </a:t>
            </a:r>
            <a:r>
              <a:rPr lang="en-US" sz="1400" dirty="0" smtClean="0"/>
              <a:t>damping from translational and rotational,</a:t>
            </a:r>
          </a:p>
          <a:p>
            <a:r>
              <a:rPr lang="en-US" sz="1400" dirty="0" smtClean="0"/>
              <a:t>Exponents </a:t>
            </a:r>
            <a:r>
              <a:rPr lang="en-US" sz="1400" b="1" i="1" dirty="0" smtClean="0">
                <a:effectLst>
                  <a:outerShdw blurRad="38100" dist="38100" dir="2700000" algn="tl">
                    <a:srgbClr val="000000">
                      <a:alpha val="43137"/>
                    </a:srgbClr>
                  </a:outerShdw>
                </a:effectLst>
              </a:rPr>
              <a:t>ns</a:t>
            </a:r>
            <a:r>
              <a:rPr lang="en-US" sz="1400" i="1" dirty="0" smtClean="0"/>
              <a:t>, </a:t>
            </a:r>
            <a:r>
              <a:rPr lang="en-US" sz="1400" b="1" i="1" dirty="0" err="1" smtClean="0">
                <a:effectLst>
                  <a:outerShdw blurRad="38100" dist="38100" dir="2700000" algn="tl">
                    <a:srgbClr val="000000">
                      <a:alpha val="43137"/>
                    </a:srgbClr>
                  </a:outerShdw>
                </a:effectLst>
              </a:rPr>
              <a:t>nx</a:t>
            </a:r>
            <a:r>
              <a:rPr lang="en-US" sz="1400" i="1" dirty="0" smtClean="0"/>
              <a:t>, and </a:t>
            </a:r>
            <a:r>
              <a:rPr lang="en-US" sz="1400" b="1" i="1" dirty="0" err="1" smtClean="0">
                <a:effectLst>
                  <a:outerShdw blurRad="38100" dist="38100" dir="2700000" algn="tl">
                    <a:srgbClr val="000000">
                      <a:alpha val="43137"/>
                    </a:srgbClr>
                  </a:outerShdw>
                </a:effectLst>
              </a:rPr>
              <a:t>nyy</a:t>
            </a:r>
            <a:r>
              <a:rPr lang="en-US" sz="1400" i="1" dirty="0" smtClean="0"/>
              <a:t> depend on the specific form of damping associated with the </a:t>
            </a:r>
            <a:r>
              <a:rPr lang="en-US" sz="1400" dirty="0" smtClean="0"/>
              <a:t>respective components of the foundation damping.</a:t>
            </a:r>
          </a:p>
        </p:txBody>
      </p:sp>
      <p:pic>
        <p:nvPicPr>
          <p:cNvPr id="7171" name="Picture 3"/>
          <p:cNvPicPr>
            <a:picLocks noChangeAspect="1" noChangeArrowheads="1"/>
          </p:cNvPicPr>
          <p:nvPr/>
        </p:nvPicPr>
        <p:blipFill>
          <a:blip r:embed="rId3"/>
          <a:srcRect/>
          <a:stretch>
            <a:fillRect/>
          </a:stretch>
        </p:blipFill>
        <p:spPr bwMode="auto">
          <a:xfrm>
            <a:off x="3505200" y="4324350"/>
            <a:ext cx="2514600" cy="692172"/>
          </a:xfrm>
          <a:prstGeom prst="rect">
            <a:avLst/>
          </a:prstGeom>
          <a:noFill/>
          <a:ln w="9525">
            <a:noFill/>
            <a:miter lim="800000"/>
            <a:headEnd/>
            <a:tailEnd/>
          </a:ln>
          <a:effectLst/>
        </p:spPr>
      </p:pic>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21</a:t>
            </a:fld>
            <a:endParaRPr kumimoji="0"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4724400" y="819150"/>
            <a:ext cx="4200525" cy="2362200"/>
          </a:xfrm>
          <a:prstGeom prst="rect">
            <a:avLst/>
          </a:prstGeom>
          <a:noFill/>
          <a:ln w="9525">
            <a:noFill/>
            <a:miter lim="800000"/>
            <a:headEnd/>
            <a:tailEnd/>
          </a:ln>
          <a:effectLst/>
        </p:spPr>
      </p:pic>
      <p:sp>
        <p:nvSpPr>
          <p:cNvPr id="7" name="TextBox 6"/>
          <p:cNvSpPr txBox="1"/>
          <p:nvPr/>
        </p:nvSpPr>
        <p:spPr>
          <a:xfrm>
            <a:off x="533400" y="895350"/>
            <a:ext cx="5715000" cy="1708160"/>
          </a:xfrm>
          <a:prstGeom prst="rect">
            <a:avLst/>
          </a:prstGeom>
          <a:noFill/>
        </p:spPr>
        <p:txBody>
          <a:bodyPr wrap="square" rtlCol="0">
            <a:spAutoFit/>
          </a:bodyPr>
          <a:lstStyle/>
          <a:p>
            <a:pPr marL="320040" indent="-320040" algn="just">
              <a:spcBef>
                <a:spcPts val="700"/>
              </a:spcBef>
              <a:spcAft>
                <a:spcPts val="600"/>
              </a:spcAft>
              <a:buClr>
                <a:schemeClr val="accent2"/>
              </a:buClr>
              <a:buSzPct val="60000"/>
              <a:buFont typeface="Wingdings"/>
              <a:buChar char=""/>
            </a:pPr>
            <a:r>
              <a:rPr lang="en-US" sz="2000" dirty="0" smtClean="0"/>
              <a:t>Plot of </a:t>
            </a:r>
            <a:r>
              <a:rPr lang="en-US" sz="2000" i="1" dirty="0" smtClean="0"/>
              <a:t>foundation damping</a:t>
            </a:r>
            <a:r>
              <a:rPr lang="en-US" sz="2000" dirty="0" smtClean="0"/>
              <a:t>;</a:t>
            </a:r>
          </a:p>
          <a:p>
            <a:pPr marL="338138"/>
            <a:r>
              <a:rPr lang="en-US" sz="1600" i="1" dirty="0" smtClean="0"/>
              <a:t>L = B (B/L = 1.0)</a:t>
            </a:r>
          </a:p>
          <a:p>
            <a:pPr marL="338138">
              <a:buFont typeface="Symbol"/>
              <a:buChar char="n"/>
            </a:pPr>
            <a:r>
              <a:rPr lang="en-US" sz="1600" i="1" dirty="0" smtClean="0"/>
              <a:t>= 0.33</a:t>
            </a:r>
          </a:p>
          <a:p>
            <a:pPr marL="338138"/>
            <a:r>
              <a:rPr lang="en-US" sz="1600" i="1" dirty="0" smtClean="0"/>
              <a:t>Hysteretic </a:t>
            </a:r>
            <a:r>
              <a:rPr lang="en-US" sz="1600" dirty="0" smtClean="0"/>
              <a:t>soil damping </a:t>
            </a:r>
            <a:r>
              <a:rPr lang="en-US" sz="1600" dirty="0" err="1" smtClean="0">
                <a:latin typeface="Symbol" pitchFamily="18" charset="2"/>
              </a:rPr>
              <a:t>b</a:t>
            </a:r>
            <a:r>
              <a:rPr lang="en-US" sz="1600" i="1" dirty="0" err="1" smtClean="0"/>
              <a:t>s</a:t>
            </a:r>
            <a:r>
              <a:rPr lang="en-US" sz="1600" i="1" dirty="0" smtClean="0"/>
              <a:t> = 0</a:t>
            </a:r>
          </a:p>
          <a:p>
            <a:pPr marL="338138"/>
            <a:r>
              <a:rPr lang="en-US" sz="1600" i="1" dirty="0" smtClean="0"/>
              <a:t>Mass ratio= 0.15</a:t>
            </a:r>
          </a:p>
          <a:p>
            <a:pPr marL="338138"/>
            <a:r>
              <a:rPr lang="en-US" sz="1600" i="1" dirty="0" smtClean="0"/>
              <a:t>n=2</a:t>
            </a:r>
          </a:p>
        </p:txBody>
      </p:sp>
      <p:sp>
        <p:nvSpPr>
          <p:cNvPr id="8" name="Title 3"/>
          <p:cNvSpPr>
            <a:spLocks noGrp="1"/>
          </p:cNvSpPr>
          <p:nvPr>
            <p:ph type="title"/>
          </p:nvPr>
        </p:nvSpPr>
        <p:spPr>
          <a:xfrm>
            <a:off x="609600" y="57150"/>
            <a:ext cx="8153400" cy="609600"/>
          </a:xfrm>
        </p:spPr>
        <p:txBody>
          <a:bodyPr>
            <a:normAutofit fontScale="90000"/>
          </a:bodyPr>
          <a:lstStyle/>
          <a:p>
            <a:r>
              <a:rPr lang="en-US" b="1" dirty="0"/>
              <a:t>Inertial Interaction</a:t>
            </a:r>
            <a:endParaRPr lang="fa-IR" dirty="0"/>
          </a:p>
        </p:txBody>
      </p:sp>
      <p:sp>
        <p:nvSpPr>
          <p:cNvPr id="9" name="Rectangle 8"/>
          <p:cNvSpPr/>
          <p:nvPr/>
        </p:nvSpPr>
        <p:spPr>
          <a:xfrm>
            <a:off x="914400" y="3317379"/>
            <a:ext cx="7924800" cy="1692771"/>
          </a:xfrm>
          <a:prstGeom prst="rect">
            <a:avLst/>
          </a:prstGeom>
        </p:spPr>
        <p:txBody>
          <a:bodyPr wrap="square">
            <a:spAutoFit/>
          </a:bodyPr>
          <a:lstStyle/>
          <a:p>
            <a:pPr marL="282575" indent="-282575" algn="just">
              <a:spcAft>
                <a:spcPts val="1200"/>
              </a:spcAft>
              <a:buFont typeface="Wingdings" pitchFamily="2" charset="2"/>
              <a:buChar char="Ø"/>
            </a:pPr>
            <a:r>
              <a:rPr lang="en-US" sz="1400" dirty="0" smtClean="0"/>
              <a:t>foundation damping </a:t>
            </a:r>
            <a:r>
              <a:rPr lang="en-US" sz="1400" dirty="0" smtClean="0">
                <a:latin typeface="Symbol" pitchFamily="18" charset="2"/>
              </a:rPr>
              <a:t>b</a:t>
            </a:r>
            <a:r>
              <a:rPr lang="en-US" sz="1400" i="1" dirty="0" smtClean="0"/>
              <a:t>f increases strongly with structure-to-soil-stiffness ratio, h/(</a:t>
            </a:r>
            <a:r>
              <a:rPr lang="en-US" sz="1400" i="1" dirty="0" err="1" smtClean="0"/>
              <a:t>VsT</a:t>
            </a:r>
            <a:r>
              <a:rPr lang="en-US" sz="1400" i="1" dirty="0" smtClean="0"/>
              <a:t>). </a:t>
            </a:r>
          </a:p>
          <a:p>
            <a:pPr marL="282575" indent="-282575" algn="just">
              <a:spcAft>
                <a:spcPts val="1200"/>
              </a:spcAft>
              <a:buFont typeface="Wingdings" pitchFamily="2" charset="2"/>
              <a:buChar char="Ø"/>
            </a:pPr>
            <a:r>
              <a:rPr lang="en-US" sz="1400" i="1" dirty="0" smtClean="0"/>
              <a:t>Damping </a:t>
            </a:r>
            <a:r>
              <a:rPr lang="en-US" sz="1400" dirty="0" smtClean="0">
                <a:latin typeface="Symbol" pitchFamily="18" charset="2"/>
              </a:rPr>
              <a:t>b</a:t>
            </a:r>
            <a:r>
              <a:rPr lang="en-US" sz="1400" i="1" dirty="0" smtClean="0"/>
              <a:t>f decreases with </a:t>
            </a:r>
            <a:r>
              <a:rPr lang="en-US" sz="1400" dirty="0" smtClean="0"/>
              <a:t>increasing values of </a:t>
            </a:r>
            <a:r>
              <a:rPr lang="en-US" sz="1400" i="1" dirty="0" smtClean="0"/>
              <a:t>h/B, indicating that </a:t>
            </a:r>
            <a:r>
              <a:rPr lang="en-US" sz="1400" i="1" dirty="0" smtClean="0">
                <a:solidFill>
                  <a:srgbClr val="C00000"/>
                </a:solidFill>
              </a:rPr>
              <a:t>lateral movements of the foundation </a:t>
            </a:r>
            <a:r>
              <a:rPr lang="en-US" sz="1400" i="1" dirty="0" smtClean="0"/>
              <a:t>(which </a:t>
            </a:r>
            <a:r>
              <a:rPr lang="en-US" sz="1400" dirty="0" smtClean="0"/>
              <a:t>dominate at low </a:t>
            </a:r>
            <a:r>
              <a:rPr lang="en-US" sz="1400" i="1" dirty="0" smtClean="0"/>
              <a:t>h/B ratios) dissipate energy into soil more efficiently than foundation </a:t>
            </a:r>
            <a:r>
              <a:rPr lang="en-US" sz="1400" dirty="0" smtClean="0"/>
              <a:t>rocking (which dominates at high </a:t>
            </a:r>
            <a:r>
              <a:rPr lang="en-US" sz="1400" i="1" dirty="0" smtClean="0"/>
              <a:t>h/B ratios). </a:t>
            </a:r>
          </a:p>
          <a:p>
            <a:pPr marL="282575" indent="-282575" algn="just">
              <a:spcAft>
                <a:spcPts val="1200"/>
              </a:spcAft>
              <a:buFont typeface="Wingdings" pitchFamily="2" charset="2"/>
              <a:buChar char="Ø"/>
            </a:pPr>
            <a:r>
              <a:rPr lang="en-US" sz="1400" i="1" dirty="0" smtClean="0"/>
              <a:t>Radiation damping terms (</a:t>
            </a:r>
            <a:r>
              <a:rPr lang="en-US" sz="1400" i="1" dirty="0" err="1" smtClean="0">
                <a:latin typeface="Symbol" pitchFamily="18" charset="2"/>
              </a:rPr>
              <a:t>b</a:t>
            </a:r>
            <a:r>
              <a:rPr lang="en-US" sz="1400" i="1" dirty="0" err="1" smtClean="0"/>
              <a:t>x</a:t>
            </a:r>
            <a:r>
              <a:rPr lang="en-US" sz="1400" i="1" dirty="0" smtClean="0"/>
              <a:t> and </a:t>
            </a:r>
            <a:r>
              <a:rPr lang="en-US" sz="1400" i="1" dirty="0" err="1" smtClean="0">
                <a:latin typeface="Symbol" pitchFamily="18" charset="2"/>
              </a:rPr>
              <a:t>b</a:t>
            </a:r>
            <a:r>
              <a:rPr lang="en-US" sz="1400" i="1" dirty="0" err="1" smtClean="0"/>
              <a:t>yy</a:t>
            </a:r>
            <a:r>
              <a:rPr lang="en-US" sz="1400" i="1" dirty="0" smtClean="0"/>
              <a:t>) </a:t>
            </a:r>
            <a:r>
              <a:rPr lang="en-US" sz="1400" dirty="0" smtClean="0"/>
              <a:t>are reduced significantly when a stiff bedrock layer is encountered at moderate or shallow depths </a:t>
            </a:r>
            <a:r>
              <a:rPr lang="en-US" sz="1400" dirty="0" smtClean="0">
                <a:solidFill>
                  <a:srgbClr val="00B050"/>
                </a:solidFill>
                <a:effectLst>
                  <a:outerShdw blurRad="38100" dist="38100" dir="2700000" algn="tl">
                    <a:srgbClr val="000000">
                      <a:alpha val="43137"/>
                    </a:srgbClr>
                  </a:outerShdw>
                </a:effectLst>
                <a:sym typeface="Wingdings" pitchFamily="2" charset="2"/>
              </a:rPr>
              <a:t> Will be described later.</a:t>
            </a:r>
            <a:endParaRPr lang="en-US" sz="1400" dirty="0">
              <a:solidFill>
                <a:srgbClr val="00B050"/>
              </a:solidFill>
              <a:effectLst>
                <a:outerShdw blurRad="38100" dist="38100" dir="2700000" algn="tl">
                  <a:srgbClr val="000000">
                    <a:alpha val="43137"/>
                  </a:srgbClr>
                </a:outerShdw>
              </a:effectLst>
            </a:endParaRPr>
          </a:p>
        </p:txBody>
      </p:sp>
      <p:sp>
        <p:nvSpPr>
          <p:cNvPr id="11" name="Rectangle 10"/>
          <p:cNvSpPr/>
          <p:nvPr/>
        </p:nvSpPr>
        <p:spPr>
          <a:xfrm>
            <a:off x="838200" y="1962150"/>
            <a:ext cx="7924800" cy="1754326"/>
          </a:xfrm>
          <a:prstGeom prst="rect">
            <a:avLst/>
          </a:prstGeom>
          <a:solidFill>
            <a:schemeClr val="bg1">
              <a:lumMod val="95000"/>
            </a:schemeClr>
          </a:solidFill>
          <a:ln>
            <a:solidFill>
              <a:srgbClr val="FF99FF"/>
            </a:solidFill>
          </a:ln>
          <a:effectLst>
            <a:glow rad="228600">
              <a:schemeClr val="accent1">
                <a:satMod val="175000"/>
                <a:alpha val="40000"/>
              </a:schemeClr>
            </a:glow>
          </a:effectLst>
        </p:spPr>
        <p:txBody>
          <a:bodyPr wrap="square">
            <a:spAutoFit/>
          </a:bodyPr>
          <a:lstStyle/>
          <a:p>
            <a:r>
              <a:rPr lang="en-US" dirty="0" smtClean="0"/>
              <a:t>It is clear that, the single most important parameter controlling the significance of inertial interaction is </a:t>
            </a:r>
            <a:r>
              <a:rPr lang="en-US" i="1" dirty="0" smtClean="0"/>
              <a:t>h/(</a:t>
            </a:r>
            <a:r>
              <a:rPr lang="en-US" i="1" dirty="0" err="1" smtClean="0"/>
              <a:t>VsT</a:t>
            </a:r>
            <a:r>
              <a:rPr lang="en-US" i="1" dirty="0" smtClean="0"/>
              <a:t>), and that </a:t>
            </a:r>
            <a:r>
              <a:rPr lang="en-US" dirty="0" smtClean="0"/>
              <a:t>inertial SSI effects are generally negligible for </a:t>
            </a:r>
            <a:r>
              <a:rPr lang="en-US" b="1" i="1" dirty="0" smtClean="0">
                <a:effectLst>
                  <a:outerShdw blurRad="38100" dist="38100" dir="2700000" algn="tl">
                    <a:srgbClr val="000000">
                      <a:alpha val="43137"/>
                    </a:srgbClr>
                  </a:outerShdw>
                </a:effectLst>
              </a:rPr>
              <a:t>h/(</a:t>
            </a:r>
            <a:r>
              <a:rPr lang="en-US" b="1" i="1" dirty="0" err="1" smtClean="0">
                <a:effectLst>
                  <a:outerShdw blurRad="38100" dist="38100" dir="2700000" algn="tl">
                    <a:srgbClr val="000000">
                      <a:alpha val="43137"/>
                    </a:srgbClr>
                  </a:outerShdw>
                </a:effectLst>
              </a:rPr>
              <a:t>VsT</a:t>
            </a:r>
            <a:r>
              <a:rPr lang="en-US" b="1" i="1" dirty="0" smtClean="0">
                <a:effectLst>
                  <a:outerShdw blurRad="38100" dist="38100" dir="2700000" algn="tl">
                    <a:srgbClr val="000000">
                      <a:alpha val="43137"/>
                    </a:srgbClr>
                  </a:outerShdw>
                </a:effectLst>
              </a:rPr>
              <a:t>) &lt; 0.1</a:t>
            </a:r>
            <a:r>
              <a:rPr lang="en-US" i="1" dirty="0" smtClean="0"/>
              <a:t>, which occurs in </a:t>
            </a:r>
            <a:r>
              <a:rPr lang="en-US" i="1" dirty="0" smtClean="0">
                <a:solidFill>
                  <a:srgbClr val="C00000"/>
                </a:solidFill>
              </a:rPr>
              <a:t>flexible </a:t>
            </a:r>
            <a:r>
              <a:rPr lang="en-US" dirty="0" smtClean="0">
                <a:solidFill>
                  <a:srgbClr val="C00000"/>
                </a:solidFill>
              </a:rPr>
              <a:t>structures (e.g., moment frame buildings) located on competent soil or rock.</a:t>
            </a:r>
            <a:r>
              <a:rPr lang="en-US" dirty="0" smtClean="0"/>
              <a:t> </a:t>
            </a:r>
          </a:p>
          <a:p>
            <a:r>
              <a:rPr lang="en-US" dirty="0" smtClean="0"/>
              <a:t>Conversely, inertial SSI effects tend to be significant for </a:t>
            </a:r>
            <a:r>
              <a:rPr lang="en-US" dirty="0" smtClean="0">
                <a:solidFill>
                  <a:srgbClr val="0070C0"/>
                </a:solidFill>
                <a:effectLst>
                  <a:outerShdw blurRad="38100" dist="38100" dir="2700000" algn="tl">
                    <a:srgbClr val="000000">
                      <a:alpha val="43137"/>
                    </a:srgbClr>
                  </a:outerShdw>
                </a:effectLst>
              </a:rPr>
              <a:t>stiff structures, such as shear</a:t>
            </a:r>
          </a:p>
          <a:p>
            <a:r>
              <a:rPr lang="en-US" dirty="0" smtClean="0">
                <a:solidFill>
                  <a:srgbClr val="0070C0"/>
                </a:solidFill>
                <a:effectLst>
                  <a:outerShdw blurRad="38100" dist="38100" dir="2700000" algn="tl">
                    <a:srgbClr val="000000">
                      <a:alpha val="43137"/>
                    </a:srgbClr>
                  </a:outerShdw>
                </a:effectLst>
              </a:rPr>
              <a:t>wall or braced frame buildings, located on softer soils.</a:t>
            </a:r>
            <a:endParaRPr lang="en-US" dirty="0">
              <a:solidFill>
                <a:srgbClr val="0070C0"/>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22</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09600" y="57150"/>
            <a:ext cx="8153400" cy="609600"/>
          </a:xfrm>
        </p:spPr>
        <p:txBody>
          <a:bodyPr>
            <a:normAutofit fontScale="90000"/>
          </a:bodyPr>
          <a:lstStyle/>
          <a:p>
            <a:r>
              <a:rPr lang="en-US" b="1" dirty="0"/>
              <a:t>Inertial Interaction</a:t>
            </a:r>
            <a:endParaRPr lang="fa-IR" dirty="0"/>
          </a:p>
        </p:txBody>
      </p:sp>
      <p:sp>
        <p:nvSpPr>
          <p:cNvPr id="8" name="Rectangle 7"/>
          <p:cNvSpPr/>
          <p:nvPr/>
        </p:nvSpPr>
        <p:spPr>
          <a:xfrm>
            <a:off x="4419600" y="1123950"/>
            <a:ext cx="4572000" cy="4001095"/>
          </a:xfrm>
          <a:prstGeom prst="rect">
            <a:avLst/>
          </a:prstGeom>
        </p:spPr>
        <p:txBody>
          <a:bodyPr>
            <a:spAutoFit/>
          </a:bodyPr>
          <a:lstStyle/>
          <a:p>
            <a:pPr marL="282575" indent="-282575" algn="just">
              <a:spcAft>
                <a:spcPts val="1200"/>
              </a:spcAft>
              <a:buFont typeface="Wingdings" pitchFamily="2" charset="2"/>
              <a:buChar char="v"/>
            </a:pPr>
            <a:r>
              <a:rPr lang="en-US" sz="1400" dirty="0" smtClean="0"/>
              <a:t>The effect of SSI on base shear is related to the </a:t>
            </a:r>
            <a:r>
              <a:rPr lang="en-US" sz="1400" dirty="0" smtClean="0">
                <a:solidFill>
                  <a:srgbClr val="C00000"/>
                </a:solidFill>
              </a:rPr>
              <a:t>slope of the spectrum</a:t>
            </a:r>
            <a:r>
              <a:rPr lang="en-US" sz="1400" dirty="0" smtClean="0"/>
              <a:t>. </a:t>
            </a:r>
            <a:r>
              <a:rPr lang="en-US" sz="1400" i="1" dirty="0" smtClean="0">
                <a:effectLst>
                  <a:outerShdw blurRad="38100" dist="38100" dir="2700000" algn="tl">
                    <a:srgbClr val="000000">
                      <a:alpha val="43137"/>
                    </a:srgbClr>
                  </a:outerShdw>
                </a:effectLst>
              </a:rPr>
              <a:t>Base shear tends to increase when the slope is positive and decrease when the slope is negative.</a:t>
            </a:r>
          </a:p>
          <a:p>
            <a:pPr marL="282575" indent="-282575" algn="just">
              <a:spcAft>
                <a:spcPts val="1200"/>
              </a:spcAft>
              <a:buFont typeface="Wingdings" pitchFamily="2" charset="2"/>
              <a:buChar char="v"/>
            </a:pPr>
            <a:r>
              <a:rPr lang="en-US" sz="1400" dirty="0" smtClean="0"/>
              <a:t>For the common case of buildings with relatively </a:t>
            </a:r>
            <a:r>
              <a:rPr lang="en-US" sz="1400" dirty="0" smtClean="0">
                <a:solidFill>
                  <a:srgbClr val="0070C0"/>
                </a:solidFill>
              </a:rPr>
              <a:t>long periods </a:t>
            </a:r>
            <a:r>
              <a:rPr lang="en-US" sz="1400" dirty="0" smtClean="0"/>
              <a:t>on the descending portion of the spectrum, use of </a:t>
            </a:r>
            <a:r>
              <a:rPr lang="en-US" sz="1400" i="1" dirty="0" smtClean="0"/>
              <a:t>base shear from flexible base in lieu of base shear from fixed base, typically, </a:t>
            </a:r>
            <a:r>
              <a:rPr lang="en-US" sz="1400" dirty="0" smtClean="0"/>
              <a:t>results in </a:t>
            </a:r>
            <a:r>
              <a:rPr lang="en-US" sz="1400" dirty="0" smtClean="0">
                <a:solidFill>
                  <a:srgbClr val="0070C0"/>
                </a:solidFill>
              </a:rPr>
              <a:t>reduced base shear </a:t>
            </a:r>
            <a:r>
              <a:rPr lang="en-US" sz="1400" dirty="0" smtClean="0"/>
              <a:t>demand. </a:t>
            </a:r>
          </a:p>
          <a:p>
            <a:pPr marL="282575" indent="-282575" algn="just">
              <a:spcAft>
                <a:spcPts val="1200"/>
              </a:spcAft>
              <a:buFont typeface="Wingdings" pitchFamily="2" charset="2"/>
              <a:buChar char="v"/>
            </a:pPr>
            <a:r>
              <a:rPr lang="en-US" sz="1400" dirty="0" smtClean="0"/>
              <a:t>Conversely, inertial SSI can </a:t>
            </a:r>
            <a:r>
              <a:rPr lang="en-US" sz="1400" dirty="0" smtClean="0">
                <a:solidFill>
                  <a:srgbClr val="0070C0"/>
                </a:solidFill>
              </a:rPr>
              <a:t>increase the base shear </a:t>
            </a:r>
            <a:r>
              <a:rPr lang="en-US" sz="1400" dirty="0" smtClean="0"/>
              <a:t>in relatively </a:t>
            </a:r>
            <a:r>
              <a:rPr lang="en-US" sz="1400" dirty="0" smtClean="0">
                <a:solidFill>
                  <a:srgbClr val="0070C0"/>
                </a:solidFill>
              </a:rPr>
              <a:t>short-period structures</a:t>
            </a:r>
            <a:r>
              <a:rPr lang="en-US" sz="1400" dirty="0" smtClean="0"/>
              <a:t>.</a:t>
            </a:r>
          </a:p>
          <a:p>
            <a:pPr marL="282575" indent="-282575" algn="just">
              <a:spcAft>
                <a:spcPts val="1200"/>
              </a:spcAft>
              <a:buFont typeface="Wingdings" pitchFamily="2" charset="2"/>
              <a:buChar char="v"/>
            </a:pPr>
            <a:r>
              <a:rPr lang="en-US" sz="1400" dirty="0" smtClean="0"/>
              <a:t>The period at which the spectral peak occurs, referred to as the predominant period of ground motion, </a:t>
            </a:r>
            <a:r>
              <a:rPr lang="en-US" sz="1400" b="1" i="1" dirty="0" err="1" smtClean="0">
                <a:effectLst>
                  <a:outerShdw blurRad="38100" dist="38100" dir="2700000" algn="tl">
                    <a:srgbClr val="000000">
                      <a:alpha val="43137"/>
                    </a:srgbClr>
                  </a:outerShdw>
                </a:effectLst>
              </a:rPr>
              <a:t>Tp</a:t>
            </a:r>
            <a:r>
              <a:rPr lang="en-US" sz="1400" i="1" dirty="0" smtClean="0"/>
              <a:t>, is generally controlled by the </a:t>
            </a:r>
            <a:r>
              <a:rPr lang="en-US" sz="1400" i="1" dirty="0" smtClean="0">
                <a:solidFill>
                  <a:srgbClr val="0070C0"/>
                </a:solidFill>
              </a:rPr>
              <a:t>tectonic regime</a:t>
            </a:r>
            <a:r>
              <a:rPr lang="en-US" sz="1400" i="1" dirty="0" smtClean="0"/>
              <a:t>, </a:t>
            </a:r>
            <a:r>
              <a:rPr lang="en-US" sz="1400" i="1" dirty="0" smtClean="0">
                <a:solidFill>
                  <a:srgbClr val="0070C0"/>
                </a:solidFill>
              </a:rPr>
              <a:t>earthquake </a:t>
            </a:r>
            <a:r>
              <a:rPr lang="en-US" sz="1400" dirty="0" smtClean="0">
                <a:solidFill>
                  <a:srgbClr val="0070C0"/>
                </a:solidFill>
              </a:rPr>
              <a:t>magnitude</a:t>
            </a:r>
            <a:r>
              <a:rPr lang="en-US" sz="1400" dirty="0" smtClean="0"/>
              <a:t>, and site-source distance and the period of the structure or system of SSI must be selected as </a:t>
            </a:r>
            <a:r>
              <a:rPr lang="en-US" sz="1400" dirty="0" smtClean="0">
                <a:solidFill>
                  <a:srgbClr val="C00000"/>
                </a:solidFill>
                <a:effectLst>
                  <a:outerShdw blurRad="38100" dist="38100" dir="2700000" algn="tl">
                    <a:srgbClr val="000000">
                      <a:alpha val="43137"/>
                    </a:srgbClr>
                  </a:outerShdw>
                </a:effectLst>
              </a:rPr>
              <a:t>resonance</a:t>
            </a:r>
            <a:r>
              <a:rPr lang="en-US" sz="1400" dirty="0" smtClean="0"/>
              <a:t> don’t occur.</a:t>
            </a:r>
          </a:p>
        </p:txBody>
      </p:sp>
      <p:pic>
        <p:nvPicPr>
          <p:cNvPr id="8195" name="Picture 3"/>
          <p:cNvPicPr>
            <a:picLocks noChangeAspect="1" noChangeArrowheads="1"/>
          </p:cNvPicPr>
          <p:nvPr/>
        </p:nvPicPr>
        <p:blipFill>
          <a:blip r:embed="rId2"/>
          <a:srcRect/>
          <a:stretch>
            <a:fillRect/>
          </a:stretch>
        </p:blipFill>
        <p:spPr bwMode="auto">
          <a:xfrm>
            <a:off x="304800" y="971550"/>
            <a:ext cx="4057650" cy="3840980"/>
          </a:xfrm>
          <a:prstGeom prst="rect">
            <a:avLst/>
          </a:prstGeom>
          <a:noFill/>
          <a:ln w="9525">
            <a:noFill/>
            <a:miter lim="800000"/>
            <a:headEnd/>
            <a:tailEnd/>
          </a:ln>
          <a:effectLst/>
        </p:spPr>
      </p:pic>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23</a:t>
            </a:fld>
            <a:endParaRPr kumimoji="0"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895350"/>
            <a:ext cx="8305800" cy="3725825"/>
          </a:xfrm>
        </p:spPr>
        <p:txBody>
          <a:bodyPr>
            <a:normAutofit/>
          </a:bodyPr>
          <a:lstStyle/>
          <a:p>
            <a:pPr algn="just"/>
            <a:r>
              <a:rPr lang="en-US" sz="1800" b="1" dirty="0"/>
              <a:t>Models for Rigid Foundations and Uniform </a:t>
            </a:r>
            <a:r>
              <a:rPr lang="en-US" sz="1800" b="1" dirty="0" smtClean="0"/>
              <a:t>Soils</a:t>
            </a:r>
          </a:p>
          <a:p>
            <a:pPr marL="265113" indent="0" algn="just">
              <a:buNone/>
            </a:pPr>
            <a:r>
              <a:rPr lang="en-US" sz="1800" dirty="0"/>
              <a:t>Classical solutions for the </a:t>
            </a:r>
            <a:r>
              <a:rPr lang="en-US" sz="1800" dirty="0" smtClean="0"/>
              <a:t>complex valued impedance </a:t>
            </a:r>
            <a:r>
              <a:rPr lang="en-US" sz="1800" dirty="0"/>
              <a:t>function </a:t>
            </a:r>
            <a:r>
              <a:rPr lang="en-US" sz="1800" dirty="0" smtClean="0"/>
              <a:t>for mode </a:t>
            </a:r>
            <a:r>
              <a:rPr lang="en-US" sz="1800" b="1" i="1" dirty="0" smtClean="0"/>
              <a:t>j </a:t>
            </a:r>
            <a:r>
              <a:rPr lang="en-US" sz="1800" dirty="0" smtClean="0"/>
              <a:t>can </a:t>
            </a:r>
            <a:r>
              <a:rPr lang="en-US" sz="1800" dirty="0"/>
              <a:t>be written </a:t>
            </a:r>
            <a:r>
              <a:rPr lang="en-US" sz="1800" dirty="0" smtClean="0"/>
              <a:t>as:</a:t>
            </a:r>
          </a:p>
          <a:p>
            <a:pPr marL="265113" indent="0" algn="just">
              <a:buNone/>
            </a:pPr>
            <a:endParaRPr lang="en-US" sz="1800" dirty="0"/>
          </a:p>
          <a:p>
            <a:pPr marL="265113" indent="0" algn="just">
              <a:buNone/>
            </a:pPr>
            <a:endParaRPr lang="en-US" sz="1800" dirty="0" smtClean="0"/>
          </a:p>
          <a:p>
            <a:pPr algn="just"/>
            <a:endParaRPr lang="en-US" sz="1800" dirty="0" smtClean="0"/>
          </a:p>
          <a:p>
            <a:pPr marL="265113" indent="0" algn="just">
              <a:buNone/>
            </a:pPr>
            <a:r>
              <a:rPr lang="en-US" sz="1800" dirty="0" smtClean="0"/>
              <a:t>The </a:t>
            </a:r>
            <a:r>
              <a:rPr lang="en-US" sz="1800" dirty="0"/>
              <a:t>imaginary part of the complex impedance represents a phase difference </a:t>
            </a:r>
            <a:r>
              <a:rPr lang="en-US" sz="1800" dirty="0" smtClean="0"/>
              <a:t> between harmonic </a:t>
            </a:r>
            <a:r>
              <a:rPr lang="en-US" sz="1800" dirty="0"/>
              <a:t>excitation and response at a given frequency</a:t>
            </a:r>
            <a:endParaRPr lang="en-US" sz="1800" dirty="0" smtClean="0"/>
          </a:p>
          <a:p>
            <a:pPr marL="265113" indent="0" algn="just">
              <a:buNone/>
            </a:pPr>
            <a:endParaRPr lang="fa-IR" sz="1800" dirty="0"/>
          </a:p>
        </p:txBody>
      </p:sp>
      <p:sp>
        <p:nvSpPr>
          <p:cNvPr id="4" name="Title 3"/>
          <p:cNvSpPr>
            <a:spLocks noGrp="1"/>
          </p:cNvSpPr>
          <p:nvPr>
            <p:ph type="title"/>
          </p:nvPr>
        </p:nvSpPr>
        <p:spPr/>
        <p:txBody>
          <a:bodyPr>
            <a:noAutofit/>
          </a:bodyPr>
          <a:lstStyle/>
          <a:p>
            <a:r>
              <a:rPr lang="en-US" sz="2400" b="1" dirty="0"/>
              <a:t>Equations for Shallow Foundation Stiffness and Damping</a:t>
            </a:r>
            <a:endParaRPr lang="fa-IR"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076450"/>
            <a:ext cx="15049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066925"/>
            <a:ext cx="180975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016642"/>
            <a:ext cx="289560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038600"/>
            <a:ext cx="159067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24</a:t>
            </a:fld>
            <a:endParaRPr kumimoji="0" lang="en-US" dirty="0"/>
          </a:p>
        </p:txBody>
      </p:sp>
    </p:spTree>
    <p:extLst>
      <p:ext uri="{BB962C8B-B14F-4D97-AF65-F5344CB8AC3E}">
        <p14:creationId xmlns:p14="http://schemas.microsoft.com/office/powerpoint/2010/main" val="353155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wipe(down)">
                                      <p:cBhvr>
                                        <p:cTn id="10"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1800" b="1" dirty="0" smtClean="0"/>
              <a:t>1-D wave equation</a:t>
            </a:r>
            <a:endParaRPr lang="fa-IR" sz="1800" b="1" dirty="0"/>
          </a:p>
        </p:txBody>
      </p:sp>
      <p:sp>
        <p:nvSpPr>
          <p:cNvPr id="5" name="Title 3"/>
          <p:cNvSpPr>
            <a:spLocks noGrp="1"/>
          </p:cNvSpPr>
          <p:nvPr>
            <p:ph type="title"/>
          </p:nvPr>
        </p:nvSpPr>
        <p:spPr>
          <a:xfrm>
            <a:off x="609600" y="57150"/>
            <a:ext cx="8153400" cy="609600"/>
          </a:xfrm>
        </p:spPr>
        <p:txBody>
          <a:bodyPr>
            <a:noAutofit/>
          </a:bodyPr>
          <a:lstStyle/>
          <a:p>
            <a:r>
              <a:rPr lang="en-US" sz="2400" b="1" dirty="0"/>
              <a:t>Equations for Shallow Foundation Stiffness and Damping</a:t>
            </a:r>
            <a:endParaRPr lang="fa-IR" sz="24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078710"/>
            <a:ext cx="3623478" cy="247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77895"/>
            <a:ext cx="1511834" cy="392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2139" y="4689960"/>
            <a:ext cx="931461" cy="320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7961" y="1112697"/>
            <a:ext cx="3173278" cy="277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3638550"/>
            <a:ext cx="5334000" cy="326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3539" y="4095750"/>
            <a:ext cx="3082122" cy="349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8278" y="4608557"/>
            <a:ext cx="1164039" cy="40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8153400" y="3789089"/>
            <a:ext cx="457200" cy="1130"/>
          </a:xfrm>
          <a:prstGeom prst="line">
            <a:avLst/>
          </a:prstGeom>
        </p:spPr>
        <p:style>
          <a:lnRef idx="3">
            <a:schemeClr val="accent2"/>
          </a:lnRef>
          <a:fillRef idx="0">
            <a:schemeClr val="accent2"/>
          </a:fillRef>
          <a:effectRef idx="2">
            <a:schemeClr val="accent2"/>
          </a:effectRef>
          <a:fontRef idx="minor">
            <a:schemeClr val="tx1"/>
          </a:fontRef>
        </p:style>
      </p:cxnSp>
      <p:pic>
        <p:nvPicPr>
          <p:cNvPr id="308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4514078"/>
            <a:ext cx="3068292"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25</a:t>
            </a:fld>
            <a:endParaRPr kumimoji="0" lang="en-US" dirty="0"/>
          </a:p>
        </p:txBody>
      </p:sp>
    </p:spTree>
    <p:extLst>
      <p:ext uri="{BB962C8B-B14F-4D97-AF65-F5344CB8AC3E}">
        <p14:creationId xmlns:p14="http://schemas.microsoft.com/office/powerpoint/2010/main" val="397132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21" presetClass="entr" presetSubtype="1" fill="hold" nodeType="withEffect">
                                  <p:stCondLst>
                                    <p:cond delay="0"/>
                                  </p:stCondLst>
                                  <p:childTnLst>
                                    <p:set>
                                      <p:cBhvr>
                                        <p:cTn id="15" dur="1" fill="hold">
                                          <p:stCondLst>
                                            <p:cond delay="0"/>
                                          </p:stCondLst>
                                        </p:cTn>
                                        <p:tgtEl>
                                          <p:spTgt spid="3079"/>
                                        </p:tgtEl>
                                        <p:attrNameLst>
                                          <p:attrName>style.visibility</p:attrName>
                                        </p:attrNameLst>
                                      </p:cBhvr>
                                      <p:to>
                                        <p:strVal val="visible"/>
                                      </p:to>
                                    </p:set>
                                    <p:animEffect transition="in" filter="wheel(1)">
                                      <p:cBhvr>
                                        <p:cTn id="16" dur="2000"/>
                                        <p:tgtEl>
                                          <p:spTgt spid="307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080"/>
                                        </p:tgtEl>
                                        <p:attrNameLst>
                                          <p:attrName>style.visibility</p:attrName>
                                        </p:attrNameLst>
                                      </p:cBhvr>
                                      <p:to>
                                        <p:strVal val="visible"/>
                                      </p:to>
                                    </p:set>
                                    <p:animEffect transition="in" filter="barn(inVertical)">
                                      <p:cBhvr>
                                        <p:cTn id="21" dur="500"/>
                                        <p:tgtEl>
                                          <p:spTgt spid="3080"/>
                                        </p:tgtEl>
                                      </p:cBhvr>
                                    </p:animEffect>
                                  </p:childTnLst>
                                </p:cTn>
                              </p:par>
                              <p:par>
                                <p:cTn id="22" presetID="16" presetClass="entr" presetSubtype="21" fill="hold" nodeType="withEffect">
                                  <p:stCondLst>
                                    <p:cond delay="0"/>
                                  </p:stCondLst>
                                  <p:childTnLst>
                                    <p:set>
                                      <p:cBhvr>
                                        <p:cTn id="23" dur="1" fill="hold">
                                          <p:stCondLst>
                                            <p:cond delay="0"/>
                                          </p:stCondLst>
                                        </p:cTn>
                                        <p:tgtEl>
                                          <p:spTgt spid="3081"/>
                                        </p:tgtEl>
                                        <p:attrNameLst>
                                          <p:attrName>style.visibility</p:attrName>
                                        </p:attrNameLst>
                                      </p:cBhvr>
                                      <p:to>
                                        <p:strVal val="visible"/>
                                      </p:to>
                                    </p:set>
                                    <p:animEffect transition="in" filter="barn(inVertical)">
                                      <p:cBhvr>
                                        <p:cTn id="24" dur="5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3"/>
          </p:nvPr>
        </p:nvSpPr>
        <p:spPr>
          <a:xfrm>
            <a:off x="609600" y="895350"/>
            <a:ext cx="3886200" cy="2895599"/>
          </a:xfrm>
        </p:spPr>
        <p:txBody>
          <a:bodyPr>
            <a:normAutofit/>
          </a:bodyPr>
          <a:lstStyle/>
          <a:p>
            <a:r>
              <a:rPr lang="en-US" sz="1800" b="1" dirty="0" smtClean="0"/>
              <a:t>1-D wave equation</a:t>
            </a:r>
          </a:p>
          <a:p>
            <a:endParaRPr lang="en-US" sz="1800" b="1" dirty="0"/>
          </a:p>
          <a:p>
            <a:endParaRPr lang="en-US" sz="1800" b="1" dirty="0" smtClean="0"/>
          </a:p>
          <a:p>
            <a:endParaRPr lang="en-US" sz="1800" b="1" dirty="0"/>
          </a:p>
          <a:p>
            <a:endParaRPr lang="en-US" sz="1800" b="1" dirty="0" smtClean="0"/>
          </a:p>
          <a:p>
            <a:endParaRPr lang="en-US" sz="1800" b="1" dirty="0"/>
          </a:p>
          <a:p>
            <a:r>
              <a:rPr lang="en-US" sz="1800" b="1" dirty="0" smtClean="0"/>
              <a:t>If f</a:t>
            </a:r>
            <a:r>
              <a:rPr lang="en-US" sz="1800" b="1" dirty="0" smtClean="0">
                <a:sym typeface="Wingdings" pitchFamily="2" charset="2"/>
              </a:rPr>
              <a:t>∞;    </a:t>
            </a:r>
            <a:endParaRPr lang="fa-IR" sz="1800" b="1" dirty="0"/>
          </a:p>
        </p:txBody>
      </p:sp>
      <p:sp>
        <p:nvSpPr>
          <p:cNvPr id="6" name="Title 3"/>
          <p:cNvSpPr>
            <a:spLocks noGrp="1"/>
          </p:cNvSpPr>
          <p:nvPr>
            <p:ph type="title"/>
          </p:nvPr>
        </p:nvSpPr>
        <p:spPr>
          <a:xfrm>
            <a:off x="609600" y="57150"/>
            <a:ext cx="8153400" cy="609600"/>
          </a:xfrm>
        </p:spPr>
        <p:txBody>
          <a:bodyPr>
            <a:noAutofit/>
          </a:bodyPr>
          <a:lstStyle/>
          <a:p>
            <a:r>
              <a:rPr lang="en-US" sz="2400" b="1" dirty="0"/>
              <a:t>Equations for Shallow Foundation Stiffness and Damping</a:t>
            </a:r>
            <a:endParaRPr lang="fa-IR" sz="2400" dirty="0"/>
          </a:p>
        </p:txBody>
      </p:sp>
      <p:pic>
        <p:nvPicPr>
          <p:cNvPr id="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04950"/>
            <a:ext cx="3068292"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43844"/>
            <a:ext cx="766763"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336006"/>
            <a:ext cx="871538"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6681" y="2249296"/>
            <a:ext cx="2514600" cy="64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3073" y="2986882"/>
            <a:ext cx="1671638" cy="524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038476"/>
            <a:ext cx="2519363" cy="179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6781" y="3745124"/>
            <a:ext cx="4262438" cy="38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9">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57187" y="4294322"/>
            <a:ext cx="53816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26</a:t>
            </a:fld>
            <a:endParaRPr kumimoji="0" lang="en-US" dirty="0"/>
          </a:p>
        </p:txBody>
      </p:sp>
    </p:spTree>
    <p:extLst>
      <p:ext uri="{BB962C8B-B14F-4D97-AF65-F5344CB8AC3E}">
        <p14:creationId xmlns:p14="http://schemas.microsoft.com/office/powerpoint/2010/main" val="141324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9"/>
                                        </p:tgtEl>
                                        <p:attrNameLst>
                                          <p:attrName>style.visibility</p:attrName>
                                        </p:attrNameLst>
                                      </p:cBhvr>
                                      <p:to>
                                        <p:strVal val="visible"/>
                                      </p:to>
                                    </p:set>
                                    <p:anim calcmode="lin" valueType="num">
                                      <p:cBhvr additive="base">
                                        <p:cTn id="11" dur="500" fill="hold"/>
                                        <p:tgtEl>
                                          <p:spTgt spid="4099"/>
                                        </p:tgtEl>
                                        <p:attrNameLst>
                                          <p:attrName>ppt_x</p:attrName>
                                        </p:attrNameLst>
                                      </p:cBhvr>
                                      <p:tavLst>
                                        <p:tav tm="0">
                                          <p:val>
                                            <p:strVal val="#ppt_x"/>
                                          </p:val>
                                        </p:tav>
                                        <p:tav tm="100000">
                                          <p:val>
                                            <p:strVal val="#ppt_x"/>
                                          </p:val>
                                        </p:tav>
                                      </p:tavLst>
                                    </p:anim>
                                    <p:anim calcmode="lin" valueType="num">
                                      <p:cBhvr additive="base">
                                        <p:cTn id="12"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1000"/>
                                        <p:tgtEl>
                                          <p:spTgt spid="5">
                                            <p:txEl>
                                              <p:pRg st="6" end="6"/>
                                            </p:txEl>
                                          </p:spTgt>
                                        </p:tgtEl>
                                      </p:cBhvr>
                                    </p:animEffect>
                                    <p:anim calcmode="lin" valueType="num">
                                      <p:cBhvr>
                                        <p:cTn id="1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1"/>
                                        </p:tgtEl>
                                        <p:attrNameLst>
                                          <p:attrName>style.visibility</p:attrName>
                                        </p:attrNameLst>
                                      </p:cBhvr>
                                      <p:to>
                                        <p:strVal val="visible"/>
                                      </p:to>
                                    </p:set>
                                    <p:animEffect transition="in" filter="fade">
                                      <p:cBhvr>
                                        <p:cTn id="22" dur="1000"/>
                                        <p:tgtEl>
                                          <p:spTgt spid="4101"/>
                                        </p:tgtEl>
                                      </p:cBhvr>
                                    </p:animEffect>
                                    <p:anim calcmode="lin" valueType="num">
                                      <p:cBhvr>
                                        <p:cTn id="23" dur="1000" fill="hold"/>
                                        <p:tgtEl>
                                          <p:spTgt spid="4101"/>
                                        </p:tgtEl>
                                        <p:attrNameLst>
                                          <p:attrName>ppt_x</p:attrName>
                                        </p:attrNameLst>
                                      </p:cBhvr>
                                      <p:tavLst>
                                        <p:tav tm="0">
                                          <p:val>
                                            <p:strVal val="#ppt_x"/>
                                          </p:val>
                                        </p:tav>
                                        <p:tav tm="100000">
                                          <p:val>
                                            <p:strVal val="#ppt_x"/>
                                          </p:val>
                                        </p:tav>
                                      </p:tavLst>
                                    </p:anim>
                                    <p:anim calcmode="lin" valueType="num">
                                      <p:cBhvr>
                                        <p:cTn id="24"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102"/>
                                        </p:tgtEl>
                                        <p:attrNameLst>
                                          <p:attrName>style.visibility</p:attrName>
                                        </p:attrNameLst>
                                      </p:cBhvr>
                                      <p:to>
                                        <p:strVal val="visible"/>
                                      </p:to>
                                    </p:set>
                                    <p:animEffect transition="in" filter="wheel(1)">
                                      <p:cBhvr>
                                        <p:cTn id="29" dur="2000"/>
                                        <p:tgtEl>
                                          <p:spTgt spid="4102"/>
                                        </p:tgtEl>
                                      </p:cBhvr>
                                    </p:animEffect>
                                  </p:childTnLst>
                                </p:cTn>
                              </p:par>
                              <p:par>
                                <p:cTn id="30" presetID="10" presetClass="entr" presetSubtype="0" fill="hold" nodeType="withEffect">
                                  <p:stCondLst>
                                    <p:cond delay="0"/>
                                  </p:stCondLst>
                                  <p:childTnLst>
                                    <p:set>
                                      <p:cBhvr>
                                        <p:cTn id="31" dur="1" fill="hold">
                                          <p:stCondLst>
                                            <p:cond delay="0"/>
                                          </p:stCondLst>
                                        </p:cTn>
                                        <p:tgtEl>
                                          <p:spTgt spid="4103"/>
                                        </p:tgtEl>
                                        <p:attrNameLst>
                                          <p:attrName>style.visibility</p:attrName>
                                        </p:attrNameLst>
                                      </p:cBhvr>
                                      <p:to>
                                        <p:strVal val="visible"/>
                                      </p:to>
                                    </p:set>
                                    <p:animEffect transition="in" filter="fade">
                                      <p:cBhvr>
                                        <p:cTn id="32" dur="500"/>
                                        <p:tgtEl>
                                          <p:spTgt spid="410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04"/>
                                        </p:tgtEl>
                                        <p:attrNameLst>
                                          <p:attrName>style.visibility</p:attrName>
                                        </p:attrNameLst>
                                      </p:cBhvr>
                                      <p:to>
                                        <p:strVal val="visible"/>
                                      </p:to>
                                    </p:set>
                                    <p:animEffect transition="in" filter="fade">
                                      <p:cBhvr>
                                        <p:cTn id="37"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sz="quarter" idx="13"/>
          </p:nvPr>
        </p:nvSpPr>
        <p:spPr>
          <a:xfrm>
            <a:off x="609600" y="895350"/>
            <a:ext cx="7772400" cy="2895599"/>
          </a:xfrm>
        </p:spPr>
        <p:txBody>
          <a:bodyPr>
            <a:normAutofit/>
          </a:bodyPr>
          <a:lstStyle/>
          <a:p>
            <a:r>
              <a:rPr lang="en-US" sz="1800" b="1" dirty="0" smtClean="0">
                <a:sym typeface="Wingdings" pitchFamily="2" charset="2"/>
              </a:rPr>
              <a:t>                                    No wave propagation along z direction </a:t>
            </a:r>
          </a:p>
          <a:p>
            <a:endParaRPr lang="en-US" sz="1800" b="1" dirty="0">
              <a:sym typeface="Wingdings" pitchFamily="2" charset="2"/>
            </a:endParaRPr>
          </a:p>
          <a:p>
            <a:r>
              <a:rPr lang="en-US" sz="1800" b="1" dirty="0" smtClean="0">
                <a:sym typeface="Wingdings" pitchFamily="2" charset="2"/>
              </a:rPr>
              <a:t>For </a:t>
            </a:r>
            <a:endParaRPr lang="fa-IR" sz="1800" b="1" dirty="0"/>
          </a:p>
        </p:txBody>
      </p:sp>
      <p:sp>
        <p:nvSpPr>
          <p:cNvPr id="8" name="Title 3"/>
          <p:cNvSpPr>
            <a:spLocks noGrp="1"/>
          </p:cNvSpPr>
          <p:nvPr>
            <p:ph type="title"/>
          </p:nvPr>
        </p:nvSpPr>
        <p:spPr>
          <a:xfrm>
            <a:off x="609600" y="57150"/>
            <a:ext cx="8153400" cy="609600"/>
          </a:xfrm>
        </p:spPr>
        <p:txBody>
          <a:bodyPr>
            <a:noAutofit/>
          </a:bodyPr>
          <a:lstStyle/>
          <a:p>
            <a:r>
              <a:rPr lang="en-US" sz="2400" b="1" dirty="0"/>
              <a:t>Equations for Shallow Foundation Stiffness and Damping</a:t>
            </a:r>
            <a:endParaRPr lang="fa-IR"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71550"/>
            <a:ext cx="1662113" cy="293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57350"/>
            <a:ext cx="1052513" cy="249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203462"/>
            <a:ext cx="6776244" cy="600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100388"/>
            <a:ext cx="1362076"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648200" y="3181350"/>
            <a:ext cx="2752724" cy="369332"/>
          </a:xfrm>
          <a:prstGeom prst="rect">
            <a:avLst/>
          </a:prstGeom>
          <a:noFill/>
        </p:spPr>
        <p:txBody>
          <a:bodyPr wrap="square" rtlCol="1">
            <a:spAutoFit/>
          </a:bodyPr>
          <a:lstStyle/>
          <a:p>
            <a:r>
              <a:rPr lang="en-US" dirty="0" smtClean="0"/>
              <a:t>is phase velocity</a:t>
            </a:r>
            <a:endParaRPr lang="fa-IR" dirty="0"/>
          </a:p>
        </p:txBody>
      </p:sp>
      <p:sp>
        <p:nvSpPr>
          <p:cNvPr id="10" name="TextBox 9"/>
          <p:cNvSpPr txBox="1"/>
          <p:nvPr/>
        </p:nvSpPr>
        <p:spPr>
          <a:xfrm>
            <a:off x="381000" y="3638550"/>
            <a:ext cx="8534400" cy="307777"/>
          </a:xfrm>
          <a:prstGeom prst="rect">
            <a:avLst/>
          </a:prstGeom>
          <a:noFill/>
        </p:spPr>
        <p:txBody>
          <a:bodyPr wrap="square" rtlCol="0">
            <a:spAutoFit/>
          </a:bodyPr>
          <a:lstStyle/>
          <a:p>
            <a:pPr algn="ctr"/>
            <a:r>
              <a:rPr lang="en-US" sz="1400" dirty="0" smtClean="0"/>
              <a:t>A given harmonic wave with frequency </a:t>
            </a:r>
            <a:r>
              <a:rPr lang="en-US" sz="1400" dirty="0" smtClean="0">
                <a:latin typeface="Symbol" pitchFamily="18" charset="2"/>
              </a:rPr>
              <a:t>w</a:t>
            </a:r>
            <a:r>
              <a:rPr lang="en-US" sz="1400" dirty="0" smtClean="0"/>
              <a:t> will only propagate at a specific apparent velocity</a:t>
            </a:r>
          </a:p>
        </p:txBody>
      </p:sp>
      <p:sp>
        <p:nvSpPr>
          <p:cNvPr id="12" name="Rectangle 11"/>
          <p:cNvSpPr/>
          <p:nvPr/>
        </p:nvSpPr>
        <p:spPr>
          <a:xfrm>
            <a:off x="4648200" y="1581150"/>
            <a:ext cx="1996508" cy="338554"/>
          </a:xfrm>
          <a:prstGeom prst="rect">
            <a:avLst/>
          </a:prstGeom>
          <a:noFill/>
        </p:spPr>
        <p:txBody>
          <a:bodyPr wrap="none" lIns="91440" tIns="45720" rIns="91440" bIns="45720">
            <a:spAutoFit/>
          </a:bodyPr>
          <a:lstStyle/>
          <a:p>
            <a:pPr algn="ctr"/>
            <a:r>
              <a:rPr lang="en-US" sz="16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a:t>
            </a:r>
            <a:r>
              <a:rPr lang="en-US" sz="7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0</a:t>
            </a:r>
            <a:r>
              <a:rPr lang="en-US" sz="16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is cutoff frequency</a:t>
            </a:r>
            <a:endParaRPr lang="en-US" sz="16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3" name="Picture 2"/>
          <p:cNvPicPr>
            <a:picLocks noChangeAspect="1" noChangeArrowheads="1"/>
          </p:cNvPicPr>
          <p:nvPr/>
        </p:nvPicPr>
        <p:blipFill>
          <a:blip r:embed="rId6"/>
          <a:srcRect b="51258"/>
          <a:stretch>
            <a:fillRect/>
          </a:stretch>
        </p:blipFill>
        <p:spPr bwMode="auto">
          <a:xfrm>
            <a:off x="304800" y="1403143"/>
            <a:ext cx="3962400" cy="2845007"/>
          </a:xfrm>
          <a:prstGeom prst="rect">
            <a:avLst/>
          </a:prstGeom>
          <a:noFill/>
          <a:ln w="9525">
            <a:noFill/>
            <a:miter lim="800000"/>
            <a:headEnd/>
            <a:tailEnd/>
          </a:ln>
          <a:effectLst>
            <a:glow rad="101600">
              <a:schemeClr val="accent2">
                <a:satMod val="175000"/>
                <a:alpha val="40000"/>
              </a:schemeClr>
            </a:glow>
          </a:effectLst>
        </p:spPr>
      </p:pic>
      <p:pic>
        <p:nvPicPr>
          <p:cNvPr id="14" name="Picture 3"/>
          <p:cNvPicPr>
            <a:picLocks noChangeAspect="1" noChangeArrowheads="1"/>
          </p:cNvPicPr>
          <p:nvPr/>
        </p:nvPicPr>
        <p:blipFill>
          <a:blip r:embed="rId6"/>
          <a:srcRect t="51470"/>
          <a:stretch>
            <a:fillRect/>
          </a:stretch>
        </p:blipFill>
        <p:spPr bwMode="auto">
          <a:xfrm>
            <a:off x="4493563" y="1352550"/>
            <a:ext cx="4117037" cy="2895600"/>
          </a:xfrm>
          <a:prstGeom prst="rect">
            <a:avLst/>
          </a:prstGeom>
          <a:noFill/>
          <a:ln w="9525">
            <a:noFill/>
            <a:miter lim="800000"/>
            <a:headEnd/>
            <a:tailEnd/>
          </a:ln>
          <a:effectLst>
            <a:glow rad="101600">
              <a:schemeClr val="accent2">
                <a:satMod val="175000"/>
                <a:alpha val="40000"/>
              </a:schemeClr>
            </a:glow>
          </a:effectLst>
        </p:spPr>
      </p:pic>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27</a:t>
            </a:fld>
            <a:endParaRPr kumimoji="0" lang="en-US" dirty="0"/>
          </a:p>
        </p:txBody>
      </p:sp>
    </p:spTree>
    <p:extLst>
      <p:ext uri="{BB962C8B-B14F-4D97-AF65-F5344CB8AC3E}">
        <p14:creationId xmlns:p14="http://schemas.microsoft.com/office/powerpoint/2010/main" val="412883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par>
                                <p:cTn id="13" presetID="4" presetClass="entr" presetSubtype="16"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ox(in)">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3"/>
          </p:nvPr>
        </p:nvSpPr>
        <p:spPr>
          <a:xfrm>
            <a:off x="609600" y="895350"/>
            <a:ext cx="7772400" cy="2895599"/>
          </a:xfrm>
        </p:spPr>
        <p:txBody>
          <a:bodyPr>
            <a:normAutofit/>
          </a:bodyPr>
          <a:lstStyle/>
          <a:p>
            <a:r>
              <a:rPr lang="en-US" sz="1800" b="1" dirty="0" smtClean="0">
                <a:sym typeface="Wingdings" pitchFamily="2" charset="2"/>
              </a:rPr>
              <a:t>Dynamic stiffness of finite rod;</a:t>
            </a:r>
            <a:endParaRPr lang="en-US" sz="1800" b="1" dirty="0">
              <a:sym typeface="Wingdings" pitchFamily="2" charset="2"/>
            </a:endParaRPr>
          </a:p>
        </p:txBody>
      </p:sp>
      <p:sp>
        <p:nvSpPr>
          <p:cNvPr id="6" name="Title 3"/>
          <p:cNvSpPr>
            <a:spLocks noGrp="1"/>
          </p:cNvSpPr>
          <p:nvPr>
            <p:ph type="title"/>
          </p:nvPr>
        </p:nvSpPr>
        <p:spPr>
          <a:xfrm>
            <a:off x="609600" y="57150"/>
            <a:ext cx="8153400" cy="609600"/>
          </a:xfrm>
        </p:spPr>
        <p:txBody>
          <a:bodyPr>
            <a:noAutofit/>
          </a:bodyPr>
          <a:lstStyle/>
          <a:p>
            <a:r>
              <a:rPr lang="en-US" sz="2400" b="1" dirty="0"/>
              <a:t>Equations for Shallow Foundation Stiffness and Damping</a:t>
            </a:r>
            <a:endParaRPr lang="fa-IR" sz="2400" dirty="0"/>
          </a:p>
        </p:txBody>
      </p:sp>
      <p:pic>
        <p:nvPicPr>
          <p:cNvPr id="2050" name="Picture 2"/>
          <p:cNvPicPr>
            <a:picLocks noChangeAspect="1" noChangeArrowheads="1"/>
          </p:cNvPicPr>
          <p:nvPr/>
        </p:nvPicPr>
        <p:blipFill>
          <a:blip r:embed="rId2"/>
          <a:srcRect/>
          <a:stretch>
            <a:fillRect/>
          </a:stretch>
        </p:blipFill>
        <p:spPr bwMode="auto">
          <a:xfrm>
            <a:off x="5867400" y="1276350"/>
            <a:ext cx="3104251" cy="291465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914400" y="1583428"/>
            <a:ext cx="3990975" cy="354993"/>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a:srcRect/>
          <a:stretch>
            <a:fillRect/>
          </a:stretch>
        </p:blipFill>
        <p:spPr bwMode="auto">
          <a:xfrm>
            <a:off x="914400" y="2040628"/>
            <a:ext cx="2114550" cy="988322"/>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a:srcRect/>
          <a:stretch>
            <a:fillRect/>
          </a:stretch>
        </p:blipFill>
        <p:spPr bwMode="auto">
          <a:xfrm>
            <a:off x="914400" y="3519017"/>
            <a:ext cx="1904999" cy="541463"/>
          </a:xfrm>
          <a:prstGeom prst="rect">
            <a:avLst/>
          </a:prstGeom>
          <a:noFill/>
          <a:ln w="9525">
            <a:noFill/>
            <a:miter lim="800000"/>
            <a:headEnd/>
            <a:tailEnd/>
          </a:ln>
          <a:effectLst/>
        </p:spPr>
      </p:pic>
      <p:pic>
        <p:nvPicPr>
          <p:cNvPr id="2057" name="Picture 9"/>
          <p:cNvPicPr>
            <a:picLocks noChangeAspect="1" noChangeArrowheads="1"/>
          </p:cNvPicPr>
          <p:nvPr/>
        </p:nvPicPr>
        <p:blipFill>
          <a:blip r:embed="rId6"/>
          <a:srcRect/>
          <a:stretch>
            <a:fillRect/>
          </a:stretch>
        </p:blipFill>
        <p:spPr bwMode="auto">
          <a:xfrm>
            <a:off x="914400" y="4136680"/>
            <a:ext cx="5486400" cy="721070"/>
          </a:xfrm>
          <a:prstGeom prst="rect">
            <a:avLst/>
          </a:prstGeom>
          <a:noFill/>
          <a:ln w="9525">
            <a:noFill/>
            <a:miter lim="800000"/>
            <a:headEnd/>
            <a:tailEnd/>
          </a:ln>
          <a:effectLst/>
        </p:spPr>
      </p:pic>
      <p:pic>
        <p:nvPicPr>
          <p:cNvPr id="2059" name="Picture 11"/>
          <p:cNvPicPr>
            <a:picLocks noChangeAspect="1" noChangeArrowheads="1"/>
          </p:cNvPicPr>
          <p:nvPr/>
        </p:nvPicPr>
        <p:blipFill>
          <a:blip r:embed="rId7">
            <a:duotone>
              <a:schemeClr val="accent2">
                <a:shade val="45000"/>
                <a:satMod val="135000"/>
              </a:schemeClr>
              <a:prstClr val="white"/>
            </a:duotone>
          </a:blip>
          <a:srcRect/>
          <a:stretch>
            <a:fillRect/>
          </a:stretch>
        </p:blipFill>
        <p:spPr bwMode="auto">
          <a:xfrm>
            <a:off x="7010400" y="4095750"/>
            <a:ext cx="975647" cy="914495"/>
          </a:xfrm>
          <a:prstGeom prst="rect">
            <a:avLst/>
          </a:prstGeom>
          <a:noFill/>
          <a:ln w="9525">
            <a:noFill/>
            <a:miter lim="800000"/>
            <a:headEnd/>
            <a:tailEnd/>
          </a:ln>
          <a:effectLst/>
        </p:spPr>
      </p:pic>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28</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box(in)">
                                      <p:cBhvr>
                                        <p:cTn id="7" dur="500"/>
                                        <p:tgtEl>
                                          <p:spTgt spid="205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blinds(horizontal)">
                                      <p:cBhvr>
                                        <p:cTn id="12" dur="500"/>
                                        <p:tgtEl>
                                          <p:spTgt spid="2054"/>
                                        </p:tgtEl>
                                      </p:cBhvr>
                                    </p:animEffect>
                                  </p:childTnLst>
                                </p:cTn>
                              </p:par>
                              <p:par>
                                <p:cTn id="13" presetID="5" presetClass="entr" presetSubtype="10" fill="hold" nodeType="withEffect">
                                  <p:stCondLst>
                                    <p:cond delay="0"/>
                                  </p:stCondLst>
                                  <p:childTnLst>
                                    <p:set>
                                      <p:cBhvr>
                                        <p:cTn id="14" dur="1" fill="hold">
                                          <p:stCondLst>
                                            <p:cond delay="0"/>
                                          </p:stCondLst>
                                        </p:cTn>
                                        <p:tgtEl>
                                          <p:spTgt spid="2057"/>
                                        </p:tgtEl>
                                        <p:attrNameLst>
                                          <p:attrName>style.visibility</p:attrName>
                                        </p:attrNameLst>
                                      </p:cBhvr>
                                      <p:to>
                                        <p:strVal val="visible"/>
                                      </p:to>
                                    </p:set>
                                    <p:animEffect transition="in" filter="checkerboard(across)">
                                      <p:cBhvr>
                                        <p:cTn id="15"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2"/>
          <a:srcRect/>
          <a:stretch>
            <a:fillRect/>
          </a:stretch>
        </p:blipFill>
        <p:spPr bwMode="auto">
          <a:xfrm>
            <a:off x="304800" y="1428750"/>
            <a:ext cx="8260302" cy="640080"/>
          </a:xfrm>
          <a:prstGeom prst="rect">
            <a:avLst/>
          </a:prstGeom>
          <a:noFill/>
          <a:ln w="9525">
            <a:noFill/>
            <a:miter lim="800000"/>
            <a:headEnd/>
            <a:tailEnd/>
          </a:ln>
          <a:effectLst/>
        </p:spPr>
      </p:pic>
      <p:sp>
        <p:nvSpPr>
          <p:cNvPr id="6" name="Content Placeholder 1"/>
          <p:cNvSpPr>
            <a:spLocks noGrp="1"/>
          </p:cNvSpPr>
          <p:nvPr>
            <p:ph sz="quarter" idx="13"/>
          </p:nvPr>
        </p:nvSpPr>
        <p:spPr>
          <a:xfrm>
            <a:off x="609600" y="895350"/>
            <a:ext cx="7772400" cy="2895599"/>
          </a:xfrm>
        </p:spPr>
        <p:txBody>
          <a:bodyPr>
            <a:normAutofit/>
          </a:bodyPr>
          <a:lstStyle/>
          <a:p>
            <a:r>
              <a:rPr lang="en-US" sz="1800" b="1" dirty="0" smtClean="0">
                <a:sym typeface="Wingdings" pitchFamily="2" charset="2"/>
              </a:rPr>
              <a:t>Dynamic stiffness of finite rod;</a:t>
            </a:r>
            <a:endParaRPr lang="en-US" sz="1800" b="1" dirty="0">
              <a:sym typeface="Wingdings" pitchFamily="2" charset="2"/>
            </a:endParaRPr>
          </a:p>
        </p:txBody>
      </p:sp>
      <p:sp>
        <p:nvSpPr>
          <p:cNvPr id="7" name="Title 3"/>
          <p:cNvSpPr>
            <a:spLocks noGrp="1"/>
          </p:cNvSpPr>
          <p:nvPr>
            <p:ph type="title"/>
          </p:nvPr>
        </p:nvSpPr>
        <p:spPr>
          <a:xfrm>
            <a:off x="609600" y="57150"/>
            <a:ext cx="8153400" cy="609600"/>
          </a:xfrm>
        </p:spPr>
        <p:txBody>
          <a:bodyPr>
            <a:noAutofit/>
          </a:bodyPr>
          <a:lstStyle/>
          <a:p>
            <a:r>
              <a:rPr lang="en-US" sz="2400" b="1" dirty="0"/>
              <a:t>Equations for Shallow Foundation Stiffness and Damping</a:t>
            </a:r>
            <a:endParaRPr lang="fa-IR" sz="2400" dirty="0"/>
          </a:p>
        </p:txBody>
      </p:sp>
      <p:pic>
        <p:nvPicPr>
          <p:cNvPr id="3074" name="Picture 2"/>
          <p:cNvPicPr>
            <a:picLocks noChangeAspect="1" noChangeArrowheads="1"/>
          </p:cNvPicPr>
          <p:nvPr/>
        </p:nvPicPr>
        <p:blipFill>
          <a:blip r:embed="rId3"/>
          <a:srcRect/>
          <a:stretch>
            <a:fillRect/>
          </a:stretch>
        </p:blipFill>
        <p:spPr bwMode="auto">
          <a:xfrm>
            <a:off x="990600" y="2419350"/>
            <a:ext cx="3238500" cy="609443"/>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1066800" y="3257550"/>
            <a:ext cx="3675158" cy="1428750"/>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a:srcRect/>
          <a:stretch>
            <a:fillRect/>
          </a:stretch>
        </p:blipFill>
        <p:spPr bwMode="auto">
          <a:xfrm>
            <a:off x="5257800" y="3257550"/>
            <a:ext cx="3155324" cy="640080"/>
          </a:xfrm>
          <a:prstGeom prst="rect">
            <a:avLst/>
          </a:prstGeom>
          <a:noFill/>
          <a:ln w="9525">
            <a:noFill/>
            <a:miter lim="800000"/>
            <a:headEnd/>
            <a:tailEnd/>
          </a:ln>
          <a:effectLst/>
        </p:spPr>
      </p:pic>
      <p:pic>
        <p:nvPicPr>
          <p:cNvPr id="3077" name="Picture 5"/>
          <p:cNvPicPr>
            <a:picLocks noChangeAspect="1" noChangeArrowheads="1"/>
          </p:cNvPicPr>
          <p:nvPr/>
        </p:nvPicPr>
        <p:blipFill>
          <a:blip r:embed="rId6"/>
          <a:srcRect/>
          <a:stretch>
            <a:fillRect/>
          </a:stretch>
        </p:blipFill>
        <p:spPr bwMode="auto">
          <a:xfrm>
            <a:off x="5334000" y="4019550"/>
            <a:ext cx="671513" cy="238125"/>
          </a:xfrm>
          <a:prstGeom prst="rect">
            <a:avLst/>
          </a:prstGeom>
          <a:noFill/>
          <a:ln w="9525">
            <a:noFill/>
            <a:miter lim="800000"/>
            <a:headEnd/>
            <a:tailEnd/>
          </a:ln>
          <a:effectLst/>
        </p:spPr>
      </p:pic>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29</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par>
                                <p:cTn id="8" presetID="18" presetClass="entr" presetSubtype="12"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strips(downLeft)">
                                      <p:cBhvr>
                                        <p:cTn id="10" dur="500"/>
                                        <p:tgtEl>
                                          <p:spTgt spid="3075"/>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3077"/>
                                        </p:tgtEl>
                                        <p:attrNameLst>
                                          <p:attrName>style.visibility</p:attrName>
                                        </p:attrNameLst>
                                      </p:cBhvr>
                                      <p:to>
                                        <p:strVal val="visible"/>
                                      </p:to>
                                    </p:set>
                                    <p:animEffect transition="in" filter="blinds(horizontal)">
                                      <p:cBhvr>
                                        <p:cTn id="14" dur="500"/>
                                        <p:tgtEl>
                                          <p:spTgt spid="3077"/>
                                        </p:tgtEl>
                                      </p:cBhvr>
                                    </p:animEffect>
                                  </p:childTnLst>
                                </p:cTn>
                              </p:par>
                              <p:par>
                                <p:cTn id="15" presetID="3" presetClass="entr" presetSubtype="10"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blinds(horizontal)">
                                      <p:cBhvr>
                                        <p:cTn id="1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extLst/>
          </a:lstStyle>
          <a:p>
            <a:r>
              <a:rPr lang="en-US" dirty="0" smtClean="0"/>
              <a:t>Soil-Structure-Interaction</a:t>
            </a:r>
            <a:endParaRPr lang="en-US" dirty="0"/>
          </a:p>
        </p:txBody>
      </p:sp>
      <p:sp>
        <p:nvSpPr>
          <p:cNvPr id="4" name="Content Placeholder 3"/>
          <p:cNvSpPr>
            <a:spLocks noGrp="1"/>
          </p:cNvSpPr>
          <p:nvPr>
            <p:ph sz="quarter" idx="13"/>
          </p:nvPr>
        </p:nvSpPr>
        <p:spPr>
          <a:xfrm>
            <a:off x="609600" y="895350"/>
            <a:ext cx="8305800" cy="4114800"/>
          </a:xfrm>
        </p:spPr>
        <p:txBody>
          <a:bodyPr>
            <a:noAutofit/>
          </a:bodyPr>
          <a:lstStyle/>
          <a:p>
            <a:pPr algn="just"/>
            <a:r>
              <a:rPr lang="en-US" sz="1400" dirty="0"/>
              <a:t>The response of a structure to earthquake shaking is affected by interactions </a:t>
            </a:r>
            <a:r>
              <a:rPr lang="en-US" sz="1400" dirty="0" smtClean="0"/>
              <a:t>between three </a:t>
            </a:r>
            <a:r>
              <a:rPr lang="en-US" sz="1400" dirty="0"/>
              <a:t>linked systems: the </a:t>
            </a:r>
            <a:r>
              <a:rPr lang="en-US" sz="1400" dirty="0">
                <a:solidFill>
                  <a:srgbClr val="C00000"/>
                </a:solidFill>
              </a:rPr>
              <a:t>structure</a:t>
            </a:r>
            <a:r>
              <a:rPr lang="en-US" sz="1400" dirty="0"/>
              <a:t>, the </a:t>
            </a:r>
            <a:r>
              <a:rPr lang="en-US" sz="1400" dirty="0">
                <a:solidFill>
                  <a:srgbClr val="C00000"/>
                </a:solidFill>
              </a:rPr>
              <a:t>foundation</a:t>
            </a:r>
            <a:r>
              <a:rPr lang="en-US" sz="1400" dirty="0"/>
              <a:t>, and the </a:t>
            </a:r>
            <a:r>
              <a:rPr lang="en-US" sz="1400" dirty="0">
                <a:solidFill>
                  <a:srgbClr val="C00000"/>
                </a:solidFill>
              </a:rPr>
              <a:t>soil</a:t>
            </a:r>
            <a:r>
              <a:rPr lang="en-US" sz="1400" dirty="0"/>
              <a:t> underlying </a:t>
            </a:r>
            <a:r>
              <a:rPr lang="en-US" sz="1400" dirty="0" smtClean="0"/>
              <a:t>and surrounding </a:t>
            </a:r>
            <a:r>
              <a:rPr lang="en-US" sz="1400" dirty="0"/>
              <a:t>the </a:t>
            </a:r>
            <a:r>
              <a:rPr lang="en-US" sz="1400" dirty="0" smtClean="0"/>
              <a:t>foundation.</a:t>
            </a:r>
            <a:endParaRPr lang="en-US" sz="1400" dirty="0" smtClean="0">
              <a:solidFill>
                <a:schemeClr val="accent4">
                  <a:lumMod val="60000"/>
                  <a:lumOff val="40000"/>
                </a:schemeClr>
              </a:solidFill>
            </a:endParaRPr>
          </a:p>
          <a:p>
            <a:pPr algn="just">
              <a:spcBef>
                <a:spcPts val="1200"/>
              </a:spcBef>
              <a:spcAft>
                <a:spcPts val="1200"/>
              </a:spcAft>
            </a:pPr>
            <a:r>
              <a:rPr lang="en-US" sz="1400" dirty="0" smtClean="0">
                <a:solidFill>
                  <a:schemeClr val="accent4">
                    <a:lumMod val="60000"/>
                    <a:lumOff val="40000"/>
                  </a:schemeClr>
                </a:solidFill>
              </a:rPr>
              <a:t>Considering </a:t>
            </a:r>
            <a:r>
              <a:rPr lang="en-US" sz="1400" dirty="0">
                <a:solidFill>
                  <a:schemeClr val="accent4">
                    <a:lumMod val="60000"/>
                    <a:lumOff val="40000"/>
                  </a:schemeClr>
                </a:solidFill>
              </a:rPr>
              <a:t>soil-structure interaction </a:t>
            </a:r>
            <a:r>
              <a:rPr lang="en-US" sz="1400" dirty="0"/>
              <a:t>makes a structure </a:t>
            </a:r>
            <a:r>
              <a:rPr lang="en-US" sz="1400" dirty="0">
                <a:solidFill>
                  <a:schemeClr val="accent2">
                    <a:lumMod val="75000"/>
                  </a:schemeClr>
                </a:solidFill>
              </a:rPr>
              <a:t>more flexible</a:t>
            </a:r>
            <a:r>
              <a:rPr lang="en-US" sz="1400" dirty="0"/>
              <a:t> and thus, </a:t>
            </a:r>
            <a:r>
              <a:rPr lang="en-US" sz="1400" dirty="0">
                <a:solidFill>
                  <a:schemeClr val="accent2">
                    <a:lumMod val="75000"/>
                  </a:schemeClr>
                </a:solidFill>
              </a:rPr>
              <a:t>increasing the natural period </a:t>
            </a:r>
            <a:r>
              <a:rPr lang="en-US" sz="1400" dirty="0"/>
              <a:t>of the structure compared to the corresponding rigidly supported structure</a:t>
            </a:r>
            <a:r>
              <a:rPr lang="en-US" sz="1400" dirty="0" smtClean="0"/>
              <a:t>. Also, it </a:t>
            </a:r>
            <a:r>
              <a:rPr lang="en-US" sz="1400" dirty="0"/>
              <a:t> increases the </a:t>
            </a:r>
            <a:r>
              <a:rPr lang="en-US" sz="1400" dirty="0">
                <a:solidFill>
                  <a:schemeClr val="accent2">
                    <a:lumMod val="75000"/>
                  </a:schemeClr>
                </a:solidFill>
              </a:rPr>
              <a:t>effective damping ratio </a:t>
            </a:r>
            <a:r>
              <a:rPr lang="en-US" sz="1400" dirty="0"/>
              <a:t>of the system. </a:t>
            </a:r>
            <a:r>
              <a:rPr lang="en-US" sz="1400" dirty="0" smtClean="0"/>
              <a:t> </a:t>
            </a:r>
          </a:p>
          <a:p>
            <a:pPr algn="just">
              <a:spcBef>
                <a:spcPts val="1200"/>
              </a:spcBef>
              <a:spcAft>
                <a:spcPts val="1200"/>
              </a:spcAft>
            </a:pPr>
            <a:r>
              <a:rPr lang="en-US" sz="1400" dirty="0" smtClean="0"/>
              <a:t>The </a:t>
            </a:r>
            <a:r>
              <a:rPr lang="en-US" sz="1400" dirty="0"/>
              <a:t>smooth idealization of design spectrum suggests </a:t>
            </a:r>
            <a:r>
              <a:rPr lang="en-US" sz="1400" dirty="0">
                <a:solidFill>
                  <a:schemeClr val="accent2">
                    <a:lumMod val="75000"/>
                  </a:schemeClr>
                </a:solidFill>
              </a:rPr>
              <a:t>smaller seismic response</a:t>
            </a:r>
            <a:r>
              <a:rPr lang="en-US" sz="1400" dirty="0"/>
              <a:t> with the increased natural periods and effective damping ratio due to SSI</a:t>
            </a:r>
            <a:r>
              <a:rPr lang="en-US" sz="1400" dirty="0" smtClean="0"/>
              <a:t>.</a:t>
            </a:r>
          </a:p>
          <a:p>
            <a:pPr algn="just">
              <a:spcBef>
                <a:spcPts val="1200"/>
              </a:spcBef>
              <a:spcAft>
                <a:spcPts val="1200"/>
              </a:spcAft>
            </a:pPr>
            <a:r>
              <a:rPr lang="en-US" sz="1400" dirty="0"/>
              <a:t>With this </a:t>
            </a:r>
            <a:r>
              <a:rPr lang="en-US" sz="1400" dirty="0">
                <a:solidFill>
                  <a:schemeClr val="accent2">
                    <a:lumMod val="75000"/>
                  </a:schemeClr>
                </a:solidFill>
              </a:rPr>
              <a:t>assumption</a:t>
            </a:r>
            <a:r>
              <a:rPr lang="en-US" sz="1400" dirty="0"/>
              <a:t>, it was traditionally been considered that SSI can conveniently be neglected for conservative design. In addition, neglecting SSI tremendously reduces the </a:t>
            </a:r>
            <a:r>
              <a:rPr lang="en-US" sz="1400" dirty="0">
                <a:solidFill>
                  <a:schemeClr val="accent2">
                    <a:lumMod val="75000"/>
                  </a:schemeClr>
                </a:solidFill>
              </a:rPr>
              <a:t>complication</a:t>
            </a:r>
            <a:r>
              <a:rPr lang="en-US" sz="1400" dirty="0"/>
              <a:t> in the analysis of the structures which has tempted designers to </a:t>
            </a:r>
            <a:r>
              <a:rPr lang="en-US" sz="1400" dirty="0">
                <a:solidFill>
                  <a:schemeClr val="bg2">
                    <a:lumMod val="50000"/>
                  </a:schemeClr>
                </a:solidFill>
              </a:rPr>
              <a:t>neglect</a:t>
            </a:r>
            <a:r>
              <a:rPr lang="en-US" sz="1400" dirty="0"/>
              <a:t> the effect of SSI in the analysis</a:t>
            </a:r>
            <a:r>
              <a:rPr lang="en-US" sz="1400" dirty="0" smtClean="0"/>
              <a:t>.</a:t>
            </a:r>
          </a:p>
          <a:p>
            <a:pPr algn="just">
              <a:spcBef>
                <a:spcPts val="1200"/>
              </a:spcBef>
              <a:spcAft>
                <a:spcPts val="1200"/>
              </a:spcAft>
            </a:pPr>
            <a:r>
              <a:rPr lang="en-US" sz="1400" dirty="0"/>
              <a:t>This </a:t>
            </a:r>
            <a:r>
              <a:rPr lang="en-US" sz="1400" dirty="0">
                <a:solidFill>
                  <a:schemeClr val="bg2">
                    <a:lumMod val="50000"/>
                  </a:schemeClr>
                </a:solidFill>
              </a:rPr>
              <a:t>conservative simplification</a:t>
            </a:r>
            <a:r>
              <a:rPr lang="en-US" sz="1400" dirty="0"/>
              <a:t> is valid for certain class of structures and soil conditions, such as </a:t>
            </a:r>
            <a:r>
              <a:rPr lang="en-US" sz="1400" dirty="0">
                <a:solidFill>
                  <a:srgbClr val="C00000"/>
                </a:solidFill>
              </a:rPr>
              <a:t>light structures </a:t>
            </a:r>
            <a:r>
              <a:rPr lang="en-US" sz="1400" dirty="0"/>
              <a:t>in relatively </a:t>
            </a:r>
            <a:r>
              <a:rPr lang="en-US" sz="1400" dirty="0">
                <a:solidFill>
                  <a:srgbClr val="C00000"/>
                </a:solidFill>
              </a:rPr>
              <a:t>stiff soil</a:t>
            </a:r>
            <a:r>
              <a:rPr lang="en-US" sz="1400" dirty="0"/>
              <a:t>. Unfortunately, the assumption does not always hold true. </a:t>
            </a:r>
            <a:r>
              <a:rPr lang="en-US" sz="1400" dirty="0">
                <a:solidFill>
                  <a:srgbClr val="7030A0"/>
                </a:solidFill>
              </a:rPr>
              <a:t>In fact, the SSI can have a detrimental effect on the structural response, and neglecting SSI in the analysis may lead to unsafe design for both the superstructure and the foundation.</a:t>
            </a:r>
            <a:endParaRPr lang="fa-IR" sz="1400" dirty="0">
              <a:solidFill>
                <a:srgbClr val="7030A0"/>
              </a:solidFill>
            </a:endParaRPr>
          </a:p>
        </p:txBody>
      </p:sp>
      <p:sp>
        <p:nvSpPr>
          <p:cNvPr id="3" name="Slide Number Placeholder 2"/>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3</a:t>
            </a:fld>
            <a:endParaRPr kumimoji="0" lang="en-US" dirty="0"/>
          </a:p>
        </p:txBody>
      </p:sp>
    </p:spTree>
    <p:extLst>
      <p:ext uri="{BB962C8B-B14F-4D97-AF65-F5344CB8AC3E}">
        <p14:creationId xmlns:p14="http://schemas.microsoft.com/office/powerpoint/2010/main" val="124335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3"/>
          </p:nvPr>
        </p:nvSpPr>
        <p:spPr>
          <a:xfrm>
            <a:off x="609600" y="895350"/>
            <a:ext cx="7772400" cy="2895599"/>
          </a:xfrm>
        </p:spPr>
        <p:txBody>
          <a:bodyPr>
            <a:normAutofit/>
          </a:bodyPr>
          <a:lstStyle/>
          <a:p>
            <a:r>
              <a:rPr lang="en-US" sz="1800" b="1" dirty="0" smtClean="0">
                <a:sym typeface="Wingdings" pitchFamily="2" charset="2"/>
              </a:rPr>
              <a:t>Dynamic stiffness of infinite rod;</a:t>
            </a:r>
          </a:p>
          <a:p>
            <a:endParaRPr lang="en-US" sz="1400" dirty="0" smtClean="0">
              <a:sym typeface="Wingdings" pitchFamily="2" charset="2"/>
            </a:endParaRPr>
          </a:p>
          <a:p>
            <a:pPr marL="630238" indent="-319088">
              <a:buNone/>
            </a:pPr>
            <a:r>
              <a:rPr lang="en-US" sz="1400" dirty="0" smtClean="0">
                <a:sym typeface="Wingdings" pitchFamily="2" charset="2"/>
              </a:rPr>
              <a:t>Radiation boundary condition; </a:t>
            </a:r>
            <a:endParaRPr lang="en-US" sz="1400" dirty="0">
              <a:sym typeface="Wingdings" pitchFamily="2" charset="2"/>
            </a:endParaRPr>
          </a:p>
        </p:txBody>
      </p:sp>
      <p:sp>
        <p:nvSpPr>
          <p:cNvPr id="6" name="Title 3"/>
          <p:cNvSpPr>
            <a:spLocks noGrp="1"/>
          </p:cNvSpPr>
          <p:nvPr>
            <p:ph type="title"/>
          </p:nvPr>
        </p:nvSpPr>
        <p:spPr>
          <a:xfrm>
            <a:off x="609600" y="57150"/>
            <a:ext cx="8153400" cy="609600"/>
          </a:xfrm>
        </p:spPr>
        <p:txBody>
          <a:bodyPr>
            <a:noAutofit/>
          </a:bodyPr>
          <a:lstStyle/>
          <a:p>
            <a:r>
              <a:rPr lang="en-US" sz="2400" b="1" dirty="0"/>
              <a:t>Equations for Shallow Foundation Stiffness and Damping</a:t>
            </a:r>
            <a:endParaRPr lang="fa-IR" sz="2400" dirty="0"/>
          </a:p>
        </p:txBody>
      </p:sp>
      <p:pic>
        <p:nvPicPr>
          <p:cNvPr id="1026" name="Picture 2"/>
          <p:cNvPicPr>
            <a:picLocks noChangeAspect="1" noChangeArrowheads="1"/>
          </p:cNvPicPr>
          <p:nvPr/>
        </p:nvPicPr>
        <p:blipFill>
          <a:blip r:embed="rId2"/>
          <a:srcRect/>
          <a:stretch>
            <a:fillRect/>
          </a:stretch>
        </p:blipFill>
        <p:spPr bwMode="auto">
          <a:xfrm>
            <a:off x="3352800" y="1615771"/>
            <a:ext cx="533400" cy="20408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724400" y="1504950"/>
            <a:ext cx="1012674" cy="471488"/>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990600" y="2266950"/>
            <a:ext cx="2514600" cy="535335"/>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4114800" y="2266950"/>
            <a:ext cx="2524125" cy="525408"/>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a:duotone>
              <a:prstClr val="black"/>
              <a:schemeClr val="accent2">
                <a:tint val="45000"/>
                <a:satMod val="400000"/>
              </a:schemeClr>
            </a:duotone>
          </a:blip>
          <a:srcRect/>
          <a:stretch>
            <a:fillRect/>
          </a:stretch>
        </p:blipFill>
        <p:spPr bwMode="auto">
          <a:xfrm>
            <a:off x="7391400" y="2266950"/>
            <a:ext cx="1376363" cy="449862"/>
          </a:xfrm>
          <a:prstGeom prst="rect">
            <a:avLst/>
          </a:prstGeom>
          <a:noFill/>
          <a:ln w="9525">
            <a:noFill/>
            <a:miter lim="800000"/>
            <a:headEnd/>
            <a:tailEnd/>
          </a:ln>
          <a:effectLst/>
        </p:spPr>
      </p:pic>
      <p:pic>
        <p:nvPicPr>
          <p:cNvPr id="1031" name="Picture 7"/>
          <p:cNvPicPr>
            <a:picLocks noChangeAspect="1" noChangeArrowheads="1"/>
          </p:cNvPicPr>
          <p:nvPr/>
        </p:nvPicPr>
        <p:blipFill>
          <a:blip r:embed="rId7">
            <a:duotone>
              <a:prstClr val="black"/>
              <a:schemeClr val="accent1">
                <a:tint val="45000"/>
                <a:satMod val="400000"/>
              </a:schemeClr>
            </a:duotone>
          </a:blip>
          <a:srcRect/>
          <a:stretch>
            <a:fillRect/>
          </a:stretch>
        </p:blipFill>
        <p:spPr bwMode="auto">
          <a:xfrm>
            <a:off x="1066800" y="3197074"/>
            <a:ext cx="2340636" cy="403375"/>
          </a:xfrm>
          <a:prstGeom prst="rect">
            <a:avLst/>
          </a:prstGeom>
          <a:noFill/>
          <a:ln w="9525">
            <a:solidFill>
              <a:schemeClr val="accent1"/>
            </a:solidFill>
            <a:miter lim="800000"/>
            <a:headEnd/>
            <a:tailEnd/>
          </a:ln>
          <a:effectLst/>
        </p:spPr>
      </p:pic>
      <p:pic>
        <p:nvPicPr>
          <p:cNvPr id="1032" name="Picture 8"/>
          <p:cNvPicPr>
            <a:picLocks noChangeAspect="1" noChangeArrowheads="1"/>
          </p:cNvPicPr>
          <p:nvPr/>
        </p:nvPicPr>
        <p:blipFill>
          <a:blip r:embed="rId8"/>
          <a:srcRect/>
          <a:stretch>
            <a:fillRect/>
          </a:stretch>
        </p:blipFill>
        <p:spPr bwMode="auto">
          <a:xfrm>
            <a:off x="1066800" y="4035002"/>
            <a:ext cx="1976438" cy="365548"/>
          </a:xfrm>
          <a:prstGeom prst="rect">
            <a:avLst/>
          </a:prstGeom>
          <a:noFill/>
          <a:ln w="9525">
            <a:noFill/>
            <a:miter lim="800000"/>
            <a:headEnd/>
            <a:tailEnd/>
          </a:ln>
          <a:effectLst/>
        </p:spPr>
      </p:pic>
      <p:pic>
        <p:nvPicPr>
          <p:cNvPr id="1033" name="Picture 9"/>
          <p:cNvPicPr>
            <a:picLocks noChangeAspect="1" noChangeArrowheads="1"/>
          </p:cNvPicPr>
          <p:nvPr/>
        </p:nvPicPr>
        <p:blipFill>
          <a:blip r:embed="rId9"/>
          <a:srcRect/>
          <a:stretch>
            <a:fillRect/>
          </a:stretch>
        </p:blipFill>
        <p:spPr bwMode="auto">
          <a:xfrm>
            <a:off x="4648200" y="3181350"/>
            <a:ext cx="3481327" cy="1547813"/>
          </a:xfrm>
          <a:prstGeom prst="rect">
            <a:avLst/>
          </a:prstGeom>
          <a:noFill/>
          <a:ln w="9525">
            <a:noFill/>
            <a:miter lim="800000"/>
            <a:headEnd/>
            <a:tailEnd/>
          </a:ln>
          <a:effectLst/>
        </p:spPr>
      </p:pic>
      <p:pic>
        <p:nvPicPr>
          <p:cNvPr id="19" name="Picture 12"/>
          <p:cNvPicPr>
            <a:picLocks noChangeAspect="1" noChangeArrowheads="1"/>
          </p:cNvPicPr>
          <p:nvPr/>
        </p:nvPicPr>
        <p:blipFill>
          <a:blip r:embed="rId10"/>
          <a:srcRect t="14177"/>
          <a:stretch>
            <a:fillRect/>
          </a:stretch>
        </p:blipFill>
        <p:spPr bwMode="auto">
          <a:xfrm>
            <a:off x="152400" y="1552575"/>
            <a:ext cx="4152900" cy="3228975"/>
          </a:xfrm>
          <a:prstGeom prst="rect">
            <a:avLst/>
          </a:prstGeom>
          <a:noFill/>
          <a:ln w="9525">
            <a:noFill/>
            <a:miter lim="800000"/>
            <a:headEnd/>
            <a:tailEnd/>
          </a:ln>
          <a:effectLst>
            <a:glow rad="101600">
              <a:schemeClr val="accent4">
                <a:satMod val="175000"/>
                <a:alpha val="40000"/>
              </a:schemeClr>
            </a:glow>
          </a:effectLst>
        </p:spPr>
      </p:pic>
      <p:pic>
        <p:nvPicPr>
          <p:cNvPr id="20" name="Picture 13"/>
          <p:cNvPicPr>
            <a:picLocks noChangeAspect="1" noChangeArrowheads="1"/>
          </p:cNvPicPr>
          <p:nvPr/>
        </p:nvPicPr>
        <p:blipFill>
          <a:blip r:embed="rId11"/>
          <a:srcRect t="13759"/>
          <a:stretch>
            <a:fillRect/>
          </a:stretch>
        </p:blipFill>
        <p:spPr bwMode="auto">
          <a:xfrm>
            <a:off x="4514850" y="1504950"/>
            <a:ext cx="4400550" cy="3267075"/>
          </a:xfrm>
          <a:prstGeom prst="rect">
            <a:avLst/>
          </a:prstGeom>
          <a:noFill/>
          <a:ln w="9525">
            <a:noFill/>
            <a:miter lim="800000"/>
            <a:headEnd/>
            <a:tailEnd/>
          </a:ln>
          <a:effectLst>
            <a:glow rad="101600">
              <a:schemeClr val="accent4">
                <a:satMod val="175000"/>
                <a:alpha val="40000"/>
              </a:schemeClr>
            </a:glow>
          </a:effectLst>
        </p:spPr>
      </p:pic>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30</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linds(horizontal)">
                                      <p:cBhvr>
                                        <p:cTn id="7" dur="500"/>
                                        <p:tgtEl>
                                          <p:spTgt spid="1028"/>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29"/>
                                        </p:tgtEl>
                                        <p:attrNameLst>
                                          <p:attrName>style.visibility</p:attrName>
                                        </p:attrNameLst>
                                      </p:cBhvr>
                                      <p:to>
                                        <p:strVal val="visible"/>
                                      </p:to>
                                    </p:set>
                                    <p:animEffect transition="in" filter="blinds(horizontal)">
                                      <p:cBhvr>
                                        <p:cTn id="11" dur="500"/>
                                        <p:tgtEl>
                                          <p:spTgt spid="1029"/>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checkerboard(across)">
                                      <p:cBhvr>
                                        <p:cTn id="15" dur="500"/>
                                        <p:tgtEl>
                                          <p:spTgt spid="103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031"/>
                                        </p:tgtEl>
                                        <p:attrNameLst>
                                          <p:attrName>style.visibility</p:attrName>
                                        </p:attrNameLst>
                                      </p:cBhvr>
                                      <p:to>
                                        <p:strVal val="visible"/>
                                      </p:to>
                                    </p:set>
                                    <p:animEffect transition="in" filter="box(in)">
                                      <p:cBhvr>
                                        <p:cTn id="20" dur="500"/>
                                        <p:tgtEl>
                                          <p:spTgt spid="1031"/>
                                        </p:tgtEl>
                                      </p:cBhvr>
                                    </p:animEffect>
                                  </p:childTnLst>
                                </p:cTn>
                              </p:par>
                            </p:childTnLst>
                          </p:cTn>
                        </p:par>
                        <p:par>
                          <p:cTn id="21" fill="hold">
                            <p:stCondLst>
                              <p:cond delay="500"/>
                            </p:stCondLst>
                            <p:childTnLst>
                              <p:par>
                                <p:cTn id="22" presetID="4" presetClass="entr" presetSubtype="16" fill="hold" nodeType="afterEffect">
                                  <p:stCondLst>
                                    <p:cond delay="0"/>
                                  </p:stCondLst>
                                  <p:childTnLst>
                                    <p:set>
                                      <p:cBhvr>
                                        <p:cTn id="23" dur="1" fill="hold">
                                          <p:stCondLst>
                                            <p:cond delay="0"/>
                                          </p:stCondLst>
                                        </p:cTn>
                                        <p:tgtEl>
                                          <p:spTgt spid="1032"/>
                                        </p:tgtEl>
                                        <p:attrNameLst>
                                          <p:attrName>style.visibility</p:attrName>
                                        </p:attrNameLst>
                                      </p:cBhvr>
                                      <p:to>
                                        <p:strVal val="visible"/>
                                      </p:to>
                                    </p:set>
                                    <p:animEffect transition="in" filter="box(in)">
                                      <p:cBhvr>
                                        <p:cTn id="24" dur="500"/>
                                        <p:tgtEl>
                                          <p:spTgt spid="1032"/>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1033"/>
                                        </p:tgtEl>
                                        <p:attrNameLst>
                                          <p:attrName>style.visibility</p:attrName>
                                        </p:attrNameLst>
                                      </p:cBhvr>
                                      <p:to>
                                        <p:strVal val="visible"/>
                                      </p:to>
                                    </p:set>
                                    <p:animEffect transition="in" filter="strips(downLeft)">
                                      <p:cBhvr>
                                        <p:cTn id="29" dur="500"/>
                                        <p:tgtEl>
                                          <p:spTgt spid="1033"/>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checkerboard(across)">
                                      <p:cBhvr>
                                        <p:cTn id="34" dur="500"/>
                                        <p:tgtEl>
                                          <p:spTgt spid="19"/>
                                        </p:tgtEl>
                                      </p:cBhvr>
                                    </p:animEffect>
                                  </p:childTnLst>
                                </p:cTn>
                              </p:par>
                              <p:par>
                                <p:cTn id="35" presetID="5" presetClass="entr" presetSubtype="1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heckerboard(across)">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sz="quarter" idx="13"/>
          </p:nvPr>
        </p:nvSpPr>
        <p:spPr>
          <a:xfrm>
            <a:off x="609600" y="895350"/>
            <a:ext cx="7772400" cy="2895599"/>
          </a:xfrm>
        </p:spPr>
        <p:txBody>
          <a:bodyPr>
            <a:normAutofit/>
          </a:bodyPr>
          <a:lstStyle/>
          <a:p>
            <a:r>
              <a:rPr lang="en-US" sz="1800" b="1" dirty="0" smtClean="0">
                <a:sym typeface="Wingdings" pitchFamily="2" charset="2"/>
              </a:rPr>
              <a:t>Material damping;</a:t>
            </a:r>
            <a:endParaRPr lang="en-US" sz="1400" dirty="0" smtClean="0">
              <a:sym typeface="Wingdings" pitchFamily="2" charset="2"/>
            </a:endParaRPr>
          </a:p>
        </p:txBody>
      </p:sp>
      <p:sp>
        <p:nvSpPr>
          <p:cNvPr id="7" name="Title 3"/>
          <p:cNvSpPr>
            <a:spLocks noGrp="1"/>
          </p:cNvSpPr>
          <p:nvPr>
            <p:ph type="title"/>
          </p:nvPr>
        </p:nvSpPr>
        <p:spPr>
          <a:xfrm>
            <a:off x="609600" y="57150"/>
            <a:ext cx="8153400" cy="609600"/>
          </a:xfrm>
        </p:spPr>
        <p:txBody>
          <a:bodyPr>
            <a:noAutofit/>
          </a:bodyPr>
          <a:lstStyle/>
          <a:p>
            <a:r>
              <a:rPr lang="en-US" sz="2400" b="1" dirty="0"/>
              <a:t>Equations for Shallow Foundation Stiffness and Damping</a:t>
            </a:r>
            <a:endParaRPr lang="fa-IR" sz="2400" dirty="0"/>
          </a:p>
        </p:txBody>
      </p:sp>
      <p:pic>
        <p:nvPicPr>
          <p:cNvPr id="2051" name="Picture 3"/>
          <p:cNvPicPr>
            <a:picLocks noChangeAspect="1" noChangeArrowheads="1"/>
          </p:cNvPicPr>
          <p:nvPr/>
        </p:nvPicPr>
        <p:blipFill>
          <a:blip r:embed="rId2"/>
          <a:srcRect/>
          <a:stretch>
            <a:fillRect/>
          </a:stretch>
        </p:blipFill>
        <p:spPr bwMode="auto">
          <a:xfrm>
            <a:off x="1066800" y="1885950"/>
            <a:ext cx="1629677" cy="276836"/>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4572000" y="1504950"/>
            <a:ext cx="2159400" cy="1138238"/>
          </a:xfrm>
          <a:prstGeom prst="rect">
            <a:avLst/>
          </a:prstGeom>
          <a:noFill/>
          <a:ln w="9525">
            <a:noFill/>
            <a:miter lim="800000"/>
            <a:headEnd/>
            <a:tailEnd/>
          </a:ln>
          <a:effectLst/>
        </p:spPr>
      </p:pic>
      <p:sp>
        <p:nvSpPr>
          <p:cNvPr id="10" name="Right Arrow 9"/>
          <p:cNvSpPr/>
          <p:nvPr/>
        </p:nvSpPr>
        <p:spPr>
          <a:xfrm>
            <a:off x="3276600" y="188595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p:cNvPicPr>
            <a:picLocks noChangeAspect="1" noChangeArrowheads="1"/>
          </p:cNvPicPr>
          <p:nvPr/>
        </p:nvPicPr>
        <p:blipFill>
          <a:blip r:embed="rId4"/>
          <a:srcRect/>
          <a:stretch>
            <a:fillRect/>
          </a:stretch>
        </p:blipFill>
        <p:spPr bwMode="auto">
          <a:xfrm>
            <a:off x="914400" y="2969230"/>
            <a:ext cx="7699477" cy="593120"/>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a:srcRect/>
          <a:stretch>
            <a:fillRect/>
          </a:stretch>
        </p:blipFill>
        <p:spPr bwMode="auto">
          <a:xfrm>
            <a:off x="838200" y="3714750"/>
            <a:ext cx="2124075" cy="544920"/>
          </a:xfrm>
          <a:prstGeom prst="rect">
            <a:avLst/>
          </a:prstGeom>
          <a:noFill/>
          <a:ln w="9525">
            <a:noFill/>
            <a:miter lim="800000"/>
            <a:headEnd/>
            <a:tailEnd/>
          </a:ln>
          <a:effectLst/>
        </p:spPr>
      </p:pic>
      <p:pic>
        <p:nvPicPr>
          <p:cNvPr id="2055" name="Picture 7"/>
          <p:cNvPicPr>
            <a:picLocks noChangeAspect="1" noChangeArrowheads="1"/>
          </p:cNvPicPr>
          <p:nvPr/>
        </p:nvPicPr>
        <p:blipFill>
          <a:blip r:embed="rId6"/>
          <a:srcRect/>
          <a:stretch>
            <a:fillRect/>
          </a:stretch>
        </p:blipFill>
        <p:spPr bwMode="auto">
          <a:xfrm>
            <a:off x="1676400" y="4552950"/>
            <a:ext cx="1238250" cy="309563"/>
          </a:xfrm>
          <a:prstGeom prst="rect">
            <a:avLst/>
          </a:prstGeom>
          <a:noFill/>
          <a:ln w="9525">
            <a:noFill/>
            <a:miter lim="800000"/>
            <a:headEnd/>
            <a:tailEnd/>
          </a:ln>
          <a:effectLst/>
        </p:spPr>
      </p:pic>
      <p:pic>
        <p:nvPicPr>
          <p:cNvPr id="2056" name="Picture 8"/>
          <p:cNvPicPr>
            <a:picLocks noChangeAspect="1" noChangeArrowheads="1"/>
          </p:cNvPicPr>
          <p:nvPr/>
        </p:nvPicPr>
        <p:blipFill>
          <a:blip r:embed="rId7"/>
          <a:srcRect/>
          <a:stretch>
            <a:fillRect/>
          </a:stretch>
        </p:blipFill>
        <p:spPr bwMode="auto">
          <a:xfrm>
            <a:off x="3581400" y="4324350"/>
            <a:ext cx="3286125" cy="670870"/>
          </a:xfrm>
          <a:prstGeom prst="rect">
            <a:avLst/>
          </a:prstGeom>
          <a:noFill/>
          <a:ln w="9525">
            <a:noFill/>
            <a:miter lim="800000"/>
            <a:headEnd/>
            <a:tailEnd/>
          </a:ln>
          <a:effectLst/>
        </p:spPr>
      </p:pic>
      <p:sp>
        <p:nvSpPr>
          <p:cNvPr id="15" name="TextBox 14"/>
          <p:cNvSpPr txBox="1"/>
          <p:nvPr/>
        </p:nvSpPr>
        <p:spPr>
          <a:xfrm>
            <a:off x="2743200" y="3790950"/>
            <a:ext cx="2286000" cy="307777"/>
          </a:xfrm>
          <a:prstGeom prst="rect">
            <a:avLst/>
          </a:prstGeom>
          <a:noFill/>
        </p:spPr>
        <p:txBody>
          <a:bodyPr wrap="square" rtlCol="0">
            <a:spAutoFit/>
          </a:bodyPr>
          <a:lstStyle/>
          <a:p>
            <a:pPr algn="ctr"/>
            <a:r>
              <a:rPr lang="en-US" sz="1400" dirty="0" smtClean="0"/>
              <a:t>Apparent velocity</a:t>
            </a:r>
          </a:p>
        </p:txBody>
      </p:sp>
      <p:pic>
        <p:nvPicPr>
          <p:cNvPr id="2057" name="Picture 9"/>
          <p:cNvPicPr>
            <a:picLocks noChangeAspect="1" noChangeArrowheads="1"/>
          </p:cNvPicPr>
          <p:nvPr/>
        </p:nvPicPr>
        <p:blipFill>
          <a:blip r:embed="rId8"/>
          <a:srcRect/>
          <a:stretch>
            <a:fillRect/>
          </a:stretch>
        </p:blipFill>
        <p:spPr bwMode="auto">
          <a:xfrm>
            <a:off x="4953000" y="3638550"/>
            <a:ext cx="1691668" cy="585788"/>
          </a:xfrm>
          <a:prstGeom prst="rect">
            <a:avLst/>
          </a:prstGeom>
          <a:noFill/>
          <a:ln w="9525">
            <a:noFill/>
            <a:miter lim="800000"/>
            <a:headEnd/>
            <a:tailEnd/>
          </a:ln>
          <a:effectLst/>
        </p:spPr>
      </p:pic>
      <p:sp>
        <p:nvSpPr>
          <p:cNvPr id="21" name="TextBox 20"/>
          <p:cNvSpPr txBox="1"/>
          <p:nvPr/>
        </p:nvSpPr>
        <p:spPr>
          <a:xfrm>
            <a:off x="6248400" y="3714750"/>
            <a:ext cx="2286000" cy="307777"/>
          </a:xfrm>
          <a:prstGeom prst="rect">
            <a:avLst/>
          </a:prstGeom>
          <a:noFill/>
        </p:spPr>
        <p:txBody>
          <a:bodyPr wrap="square" rtlCol="0">
            <a:spAutoFit/>
          </a:bodyPr>
          <a:lstStyle/>
          <a:p>
            <a:pPr algn="ctr"/>
            <a:r>
              <a:rPr lang="en-US" sz="1400" dirty="0" smtClean="0"/>
              <a:t>Phase velocity</a:t>
            </a:r>
          </a:p>
        </p:txBody>
      </p:sp>
      <p:pic>
        <p:nvPicPr>
          <p:cNvPr id="22" name="Picture 2"/>
          <p:cNvPicPr>
            <a:picLocks noChangeAspect="1" noChangeArrowheads="1"/>
          </p:cNvPicPr>
          <p:nvPr/>
        </p:nvPicPr>
        <p:blipFill>
          <a:blip r:embed="rId9"/>
          <a:srcRect b="51258"/>
          <a:stretch>
            <a:fillRect/>
          </a:stretch>
        </p:blipFill>
        <p:spPr bwMode="auto">
          <a:xfrm>
            <a:off x="304800" y="1403143"/>
            <a:ext cx="3962400" cy="2845007"/>
          </a:xfrm>
          <a:prstGeom prst="rect">
            <a:avLst/>
          </a:prstGeom>
          <a:noFill/>
          <a:ln w="9525">
            <a:noFill/>
            <a:miter lim="800000"/>
            <a:headEnd/>
            <a:tailEnd/>
          </a:ln>
          <a:effectLst>
            <a:glow rad="101600">
              <a:schemeClr val="accent2">
                <a:satMod val="175000"/>
                <a:alpha val="40000"/>
              </a:schemeClr>
            </a:glow>
          </a:effectLst>
        </p:spPr>
      </p:pic>
      <p:pic>
        <p:nvPicPr>
          <p:cNvPr id="23" name="Picture 3"/>
          <p:cNvPicPr>
            <a:picLocks noChangeAspect="1" noChangeArrowheads="1"/>
          </p:cNvPicPr>
          <p:nvPr/>
        </p:nvPicPr>
        <p:blipFill>
          <a:blip r:embed="rId9"/>
          <a:srcRect t="51470"/>
          <a:stretch>
            <a:fillRect/>
          </a:stretch>
        </p:blipFill>
        <p:spPr bwMode="auto">
          <a:xfrm>
            <a:off x="4493563" y="1352550"/>
            <a:ext cx="4117037" cy="2895600"/>
          </a:xfrm>
          <a:prstGeom prst="rect">
            <a:avLst/>
          </a:prstGeom>
          <a:noFill/>
          <a:ln w="9525">
            <a:noFill/>
            <a:miter lim="800000"/>
            <a:headEnd/>
            <a:tailEnd/>
          </a:ln>
          <a:effectLst>
            <a:glow rad="101600">
              <a:schemeClr val="accent2">
                <a:satMod val="175000"/>
                <a:alpha val="40000"/>
              </a:schemeClr>
            </a:glow>
          </a:effectLst>
        </p:spPr>
      </p:pic>
      <p:pic>
        <p:nvPicPr>
          <p:cNvPr id="2058" name="Picture 10"/>
          <p:cNvPicPr>
            <a:picLocks noChangeAspect="1" noChangeArrowheads="1"/>
          </p:cNvPicPr>
          <p:nvPr/>
        </p:nvPicPr>
        <p:blipFill>
          <a:blip r:embed="rId10"/>
          <a:srcRect/>
          <a:stretch>
            <a:fillRect/>
          </a:stretch>
        </p:blipFill>
        <p:spPr bwMode="auto">
          <a:xfrm>
            <a:off x="1905000" y="1276350"/>
            <a:ext cx="4841755" cy="3657600"/>
          </a:xfrm>
          <a:prstGeom prst="rect">
            <a:avLst/>
          </a:prstGeom>
          <a:noFill/>
          <a:ln w="9525">
            <a:noFill/>
            <a:miter lim="800000"/>
            <a:headEnd/>
            <a:tailEnd/>
          </a:ln>
          <a:effectLst>
            <a:glow rad="228600">
              <a:schemeClr val="accent5">
                <a:satMod val="175000"/>
                <a:alpha val="40000"/>
              </a:schemeClr>
            </a:glow>
          </a:effectLst>
        </p:spPr>
      </p:pic>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31</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box(in)">
                                      <p:cBhvr>
                                        <p:cTn id="7" dur="500"/>
                                        <p:tgtEl>
                                          <p:spTgt spid="205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blinds(horizontal)">
                                      <p:cBhvr>
                                        <p:cTn id="12" dur="500"/>
                                        <p:tgtEl>
                                          <p:spTgt spid="2054"/>
                                        </p:tgtEl>
                                      </p:cBhvr>
                                    </p:animEffect>
                                  </p:childTnLst>
                                </p:cTn>
                              </p:par>
                              <p:par>
                                <p:cTn id="13" presetID="5" presetClass="entr" presetSubtype="10" fill="hold" grpId="1"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heckerboard(across)">
                                      <p:cBhvr>
                                        <p:cTn id="15" dur="500"/>
                                        <p:tgtEl>
                                          <p:spTgt spid="15"/>
                                        </p:tgtEl>
                                      </p:cBhvr>
                                    </p:animEffect>
                                  </p:childTnLst>
                                </p:cTn>
                              </p:par>
                            </p:childTnLst>
                          </p:cTn>
                        </p:par>
                        <p:par>
                          <p:cTn id="16" fill="hold">
                            <p:stCondLst>
                              <p:cond delay="500"/>
                            </p:stCondLst>
                            <p:childTnLst>
                              <p:par>
                                <p:cTn id="17" presetID="4" presetClass="entr" presetSubtype="16" fill="hold" nodeType="afterEffect">
                                  <p:stCondLst>
                                    <p:cond delay="0"/>
                                  </p:stCondLst>
                                  <p:childTnLst>
                                    <p:set>
                                      <p:cBhvr>
                                        <p:cTn id="18" dur="1" fill="hold">
                                          <p:stCondLst>
                                            <p:cond delay="0"/>
                                          </p:stCondLst>
                                        </p:cTn>
                                        <p:tgtEl>
                                          <p:spTgt spid="2057"/>
                                        </p:tgtEl>
                                        <p:attrNameLst>
                                          <p:attrName>style.visibility</p:attrName>
                                        </p:attrNameLst>
                                      </p:cBhvr>
                                      <p:to>
                                        <p:strVal val="visible"/>
                                      </p:to>
                                    </p:set>
                                    <p:animEffect transition="in" filter="box(in)">
                                      <p:cBhvr>
                                        <p:cTn id="19" dur="500"/>
                                        <p:tgtEl>
                                          <p:spTgt spid="2057"/>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056"/>
                                        </p:tgtEl>
                                        <p:attrNameLst>
                                          <p:attrName>style.visibility</p:attrName>
                                        </p:attrNameLst>
                                      </p:cBhvr>
                                      <p:to>
                                        <p:strVal val="visible"/>
                                      </p:to>
                                    </p:set>
                                    <p:animEffect transition="in" filter="checkerboard(across)">
                                      <p:cBhvr>
                                        <p:cTn id="27" dur="500"/>
                                        <p:tgtEl>
                                          <p:spTgt spid="2056"/>
                                        </p:tgtEl>
                                      </p:cBhvr>
                                    </p:animEffect>
                                  </p:childTnLst>
                                </p:cTn>
                              </p:par>
                              <p:par>
                                <p:cTn id="28" presetID="5" presetClass="entr" presetSubtype="10" fill="hold" nodeType="withEffect">
                                  <p:stCondLst>
                                    <p:cond delay="0"/>
                                  </p:stCondLst>
                                  <p:childTnLst>
                                    <p:set>
                                      <p:cBhvr>
                                        <p:cTn id="29" dur="1" fill="hold">
                                          <p:stCondLst>
                                            <p:cond delay="0"/>
                                          </p:stCondLst>
                                        </p:cTn>
                                        <p:tgtEl>
                                          <p:spTgt spid="2055"/>
                                        </p:tgtEl>
                                        <p:attrNameLst>
                                          <p:attrName>style.visibility</p:attrName>
                                        </p:attrNameLst>
                                      </p:cBhvr>
                                      <p:to>
                                        <p:strVal val="visible"/>
                                      </p:to>
                                    </p:set>
                                    <p:animEffect transition="in" filter="checkerboard(across)">
                                      <p:cBhvr>
                                        <p:cTn id="30" dur="500"/>
                                        <p:tgtEl>
                                          <p:spTgt spid="2055"/>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ox(in)">
                                      <p:cBhvr>
                                        <p:cTn id="35" dur="500"/>
                                        <p:tgtEl>
                                          <p:spTgt spid="23"/>
                                        </p:tgtEl>
                                      </p:cBhvr>
                                    </p:animEffect>
                                  </p:childTnLst>
                                </p:cTn>
                              </p:par>
                              <p:par>
                                <p:cTn id="36" presetID="4" presetClass="entr" presetSubtype="16"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ox(i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nodeType="clickEffect">
                                  <p:stCondLst>
                                    <p:cond delay="0"/>
                                  </p:stCondLst>
                                  <p:childTnLst>
                                    <p:set>
                                      <p:cBhvr>
                                        <p:cTn id="42" dur="1" fill="hold">
                                          <p:stCondLst>
                                            <p:cond delay="0"/>
                                          </p:stCondLst>
                                        </p:cTn>
                                        <p:tgtEl>
                                          <p:spTgt spid="2058"/>
                                        </p:tgtEl>
                                        <p:attrNameLst>
                                          <p:attrName>style.visibility</p:attrName>
                                        </p:attrNameLst>
                                      </p:cBhvr>
                                      <p:to>
                                        <p:strVal val="visible"/>
                                      </p:to>
                                    </p:set>
                                    <p:animEffect transition="in" filter="strips(downLeft)">
                                      <p:cBhvr>
                                        <p:cTn id="43"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3"/>
          </p:nvPr>
        </p:nvSpPr>
        <p:spPr>
          <a:xfrm>
            <a:off x="609600" y="895350"/>
            <a:ext cx="7772400" cy="2895599"/>
          </a:xfrm>
        </p:spPr>
        <p:txBody>
          <a:bodyPr>
            <a:normAutofit/>
          </a:bodyPr>
          <a:lstStyle/>
          <a:p>
            <a:r>
              <a:rPr lang="en-US" sz="1800" b="1" dirty="0" smtClean="0">
                <a:sym typeface="Wingdings" pitchFamily="2" charset="2"/>
              </a:rPr>
              <a:t>Material damping;</a:t>
            </a:r>
            <a:endParaRPr lang="en-US" sz="1400" dirty="0" smtClean="0">
              <a:sym typeface="Wingdings" pitchFamily="2" charset="2"/>
            </a:endParaRPr>
          </a:p>
        </p:txBody>
      </p:sp>
      <p:sp>
        <p:nvSpPr>
          <p:cNvPr id="6" name="Title 3"/>
          <p:cNvSpPr>
            <a:spLocks noGrp="1"/>
          </p:cNvSpPr>
          <p:nvPr>
            <p:ph type="title"/>
          </p:nvPr>
        </p:nvSpPr>
        <p:spPr>
          <a:xfrm>
            <a:off x="609600" y="57150"/>
            <a:ext cx="8153400" cy="609600"/>
          </a:xfrm>
        </p:spPr>
        <p:txBody>
          <a:bodyPr>
            <a:noAutofit/>
          </a:bodyPr>
          <a:lstStyle/>
          <a:p>
            <a:r>
              <a:rPr lang="en-US" sz="2400" b="1" dirty="0"/>
              <a:t>Equations for Shallow Foundation Stiffness and Damping</a:t>
            </a:r>
            <a:endParaRPr lang="fa-IR" sz="2400" dirty="0"/>
          </a:p>
        </p:txBody>
      </p:sp>
      <p:pic>
        <p:nvPicPr>
          <p:cNvPr id="3074" name="Picture 2"/>
          <p:cNvPicPr>
            <a:picLocks noChangeAspect="1" noChangeArrowheads="1"/>
          </p:cNvPicPr>
          <p:nvPr/>
        </p:nvPicPr>
        <p:blipFill>
          <a:blip r:embed="rId2"/>
          <a:srcRect/>
          <a:stretch>
            <a:fillRect/>
          </a:stretch>
        </p:blipFill>
        <p:spPr bwMode="auto">
          <a:xfrm>
            <a:off x="990600" y="1428750"/>
            <a:ext cx="3533774" cy="43740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990600" y="2190750"/>
            <a:ext cx="5734050" cy="1004064"/>
          </a:xfrm>
          <a:prstGeom prst="rect">
            <a:avLst/>
          </a:prstGeom>
          <a:noFill/>
          <a:ln w="9525">
            <a:noFill/>
            <a:miter lim="800000"/>
            <a:headEnd/>
            <a:tailEnd/>
          </a:ln>
          <a:effectLst/>
        </p:spPr>
      </p:pic>
      <p:pic>
        <p:nvPicPr>
          <p:cNvPr id="9" name="Picture 8"/>
          <p:cNvPicPr>
            <a:picLocks noChangeAspect="1" noChangeArrowheads="1"/>
          </p:cNvPicPr>
          <p:nvPr/>
        </p:nvPicPr>
        <p:blipFill>
          <a:blip r:embed="rId4">
            <a:duotone>
              <a:prstClr val="black"/>
              <a:schemeClr val="accent2">
                <a:tint val="45000"/>
                <a:satMod val="400000"/>
              </a:schemeClr>
            </a:duotone>
          </a:blip>
          <a:srcRect/>
          <a:stretch>
            <a:fillRect/>
          </a:stretch>
        </p:blipFill>
        <p:spPr bwMode="auto">
          <a:xfrm>
            <a:off x="6019800" y="1504950"/>
            <a:ext cx="1976438" cy="365548"/>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a:srcRect t="13021"/>
          <a:stretch>
            <a:fillRect/>
          </a:stretch>
        </p:blipFill>
        <p:spPr bwMode="auto">
          <a:xfrm>
            <a:off x="685800" y="1352550"/>
            <a:ext cx="7775658" cy="3181350"/>
          </a:xfrm>
          <a:prstGeom prst="rect">
            <a:avLst/>
          </a:prstGeom>
          <a:noFill/>
          <a:ln w="9525">
            <a:noFill/>
            <a:miter lim="800000"/>
            <a:headEnd/>
            <a:tailEnd/>
          </a:ln>
          <a:effectLst/>
        </p:spPr>
      </p:pic>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32</a:t>
            </a:fld>
            <a:endParaRPr kumimoji="0"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srcRect/>
          <a:stretch>
            <a:fillRect/>
          </a:stretch>
        </p:blipFill>
        <p:spPr bwMode="auto">
          <a:xfrm>
            <a:off x="5562600" y="1123950"/>
            <a:ext cx="2502186" cy="1995487"/>
          </a:xfrm>
          <a:prstGeom prst="rect">
            <a:avLst/>
          </a:prstGeom>
          <a:noFill/>
          <a:ln w="9525">
            <a:noFill/>
            <a:miter lim="800000"/>
            <a:headEnd/>
            <a:tailEnd/>
          </a:ln>
          <a:effectLst/>
        </p:spPr>
      </p:pic>
      <p:sp>
        <p:nvSpPr>
          <p:cNvPr id="5" name="Content Placeholder 1"/>
          <p:cNvSpPr>
            <a:spLocks noGrp="1"/>
          </p:cNvSpPr>
          <p:nvPr>
            <p:ph sz="quarter" idx="13"/>
          </p:nvPr>
        </p:nvSpPr>
        <p:spPr>
          <a:xfrm>
            <a:off x="609600" y="895350"/>
            <a:ext cx="7772400" cy="2895599"/>
          </a:xfrm>
        </p:spPr>
        <p:txBody>
          <a:bodyPr>
            <a:normAutofit/>
          </a:bodyPr>
          <a:lstStyle/>
          <a:p>
            <a:r>
              <a:rPr lang="en-US" sz="1800" b="1" dirty="0" smtClean="0">
                <a:sym typeface="Wingdings" pitchFamily="2" charset="2"/>
              </a:rPr>
              <a:t>Convergence of dynamic-stiffness of finite rod to infinite rod (</a:t>
            </a:r>
            <a:r>
              <a:rPr lang="en-US" sz="1800" b="1" dirty="0" smtClean="0">
                <a:latin typeface="Symbol" pitchFamily="18" charset="2"/>
                <a:cs typeface="Symap" pitchFamily="2" charset="0"/>
                <a:sym typeface="Wingdings" pitchFamily="2" charset="2"/>
              </a:rPr>
              <a:t>z</a:t>
            </a:r>
            <a:r>
              <a:rPr lang="en-US" sz="1800" b="1" dirty="0" smtClean="0">
                <a:sym typeface="Wingdings" pitchFamily="2" charset="2"/>
              </a:rPr>
              <a:t>=0.05)</a:t>
            </a:r>
            <a:endParaRPr lang="en-US" sz="1400" dirty="0" smtClean="0">
              <a:sym typeface="Wingdings" pitchFamily="2" charset="2"/>
            </a:endParaRPr>
          </a:p>
        </p:txBody>
      </p:sp>
      <p:sp>
        <p:nvSpPr>
          <p:cNvPr id="6" name="Title 3"/>
          <p:cNvSpPr>
            <a:spLocks noGrp="1"/>
          </p:cNvSpPr>
          <p:nvPr>
            <p:ph type="title"/>
          </p:nvPr>
        </p:nvSpPr>
        <p:spPr>
          <a:xfrm>
            <a:off x="609600" y="57150"/>
            <a:ext cx="8153400" cy="609600"/>
          </a:xfrm>
        </p:spPr>
        <p:txBody>
          <a:bodyPr>
            <a:noAutofit/>
          </a:bodyPr>
          <a:lstStyle/>
          <a:p>
            <a:r>
              <a:rPr lang="en-US" sz="2400" b="1" dirty="0"/>
              <a:t>Equations for Shallow Foundation Stiffness and Damping</a:t>
            </a:r>
            <a:endParaRPr lang="fa-IR" sz="2400" dirty="0"/>
          </a:p>
        </p:txBody>
      </p:sp>
      <p:pic>
        <p:nvPicPr>
          <p:cNvPr id="4098" name="Picture 2"/>
          <p:cNvPicPr>
            <a:picLocks noChangeAspect="1" noChangeArrowheads="1"/>
          </p:cNvPicPr>
          <p:nvPr/>
        </p:nvPicPr>
        <p:blipFill>
          <a:blip r:embed="rId3"/>
          <a:srcRect t="6667"/>
          <a:stretch>
            <a:fillRect/>
          </a:stretch>
        </p:blipFill>
        <p:spPr bwMode="auto">
          <a:xfrm>
            <a:off x="1905000" y="1352550"/>
            <a:ext cx="2438400" cy="1877438"/>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a:srcRect t="9524"/>
          <a:stretch>
            <a:fillRect/>
          </a:stretch>
        </p:blipFill>
        <p:spPr bwMode="auto">
          <a:xfrm>
            <a:off x="1905000" y="3181350"/>
            <a:ext cx="2414044" cy="1962150"/>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a:srcRect t="14167"/>
          <a:stretch>
            <a:fillRect/>
          </a:stretch>
        </p:blipFill>
        <p:spPr bwMode="auto">
          <a:xfrm>
            <a:off x="5590622" y="3124200"/>
            <a:ext cx="2486578" cy="1962150"/>
          </a:xfrm>
          <a:prstGeom prst="rect">
            <a:avLst/>
          </a:prstGeom>
          <a:noFill/>
          <a:ln w="9525">
            <a:noFill/>
            <a:miter lim="800000"/>
            <a:headEnd/>
            <a:tailEnd/>
          </a:ln>
          <a:effectLst/>
        </p:spPr>
      </p:pic>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33</a:t>
            </a:fld>
            <a:endParaRPr kumimoji="0"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3"/>
          </p:nvPr>
        </p:nvSpPr>
        <p:spPr>
          <a:xfrm>
            <a:off x="609600" y="895350"/>
            <a:ext cx="7772400" cy="2895599"/>
          </a:xfrm>
        </p:spPr>
        <p:txBody>
          <a:bodyPr>
            <a:normAutofit/>
          </a:bodyPr>
          <a:lstStyle/>
          <a:p>
            <a:r>
              <a:rPr lang="en-US" sz="1800" b="1" dirty="0" smtClean="0">
                <a:sym typeface="Wingdings" pitchFamily="2" charset="2"/>
              </a:rPr>
              <a:t>Convergence of dynamic-stiffness of finite rod to infinite rod (</a:t>
            </a:r>
            <a:r>
              <a:rPr lang="en-US" sz="1800" b="1" dirty="0" smtClean="0">
                <a:latin typeface="Symbol" pitchFamily="18" charset="2"/>
                <a:cs typeface="Symap" pitchFamily="2" charset="0"/>
                <a:sym typeface="Wingdings" pitchFamily="2" charset="2"/>
              </a:rPr>
              <a:t>z</a:t>
            </a:r>
            <a:r>
              <a:rPr lang="en-US" sz="1800" b="1" dirty="0" smtClean="0">
                <a:sym typeface="Wingdings" pitchFamily="2" charset="2"/>
              </a:rPr>
              <a:t>=0.20)</a:t>
            </a:r>
            <a:endParaRPr lang="en-US" sz="1400" dirty="0" smtClean="0">
              <a:sym typeface="Wingdings" pitchFamily="2" charset="2"/>
            </a:endParaRPr>
          </a:p>
        </p:txBody>
      </p:sp>
      <p:sp>
        <p:nvSpPr>
          <p:cNvPr id="6" name="Title 3"/>
          <p:cNvSpPr>
            <a:spLocks noGrp="1"/>
          </p:cNvSpPr>
          <p:nvPr>
            <p:ph type="title"/>
          </p:nvPr>
        </p:nvSpPr>
        <p:spPr>
          <a:xfrm>
            <a:off x="609600" y="57150"/>
            <a:ext cx="8153400" cy="609600"/>
          </a:xfrm>
        </p:spPr>
        <p:txBody>
          <a:bodyPr>
            <a:noAutofit/>
          </a:bodyPr>
          <a:lstStyle/>
          <a:p>
            <a:r>
              <a:rPr lang="en-US" sz="2400" b="1" dirty="0"/>
              <a:t>Equations for Shallow Foundation Stiffness and Damping</a:t>
            </a:r>
            <a:endParaRPr lang="fa-IR" sz="2400" dirty="0"/>
          </a:p>
        </p:txBody>
      </p:sp>
      <p:pic>
        <p:nvPicPr>
          <p:cNvPr id="5124" name="Picture 4"/>
          <p:cNvPicPr>
            <a:picLocks noChangeAspect="1" noChangeArrowheads="1"/>
          </p:cNvPicPr>
          <p:nvPr/>
        </p:nvPicPr>
        <p:blipFill>
          <a:blip r:embed="rId2"/>
          <a:srcRect/>
          <a:stretch>
            <a:fillRect/>
          </a:stretch>
        </p:blipFill>
        <p:spPr bwMode="auto">
          <a:xfrm>
            <a:off x="838200" y="1581150"/>
            <a:ext cx="7246961" cy="2743200"/>
          </a:xfrm>
          <a:prstGeom prst="rect">
            <a:avLst/>
          </a:prstGeom>
          <a:noFill/>
          <a:ln w="9525">
            <a:noFill/>
            <a:miter lim="800000"/>
            <a:headEnd/>
            <a:tailEnd/>
          </a:ln>
          <a:effectLst/>
        </p:spPr>
      </p:pic>
      <p:pic>
        <p:nvPicPr>
          <p:cNvPr id="5125" name="Picture 5"/>
          <p:cNvPicPr>
            <a:picLocks noChangeAspect="1" noChangeArrowheads="1"/>
          </p:cNvPicPr>
          <p:nvPr/>
        </p:nvPicPr>
        <p:blipFill>
          <a:blip r:embed="rId3"/>
          <a:srcRect/>
          <a:stretch>
            <a:fillRect/>
          </a:stretch>
        </p:blipFill>
        <p:spPr bwMode="auto">
          <a:xfrm>
            <a:off x="748145" y="1352550"/>
            <a:ext cx="7481455" cy="27432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34</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blinds(horizontal)">
                                      <p:cBhvr>
                                        <p:cTn id="7"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b="1" dirty="0" smtClean="0"/>
              <a:t>Free-Field Response</a:t>
            </a:r>
            <a:endParaRPr lang="en-US" sz="3200" b="1" dirty="0"/>
          </a:p>
        </p:txBody>
      </p:sp>
      <p:pic>
        <p:nvPicPr>
          <p:cNvPr id="6146" name="Picture 2"/>
          <p:cNvPicPr>
            <a:picLocks noChangeAspect="1" noChangeArrowheads="1"/>
          </p:cNvPicPr>
          <p:nvPr/>
        </p:nvPicPr>
        <p:blipFill>
          <a:blip r:embed="rId2"/>
          <a:srcRect/>
          <a:stretch>
            <a:fillRect/>
          </a:stretch>
        </p:blipFill>
        <p:spPr bwMode="auto">
          <a:xfrm>
            <a:off x="762000" y="971550"/>
            <a:ext cx="4071939" cy="1071563"/>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5638799" y="1428750"/>
            <a:ext cx="802105" cy="317500"/>
          </a:xfrm>
          <a:prstGeom prst="rect">
            <a:avLst/>
          </a:prstGeom>
          <a:noFill/>
          <a:ln w="9525">
            <a:noFill/>
            <a:miter lim="800000"/>
            <a:headEnd/>
            <a:tailEnd/>
          </a:ln>
          <a:effectLst/>
        </p:spPr>
      </p:pic>
      <p:sp>
        <p:nvSpPr>
          <p:cNvPr id="8" name="L-Shape 7"/>
          <p:cNvSpPr/>
          <p:nvPr/>
        </p:nvSpPr>
        <p:spPr>
          <a:xfrm rot="10800000">
            <a:off x="914400" y="1047750"/>
            <a:ext cx="3886200" cy="838200"/>
          </a:xfrm>
          <a:prstGeom prst="corner">
            <a:avLst>
              <a:gd name="adj1" fmla="val 51235"/>
              <a:gd name="adj2" fmla="val 50000"/>
            </a:avLst>
          </a:prstGeom>
          <a:noFill/>
          <a:ln w="28575">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p:cNvPicPr>
            <a:picLocks noChangeAspect="1" noChangeArrowheads="1"/>
          </p:cNvPicPr>
          <p:nvPr/>
        </p:nvPicPr>
        <p:blipFill>
          <a:blip r:embed="rId4"/>
          <a:srcRect/>
          <a:stretch>
            <a:fillRect/>
          </a:stretch>
        </p:blipFill>
        <p:spPr bwMode="auto">
          <a:xfrm>
            <a:off x="838200" y="2419350"/>
            <a:ext cx="1785938" cy="476250"/>
          </a:xfrm>
          <a:prstGeom prst="rect">
            <a:avLst/>
          </a:prstGeom>
          <a:noFill/>
          <a:ln w="9525">
            <a:noFill/>
            <a:miter lim="800000"/>
            <a:headEnd/>
            <a:tailEnd/>
          </a:ln>
          <a:effectLst/>
        </p:spPr>
      </p:pic>
      <p:pic>
        <p:nvPicPr>
          <p:cNvPr id="6149" name="Picture 5"/>
          <p:cNvPicPr>
            <a:picLocks noChangeAspect="1" noChangeArrowheads="1"/>
          </p:cNvPicPr>
          <p:nvPr/>
        </p:nvPicPr>
        <p:blipFill>
          <a:blip r:embed="rId5"/>
          <a:srcRect/>
          <a:stretch>
            <a:fillRect/>
          </a:stretch>
        </p:blipFill>
        <p:spPr bwMode="auto">
          <a:xfrm>
            <a:off x="838200" y="3158337"/>
            <a:ext cx="1990724" cy="556413"/>
          </a:xfrm>
          <a:prstGeom prst="rect">
            <a:avLst/>
          </a:prstGeom>
          <a:noFill/>
          <a:ln w="9525">
            <a:noFill/>
            <a:miter lim="800000"/>
            <a:headEnd/>
            <a:tailEnd/>
          </a:ln>
          <a:effectLst/>
        </p:spPr>
      </p:pic>
      <p:pic>
        <p:nvPicPr>
          <p:cNvPr id="6150" name="Picture 6"/>
          <p:cNvPicPr>
            <a:picLocks noChangeAspect="1" noChangeArrowheads="1"/>
          </p:cNvPicPr>
          <p:nvPr/>
        </p:nvPicPr>
        <p:blipFill>
          <a:blip r:embed="rId6"/>
          <a:srcRect/>
          <a:stretch>
            <a:fillRect/>
          </a:stretch>
        </p:blipFill>
        <p:spPr bwMode="auto">
          <a:xfrm>
            <a:off x="4800599" y="1962150"/>
            <a:ext cx="3891627" cy="3124200"/>
          </a:xfrm>
          <a:prstGeom prst="rect">
            <a:avLst/>
          </a:prstGeom>
          <a:noFill/>
          <a:ln w="9525">
            <a:noFill/>
            <a:miter lim="800000"/>
            <a:headEnd/>
            <a:tailEnd/>
          </a:ln>
          <a:effectLst/>
        </p:spPr>
      </p:pic>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35</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5" presetClass="entr" presetSubtype="10"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checkerboard(across)">
                                      <p:cBhvr>
                                        <p:cTn id="10" dur="500"/>
                                        <p:tgtEl>
                                          <p:spTgt spid="6148"/>
                                        </p:tgtEl>
                                      </p:cBhvr>
                                    </p:animEffect>
                                  </p:childTnLst>
                                </p:cTn>
                              </p:par>
                            </p:childTnLst>
                          </p:cTn>
                        </p:par>
                        <p:par>
                          <p:cTn id="11" fill="hold">
                            <p:stCondLst>
                              <p:cond delay="500"/>
                            </p:stCondLst>
                            <p:childTnLst>
                              <p:par>
                                <p:cTn id="12" presetID="18" presetClass="entr" presetSubtype="12" fill="hold"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trips(downLeft)">
                                      <p:cBhvr>
                                        <p:cTn id="14" dur="500"/>
                                        <p:tgtEl>
                                          <p:spTgt spid="6149"/>
                                        </p:tgtEl>
                                      </p:cBhvr>
                                    </p:animEffect>
                                  </p:childTnLst>
                                </p:cTn>
                              </p:par>
                              <p:par>
                                <p:cTn id="15" presetID="2" presetClass="entr" presetSubtype="4" fill="hold" nodeType="withEffect">
                                  <p:stCondLst>
                                    <p:cond delay="0"/>
                                  </p:stCondLst>
                                  <p:childTnLst>
                                    <p:set>
                                      <p:cBhvr>
                                        <p:cTn id="16" dur="1" fill="hold">
                                          <p:stCondLst>
                                            <p:cond delay="0"/>
                                          </p:stCondLst>
                                        </p:cTn>
                                        <p:tgtEl>
                                          <p:spTgt spid="6150"/>
                                        </p:tgtEl>
                                        <p:attrNameLst>
                                          <p:attrName>style.visibility</p:attrName>
                                        </p:attrNameLst>
                                      </p:cBhvr>
                                      <p:to>
                                        <p:strVal val="visible"/>
                                      </p:to>
                                    </p:set>
                                    <p:anim calcmode="lin" valueType="num">
                                      <p:cBhvr additive="base">
                                        <p:cTn id="17" dur="500" fill="hold"/>
                                        <p:tgtEl>
                                          <p:spTgt spid="6150"/>
                                        </p:tgtEl>
                                        <p:attrNameLst>
                                          <p:attrName>ppt_x</p:attrName>
                                        </p:attrNameLst>
                                      </p:cBhvr>
                                      <p:tavLst>
                                        <p:tav tm="0">
                                          <p:val>
                                            <p:strVal val="#ppt_x"/>
                                          </p:val>
                                        </p:tav>
                                        <p:tav tm="100000">
                                          <p:val>
                                            <p:strVal val="#ppt_x"/>
                                          </p:val>
                                        </p:tav>
                                      </p:tavLst>
                                    </p:anim>
                                    <p:anim calcmode="lin" valueType="num">
                                      <p:cBhvr additive="base">
                                        <p:cTn id="18"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895350"/>
            <a:ext cx="8229600" cy="4114800"/>
          </a:xfrm>
        </p:spPr>
        <p:txBody>
          <a:bodyPr>
            <a:noAutofit/>
          </a:bodyPr>
          <a:lstStyle/>
          <a:p>
            <a:pPr algn="just"/>
            <a:r>
              <a:rPr lang="en-US" sz="1600" b="1" dirty="0"/>
              <a:t>Models for Rigid Foundations and Uniform Soils</a:t>
            </a:r>
          </a:p>
          <a:p>
            <a:pPr marL="361950" indent="0" algn="just">
              <a:buNone/>
            </a:pPr>
            <a:r>
              <a:rPr lang="en-US" sz="1600" dirty="0" smtClean="0"/>
              <a:t>Many </a:t>
            </a:r>
            <a:r>
              <a:rPr lang="en-US" sz="1600" dirty="0"/>
              <a:t>impedance function solutions are available for rigid circular or </a:t>
            </a:r>
            <a:r>
              <a:rPr lang="en-US" sz="1600" dirty="0" smtClean="0"/>
              <a:t>rectangular foundations </a:t>
            </a:r>
            <a:r>
              <a:rPr lang="en-US" sz="1600" dirty="0"/>
              <a:t>located on the surface of, or embedded within, a uniform, elastic, </a:t>
            </a:r>
            <a:r>
              <a:rPr lang="en-US" sz="1600" dirty="0" smtClean="0"/>
              <a:t>or </a:t>
            </a:r>
            <a:r>
              <a:rPr lang="en-US" sz="1600" dirty="0" err="1" smtClean="0"/>
              <a:t>visco</a:t>
            </a:r>
            <a:r>
              <a:rPr lang="en-US" sz="1600" dirty="0" smtClean="0"/>
              <a:t>-elastic </a:t>
            </a:r>
            <a:r>
              <a:rPr lang="en-US" sz="1600" dirty="0"/>
              <a:t>half-space. In the case of a rigid rectangular foundation resting on </a:t>
            </a:r>
            <a:r>
              <a:rPr lang="en-US" sz="1600" dirty="0" smtClean="0"/>
              <a:t>the surface </a:t>
            </a:r>
            <a:r>
              <a:rPr lang="en-US" sz="1600" dirty="0"/>
              <a:t>of a half-space with shear wave velocity </a:t>
            </a:r>
            <a:r>
              <a:rPr lang="en-US" sz="1600" i="1" dirty="0" err="1"/>
              <a:t>Vs</a:t>
            </a:r>
            <a:r>
              <a:rPr lang="en-US" sz="1600" dirty="0"/>
              <a:t>, </a:t>
            </a:r>
            <a:r>
              <a:rPr lang="en-US" sz="1600" dirty="0" err="1">
                <a:effectLst>
                  <a:outerShdw blurRad="38100" dist="38100" dir="2700000" algn="tl">
                    <a:srgbClr val="000000">
                      <a:alpha val="43137"/>
                    </a:srgbClr>
                  </a:outerShdw>
                </a:effectLst>
              </a:rPr>
              <a:t>Pais</a:t>
            </a:r>
            <a:r>
              <a:rPr lang="en-US" sz="1600" dirty="0">
                <a:effectLst>
                  <a:outerShdw blurRad="38100" dist="38100" dir="2700000" algn="tl">
                    <a:srgbClr val="000000">
                      <a:alpha val="43137"/>
                    </a:srgbClr>
                  </a:outerShdw>
                </a:effectLst>
              </a:rPr>
              <a:t> and </a:t>
            </a:r>
            <a:r>
              <a:rPr lang="en-US" sz="1600" dirty="0" err="1">
                <a:effectLst>
                  <a:outerShdw blurRad="38100" dist="38100" dir="2700000" algn="tl">
                    <a:srgbClr val="000000">
                      <a:alpha val="43137"/>
                    </a:srgbClr>
                  </a:outerShdw>
                </a:effectLst>
              </a:rPr>
              <a:t>Kausel</a:t>
            </a:r>
            <a:r>
              <a:rPr lang="en-US" sz="1600" dirty="0">
                <a:effectLst>
                  <a:outerShdw blurRad="38100" dist="38100" dir="2700000" algn="tl">
                    <a:srgbClr val="000000">
                      <a:alpha val="43137"/>
                    </a:srgbClr>
                  </a:outerShdw>
                </a:effectLst>
              </a:rPr>
              <a:t> (1988)</a:t>
            </a:r>
            <a:r>
              <a:rPr lang="en-US" sz="1600" dirty="0"/>
              <a:t>, </a:t>
            </a:r>
            <a:r>
              <a:rPr lang="en-US" sz="1600" dirty="0" err="1" smtClean="0">
                <a:effectLst>
                  <a:outerShdw blurRad="38100" dist="38100" dir="2700000" algn="tl">
                    <a:srgbClr val="000000">
                      <a:alpha val="43137"/>
                    </a:srgbClr>
                  </a:outerShdw>
                </a:effectLst>
              </a:rPr>
              <a:t>Gazetas</a:t>
            </a:r>
            <a:r>
              <a:rPr lang="en-US" sz="1600" dirty="0" smtClean="0">
                <a:effectLst>
                  <a:outerShdw blurRad="38100" dist="38100" dir="2700000" algn="tl">
                    <a:srgbClr val="000000">
                      <a:alpha val="43137"/>
                    </a:srgbClr>
                  </a:outerShdw>
                </a:effectLst>
              </a:rPr>
              <a:t> (</a:t>
            </a:r>
            <a:r>
              <a:rPr lang="en-US" sz="1600" dirty="0">
                <a:effectLst>
                  <a:outerShdw blurRad="38100" dist="38100" dir="2700000" algn="tl">
                    <a:srgbClr val="000000">
                      <a:alpha val="43137"/>
                    </a:srgbClr>
                  </a:outerShdw>
                </a:effectLst>
              </a:rPr>
              <a:t>1991)</a:t>
            </a:r>
            <a:r>
              <a:rPr lang="en-US" sz="1600" dirty="0"/>
              <a:t>, and </a:t>
            </a:r>
            <a:r>
              <a:rPr lang="en-US" sz="1600" dirty="0" err="1">
                <a:effectLst>
                  <a:outerShdw blurRad="38100" dist="38100" dir="2700000" algn="tl">
                    <a:srgbClr val="000000">
                      <a:alpha val="43137"/>
                    </a:srgbClr>
                  </a:outerShdw>
                </a:effectLst>
              </a:rPr>
              <a:t>Mylonakis</a:t>
            </a:r>
            <a:r>
              <a:rPr lang="en-US" sz="1600" dirty="0">
                <a:effectLst>
                  <a:outerShdw blurRad="38100" dist="38100" dir="2700000" algn="tl">
                    <a:srgbClr val="000000">
                      <a:alpha val="43137"/>
                    </a:srgbClr>
                  </a:outerShdw>
                </a:effectLst>
              </a:rPr>
              <a:t> et al. (2006)</a:t>
            </a:r>
            <a:r>
              <a:rPr lang="en-US" sz="1600" dirty="0"/>
              <a:t> review impedance solutions in the </a:t>
            </a:r>
            <a:r>
              <a:rPr lang="en-US" sz="1600" dirty="0" smtClean="0"/>
              <a:t>literature.</a:t>
            </a:r>
          </a:p>
          <a:p>
            <a:pPr marL="361950" indent="0" algn="just">
              <a:buNone/>
            </a:pPr>
            <a:endParaRPr lang="en-US" sz="1600" dirty="0"/>
          </a:p>
          <a:p>
            <a:pPr marL="361950" indent="0" algn="just">
              <a:buNone/>
            </a:pPr>
            <a:endParaRPr lang="en-US" sz="1600" dirty="0" smtClean="0"/>
          </a:p>
          <a:p>
            <a:pPr marL="361950" indent="0" algn="just">
              <a:buNone/>
            </a:pPr>
            <a:endParaRPr lang="en-US" sz="1600" dirty="0"/>
          </a:p>
          <a:p>
            <a:pPr marL="361950" indent="0" algn="just">
              <a:buNone/>
            </a:pPr>
            <a:endParaRPr lang="en-US" sz="1600" dirty="0" smtClean="0"/>
          </a:p>
          <a:p>
            <a:pPr marL="361950" indent="0" algn="just">
              <a:buNone/>
            </a:pPr>
            <a:endParaRPr lang="en-US" sz="1600" dirty="0"/>
          </a:p>
          <a:p>
            <a:pPr marL="361950" indent="0">
              <a:buNone/>
            </a:pPr>
            <a:r>
              <a:rPr lang="en-US" sz="1600" i="1" dirty="0" err="1"/>
              <a:t>Kj</a:t>
            </a:r>
            <a:r>
              <a:rPr lang="en-US" sz="1600" i="1" dirty="0"/>
              <a:t> </a:t>
            </a:r>
            <a:r>
              <a:rPr lang="en-US" sz="1600" dirty="0"/>
              <a:t>is the static foundation stiffness at zero frequency for mode </a:t>
            </a:r>
            <a:r>
              <a:rPr lang="en-US" sz="1600" i="1" dirty="0"/>
              <a:t>j</a:t>
            </a:r>
            <a:r>
              <a:rPr lang="en-US" sz="1600" dirty="0"/>
              <a:t>, and </a:t>
            </a:r>
            <a:r>
              <a:rPr lang="en-US" sz="1600" i="1" dirty="0"/>
              <a:t>m </a:t>
            </a:r>
            <a:r>
              <a:rPr lang="en-US" sz="1600" dirty="0"/>
              <a:t>= 1 </a:t>
            </a:r>
            <a:r>
              <a:rPr lang="en-US" sz="1600" dirty="0" smtClean="0"/>
              <a:t>for translation</a:t>
            </a:r>
            <a:r>
              <a:rPr lang="en-US" sz="1600" dirty="0"/>
              <a:t>, and </a:t>
            </a:r>
            <a:r>
              <a:rPr lang="en-US" sz="1600" i="1" dirty="0"/>
              <a:t>m </a:t>
            </a:r>
            <a:r>
              <a:rPr lang="en-US" sz="1600" dirty="0"/>
              <a:t>= 3 for </a:t>
            </a:r>
            <a:r>
              <a:rPr lang="en-US" sz="1600" dirty="0" smtClean="0"/>
              <a:t>rotation.</a:t>
            </a:r>
            <a:endParaRPr lang="fa-IR" sz="1600" dirty="0"/>
          </a:p>
        </p:txBody>
      </p:sp>
      <p:sp>
        <p:nvSpPr>
          <p:cNvPr id="6" name="Title 3"/>
          <p:cNvSpPr>
            <a:spLocks noGrp="1"/>
          </p:cNvSpPr>
          <p:nvPr>
            <p:ph type="title"/>
          </p:nvPr>
        </p:nvSpPr>
        <p:spPr>
          <a:xfrm>
            <a:off x="609600" y="57150"/>
            <a:ext cx="8153400" cy="609600"/>
          </a:xfrm>
        </p:spPr>
        <p:txBody>
          <a:bodyPr>
            <a:noAutofit/>
          </a:bodyPr>
          <a:lstStyle/>
          <a:p>
            <a:r>
              <a:rPr lang="en-US" sz="2400" b="1" dirty="0"/>
              <a:t>Equations for Shallow Foundation Stiffness and Damping</a:t>
            </a:r>
            <a:endParaRPr lang="fa-IR"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724150"/>
            <a:ext cx="417195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152775"/>
            <a:ext cx="10572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686035" y="971550"/>
            <a:ext cx="5562600" cy="4096371"/>
          </a:xfrm>
          <a:prstGeom prst="rect">
            <a:avLst/>
          </a:prstGeom>
          <a:noFill/>
          <a:ln w="9525">
            <a:solidFill>
              <a:schemeClr val="tx1"/>
            </a:solidFill>
            <a:miter lim="800000"/>
            <a:headEnd/>
            <a:tailEnd/>
          </a:ln>
          <a:effectLst>
            <a:glow rad="635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36</a:t>
            </a:fld>
            <a:endParaRPr kumimoji="0" lang="en-US" dirty="0"/>
          </a:p>
        </p:txBody>
      </p:sp>
    </p:spTree>
    <p:extLst>
      <p:ext uri="{BB962C8B-B14F-4D97-AF65-F5344CB8AC3E}">
        <p14:creationId xmlns:p14="http://schemas.microsoft.com/office/powerpoint/2010/main" val="310220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arn(inVertical)">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sz="quarter" idx="13"/>
          </p:nvPr>
        </p:nvSpPr>
        <p:spPr>
          <a:xfrm>
            <a:off x="609600" y="895350"/>
            <a:ext cx="8229600" cy="4114800"/>
          </a:xfrm>
        </p:spPr>
        <p:txBody>
          <a:bodyPr>
            <a:noAutofit/>
          </a:bodyPr>
          <a:lstStyle/>
          <a:p>
            <a:pPr algn="just"/>
            <a:r>
              <a:rPr lang="en-US" sz="1600" b="1" dirty="0"/>
              <a:t>Models for Rigid Foundations and Uniform </a:t>
            </a:r>
            <a:r>
              <a:rPr lang="en-US" sz="1600" b="1" dirty="0" smtClean="0"/>
              <a:t>Soils</a:t>
            </a:r>
            <a:endParaRPr lang="en-US" sz="1600" b="1" dirty="0"/>
          </a:p>
        </p:txBody>
      </p:sp>
      <p:sp>
        <p:nvSpPr>
          <p:cNvPr id="8" name="Title 3"/>
          <p:cNvSpPr>
            <a:spLocks noGrp="1"/>
          </p:cNvSpPr>
          <p:nvPr>
            <p:ph type="title"/>
          </p:nvPr>
        </p:nvSpPr>
        <p:spPr>
          <a:xfrm>
            <a:off x="609600" y="57150"/>
            <a:ext cx="8153400" cy="609600"/>
          </a:xfrm>
        </p:spPr>
        <p:txBody>
          <a:bodyPr>
            <a:noAutofit/>
          </a:bodyPr>
          <a:lstStyle/>
          <a:p>
            <a:r>
              <a:rPr lang="en-US" sz="2400" b="1" dirty="0"/>
              <a:t>Equations for Shallow Foundation Stiffness and Damping</a:t>
            </a:r>
            <a:endParaRPr lang="fa-IR" sz="2400" dirty="0"/>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76350"/>
            <a:ext cx="5812787"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200150"/>
            <a:ext cx="5867400" cy="3895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3867150"/>
            <a:ext cx="2057400" cy="523220"/>
          </a:xfrm>
          <a:prstGeom prst="rect">
            <a:avLst/>
          </a:prstGeom>
          <a:noFill/>
        </p:spPr>
        <p:txBody>
          <a:bodyPr wrap="square" rtlCol="1">
            <a:spAutoFit/>
          </a:bodyPr>
          <a:lstStyle/>
          <a:p>
            <a:r>
              <a:rPr lang="en-US" sz="1400" dirty="0" err="1" smtClean="0">
                <a:latin typeface="Times New Roman" pitchFamily="18" charset="0"/>
                <a:cs typeface="Times New Roman" pitchFamily="18" charset="0"/>
              </a:rPr>
              <a:t>sur</a:t>
            </a:r>
            <a:r>
              <a:rPr lang="en-US" sz="1400" dirty="0" smtClean="0">
                <a:latin typeface="Times New Roman" pitchFamily="18" charset="0"/>
                <a:cs typeface="Times New Roman" pitchFamily="18" charset="0"/>
              </a:rPr>
              <a:t>== surface</a:t>
            </a:r>
          </a:p>
          <a:p>
            <a:r>
              <a:rPr lang="en-US" sz="1400" dirty="0" err="1" smtClean="0">
                <a:latin typeface="Times New Roman" pitchFamily="18" charset="0"/>
                <a:cs typeface="Times New Roman" pitchFamily="18" charset="0"/>
              </a:rPr>
              <a:t>emb</a:t>
            </a:r>
            <a:r>
              <a:rPr lang="en-US" sz="1400" dirty="0" smtClean="0">
                <a:latin typeface="Times New Roman" pitchFamily="18" charset="0"/>
                <a:cs typeface="Times New Roman" pitchFamily="18" charset="0"/>
              </a:rPr>
              <a:t>== embedded</a:t>
            </a:r>
            <a:endParaRPr lang="fa-IR" sz="1400" dirty="0">
              <a:latin typeface="Times New Roman" pitchFamily="18" charset="0"/>
              <a:cs typeface="Times New Roman" pitchFamily="18" charset="0"/>
            </a:endParaRPr>
          </a:p>
        </p:txBody>
      </p:sp>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37</a:t>
            </a:fld>
            <a:endParaRPr kumimoji="0" lang="en-US" dirty="0"/>
          </a:p>
        </p:txBody>
      </p:sp>
    </p:spTree>
    <p:extLst>
      <p:ext uri="{BB962C8B-B14F-4D97-AF65-F5344CB8AC3E}">
        <p14:creationId xmlns:p14="http://schemas.microsoft.com/office/powerpoint/2010/main" val="250793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wipe(down)">
                                      <p:cBhvr>
                                        <p:cTn id="7"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693" y="1237941"/>
            <a:ext cx="5578907" cy="3924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1"/>
          <p:cNvSpPr>
            <a:spLocks noGrp="1"/>
          </p:cNvSpPr>
          <p:nvPr>
            <p:ph sz="quarter" idx="13"/>
          </p:nvPr>
        </p:nvSpPr>
        <p:spPr>
          <a:xfrm>
            <a:off x="609600" y="895350"/>
            <a:ext cx="8229600" cy="4114800"/>
          </a:xfrm>
        </p:spPr>
        <p:txBody>
          <a:bodyPr>
            <a:noAutofit/>
          </a:bodyPr>
          <a:lstStyle/>
          <a:p>
            <a:pPr algn="just"/>
            <a:r>
              <a:rPr lang="en-US" sz="1600" b="1" dirty="0"/>
              <a:t>Models for Rigid Foundations and Uniform </a:t>
            </a:r>
            <a:r>
              <a:rPr lang="en-US" sz="1600" b="1" dirty="0" smtClean="0"/>
              <a:t>Soils</a:t>
            </a:r>
            <a:endParaRPr lang="en-US" sz="1600" b="1" dirty="0"/>
          </a:p>
        </p:txBody>
      </p:sp>
      <p:sp>
        <p:nvSpPr>
          <p:cNvPr id="8" name="Title 3"/>
          <p:cNvSpPr>
            <a:spLocks noGrp="1"/>
          </p:cNvSpPr>
          <p:nvPr>
            <p:ph type="title"/>
          </p:nvPr>
        </p:nvSpPr>
        <p:spPr>
          <a:xfrm>
            <a:off x="609600" y="57150"/>
            <a:ext cx="8153400" cy="609600"/>
          </a:xfrm>
        </p:spPr>
        <p:txBody>
          <a:bodyPr>
            <a:noAutofit/>
          </a:bodyPr>
          <a:lstStyle/>
          <a:p>
            <a:r>
              <a:rPr lang="en-US" sz="2400" b="1" dirty="0"/>
              <a:t>Equations for Shallow Foundation Stiffness and Damping</a:t>
            </a:r>
            <a:endParaRPr lang="fa-IR" sz="2400" dirty="0"/>
          </a:p>
        </p:txBody>
      </p:sp>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38</a:t>
            </a:fld>
            <a:endParaRPr kumimoji="0" lang="en-US" dirty="0"/>
          </a:p>
        </p:txBody>
      </p:sp>
    </p:spTree>
    <p:extLst>
      <p:ext uri="{BB962C8B-B14F-4D97-AF65-F5344CB8AC3E}">
        <p14:creationId xmlns:p14="http://schemas.microsoft.com/office/powerpoint/2010/main" val="4986106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33265"/>
            <a:ext cx="5683102" cy="3907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1"/>
          <p:cNvSpPr>
            <a:spLocks noGrp="1"/>
          </p:cNvSpPr>
          <p:nvPr>
            <p:ph sz="quarter" idx="13"/>
          </p:nvPr>
        </p:nvSpPr>
        <p:spPr>
          <a:xfrm>
            <a:off x="609600" y="895350"/>
            <a:ext cx="8229600" cy="4114800"/>
          </a:xfrm>
        </p:spPr>
        <p:txBody>
          <a:bodyPr>
            <a:noAutofit/>
          </a:bodyPr>
          <a:lstStyle/>
          <a:p>
            <a:pPr algn="just"/>
            <a:r>
              <a:rPr lang="en-US" sz="1600" b="1" dirty="0"/>
              <a:t>Models for Rigid Foundations and Uniform </a:t>
            </a:r>
            <a:r>
              <a:rPr lang="en-US" sz="1600" b="1" dirty="0" smtClean="0"/>
              <a:t>Soils</a:t>
            </a:r>
            <a:endParaRPr lang="en-US" sz="1600" b="1" dirty="0"/>
          </a:p>
        </p:txBody>
      </p:sp>
      <p:sp>
        <p:nvSpPr>
          <p:cNvPr id="8" name="Title 3"/>
          <p:cNvSpPr>
            <a:spLocks noGrp="1"/>
          </p:cNvSpPr>
          <p:nvPr>
            <p:ph type="title"/>
          </p:nvPr>
        </p:nvSpPr>
        <p:spPr>
          <a:xfrm>
            <a:off x="609600" y="57150"/>
            <a:ext cx="8153400" cy="609600"/>
          </a:xfrm>
        </p:spPr>
        <p:txBody>
          <a:bodyPr>
            <a:noAutofit/>
          </a:bodyPr>
          <a:lstStyle/>
          <a:p>
            <a:r>
              <a:rPr lang="en-US" sz="2400" b="1" dirty="0"/>
              <a:t>Equations for Shallow Foundation Stiffness and Damping</a:t>
            </a:r>
            <a:endParaRPr lang="fa-IR" sz="2400" dirty="0"/>
          </a:p>
        </p:txBody>
      </p:sp>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39</a:t>
            </a:fld>
            <a:endParaRPr kumimoji="0" lang="en-US" dirty="0"/>
          </a:p>
        </p:txBody>
      </p:sp>
    </p:spTree>
    <p:extLst>
      <p:ext uri="{BB962C8B-B14F-4D97-AF65-F5344CB8AC3E}">
        <p14:creationId xmlns:p14="http://schemas.microsoft.com/office/powerpoint/2010/main" val="482858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895350"/>
            <a:ext cx="8153400" cy="3725825"/>
          </a:xfrm>
        </p:spPr>
        <p:txBody>
          <a:bodyPr>
            <a:noAutofit/>
          </a:bodyPr>
          <a:lstStyle/>
          <a:p>
            <a:pPr algn="just"/>
            <a:r>
              <a:rPr lang="en-US" sz="1900" dirty="0"/>
              <a:t>Practical application of SSI gained </a:t>
            </a:r>
            <a:r>
              <a:rPr lang="en-US" sz="1900" dirty="0" smtClean="0"/>
              <a:t>momentum following </a:t>
            </a:r>
            <a:r>
              <a:rPr lang="en-US" sz="1900" dirty="0"/>
              <a:t>publication of </a:t>
            </a:r>
            <a:r>
              <a:rPr lang="en-US" sz="1900" dirty="0">
                <a:solidFill>
                  <a:schemeClr val="bg2">
                    <a:lumMod val="50000"/>
                  </a:schemeClr>
                </a:solidFill>
              </a:rPr>
              <a:t>FEMA 440</a:t>
            </a:r>
            <a:r>
              <a:rPr lang="en-US" sz="1900" dirty="0"/>
              <a:t>, </a:t>
            </a:r>
            <a:r>
              <a:rPr lang="en-US" sz="1900" i="1" dirty="0"/>
              <a:t>Improvement of Inelastic Seismic </a:t>
            </a:r>
            <a:r>
              <a:rPr lang="en-US" sz="1900" i="1" dirty="0" smtClean="0"/>
              <a:t>Analysis Procedures </a:t>
            </a:r>
            <a:r>
              <a:rPr lang="en-US" sz="1900" dirty="0"/>
              <a:t>(FEMA, 2005), which provided the design community with </a:t>
            </a:r>
            <a:r>
              <a:rPr lang="en-US" sz="1900" dirty="0" smtClean="0"/>
              <a:t>procedures for </a:t>
            </a:r>
            <a:r>
              <a:rPr lang="en-US" sz="1900" dirty="0"/>
              <a:t>incorporating the effects of soil-structure interaction in </a:t>
            </a:r>
            <a:r>
              <a:rPr lang="en-US" sz="1900" dirty="0">
                <a:solidFill>
                  <a:srgbClr val="C00000"/>
                </a:solidFill>
              </a:rPr>
              <a:t>nonlinear static </a:t>
            </a:r>
            <a:r>
              <a:rPr lang="en-US" sz="1900" dirty="0" smtClean="0">
                <a:solidFill>
                  <a:srgbClr val="C00000"/>
                </a:solidFill>
              </a:rPr>
              <a:t>pushover type analyses</a:t>
            </a:r>
            <a:r>
              <a:rPr lang="en-US" sz="1900" dirty="0" smtClean="0"/>
              <a:t>.</a:t>
            </a:r>
          </a:p>
          <a:p>
            <a:pPr algn="just"/>
            <a:endParaRPr lang="en-US" sz="1900" dirty="0" smtClean="0"/>
          </a:p>
          <a:p>
            <a:pPr algn="just"/>
            <a:r>
              <a:rPr lang="en-US" sz="1900" dirty="0" smtClean="0"/>
              <a:t> </a:t>
            </a:r>
            <a:r>
              <a:rPr lang="en-US" sz="1900" dirty="0"/>
              <a:t>These procedures were eventually adopted into </a:t>
            </a:r>
            <a:r>
              <a:rPr lang="en-US" sz="1900" dirty="0">
                <a:solidFill>
                  <a:schemeClr val="bg2">
                    <a:lumMod val="50000"/>
                  </a:schemeClr>
                </a:solidFill>
              </a:rPr>
              <a:t>ASCE/SEI 41-06</a:t>
            </a:r>
            <a:r>
              <a:rPr lang="en-US" sz="1900" dirty="0" smtClean="0"/>
              <a:t>, </a:t>
            </a:r>
            <a:r>
              <a:rPr lang="en-US" sz="1900" i="1" dirty="0"/>
              <a:t>Seismic Rehabilitation of Existing Buildings </a:t>
            </a:r>
            <a:r>
              <a:rPr lang="en-US" sz="1900" dirty="0"/>
              <a:t>(ASCE, 2007). Because they </a:t>
            </a:r>
            <a:r>
              <a:rPr lang="en-US" sz="1900" dirty="0" smtClean="0"/>
              <a:t>were developed </a:t>
            </a:r>
            <a:r>
              <a:rPr lang="en-US" sz="1900" dirty="0"/>
              <a:t>for </a:t>
            </a:r>
            <a:r>
              <a:rPr lang="en-US" sz="1900" dirty="0">
                <a:solidFill>
                  <a:srgbClr val="C00000"/>
                </a:solidFill>
              </a:rPr>
              <a:t>nonlinear static analysis</a:t>
            </a:r>
            <a:r>
              <a:rPr lang="en-US" sz="1900" dirty="0"/>
              <a:t>, however, </a:t>
            </a:r>
            <a:r>
              <a:rPr lang="en-US" sz="1900" dirty="0">
                <a:solidFill>
                  <a:srgbClr val="7030A0"/>
                </a:solidFill>
                <a:effectLst>
                  <a:outerShdw blurRad="38100" dist="38100" dir="2700000" algn="tl">
                    <a:srgbClr val="000000">
                      <a:alpha val="43137"/>
                    </a:srgbClr>
                  </a:outerShdw>
                </a:effectLst>
              </a:rPr>
              <a:t>they were not directly applicable </a:t>
            </a:r>
            <a:r>
              <a:rPr lang="en-US" sz="1900" dirty="0" smtClean="0">
                <a:solidFill>
                  <a:srgbClr val="7030A0"/>
                </a:solidFill>
                <a:effectLst>
                  <a:outerShdw blurRad="38100" dist="38100" dir="2700000" algn="tl">
                    <a:srgbClr val="000000">
                      <a:alpha val="43137"/>
                    </a:srgbClr>
                  </a:outerShdw>
                </a:effectLst>
              </a:rPr>
              <a:t>to response </a:t>
            </a:r>
            <a:r>
              <a:rPr lang="en-US" sz="1900" dirty="0">
                <a:solidFill>
                  <a:srgbClr val="7030A0"/>
                </a:solidFill>
                <a:effectLst>
                  <a:outerShdw blurRad="38100" dist="38100" dir="2700000" algn="tl">
                    <a:srgbClr val="000000">
                      <a:alpha val="43137"/>
                    </a:srgbClr>
                  </a:outerShdw>
                </a:effectLst>
              </a:rPr>
              <a:t>history analysis</a:t>
            </a:r>
            <a:r>
              <a:rPr lang="en-US" sz="1900" dirty="0"/>
              <a:t>, which requires more careful consideration of </a:t>
            </a:r>
            <a:r>
              <a:rPr lang="en-US" sz="1900" dirty="0" smtClean="0"/>
              <a:t>specific components </a:t>
            </a:r>
            <a:r>
              <a:rPr lang="en-US" sz="1900" dirty="0"/>
              <a:t>of soil-foundation interaction and the manner by which input </a:t>
            </a:r>
            <a:r>
              <a:rPr lang="en-US" sz="1900" dirty="0" smtClean="0"/>
              <a:t>ground motions </a:t>
            </a:r>
            <a:r>
              <a:rPr lang="en-US" sz="1900" dirty="0"/>
              <a:t>should be applied to structural models.</a:t>
            </a:r>
            <a:endParaRPr lang="fa-IR" sz="1900" dirty="0"/>
          </a:p>
        </p:txBody>
      </p:sp>
      <p:sp>
        <p:nvSpPr>
          <p:cNvPr id="4" name="Title 3"/>
          <p:cNvSpPr>
            <a:spLocks noGrp="1"/>
          </p:cNvSpPr>
          <p:nvPr>
            <p:ph type="title"/>
          </p:nvPr>
        </p:nvSpPr>
        <p:spPr/>
        <p:txBody>
          <a:bodyPr>
            <a:normAutofit fontScale="90000"/>
          </a:bodyPr>
          <a:lstStyle/>
          <a:p>
            <a:r>
              <a:rPr lang="en-US" dirty="0" smtClean="0"/>
              <a:t>Soil-Structure-Interaction- In Codes</a:t>
            </a:r>
            <a:endParaRPr lang="fa-IR" dirty="0"/>
          </a:p>
        </p:txBody>
      </p:sp>
      <p:sp>
        <p:nvSpPr>
          <p:cNvPr id="3" name="Slide Number Placeholder 2"/>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4</a:t>
            </a:fld>
            <a:endParaRPr kumimoji="0" lang="en-US" dirty="0"/>
          </a:p>
        </p:txBody>
      </p:sp>
    </p:spTree>
    <p:extLst>
      <p:ext uri="{BB962C8B-B14F-4D97-AF65-F5344CB8AC3E}">
        <p14:creationId xmlns:p14="http://schemas.microsoft.com/office/powerpoint/2010/main" val="4290664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429000" y="1990725"/>
            <a:ext cx="5478308" cy="3152775"/>
          </a:xfrm>
          <a:prstGeom prst="rect">
            <a:avLst/>
          </a:prstGeom>
          <a:noFill/>
          <a:ln w="9525">
            <a:noFill/>
            <a:miter lim="800000"/>
            <a:headEnd/>
            <a:tailEnd/>
          </a:ln>
          <a:effectLst/>
        </p:spPr>
      </p:pic>
      <p:sp>
        <p:nvSpPr>
          <p:cNvPr id="6" name="Content Placeholder 1"/>
          <p:cNvSpPr>
            <a:spLocks noGrp="1"/>
          </p:cNvSpPr>
          <p:nvPr>
            <p:ph sz="quarter" idx="13"/>
          </p:nvPr>
        </p:nvSpPr>
        <p:spPr>
          <a:xfrm>
            <a:off x="609600" y="895350"/>
            <a:ext cx="8305800" cy="4114800"/>
          </a:xfrm>
        </p:spPr>
        <p:txBody>
          <a:bodyPr>
            <a:noAutofit/>
          </a:bodyPr>
          <a:lstStyle/>
          <a:p>
            <a:pPr algn="just"/>
            <a:r>
              <a:rPr lang="en-US" sz="1600" b="1" dirty="0"/>
              <a:t>Models for Rigid Foundations and Uniform </a:t>
            </a:r>
            <a:r>
              <a:rPr lang="en-US" sz="1600" b="1" dirty="0" smtClean="0"/>
              <a:t>Soils</a:t>
            </a:r>
          </a:p>
          <a:p>
            <a:pPr marL="319088" indent="-28575" algn="just">
              <a:buNone/>
            </a:pPr>
            <a:r>
              <a:rPr lang="en-US" sz="1600" dirty="0" smtClean="0"/>
              <a:t>As aspect ratio increases, </a:t>
            </a:r>
            <a:r>
              <a:rPr lang="en-US" sz="1600" dirty="0" smtClean="0">
                <a:solidFill>
                  <a:srgbClr val="C00000"/>
                </a:solidFill>
              </a:rPr>
              <a:t>the ends of the foundation are located further apart</a:t>
            </a:r>
            <a:r>
              <a:rPr lang="en-US" sz="1600" dirty="0" smtClean="0"/>
              <a:t>, and energy radiating into the soil from each end of the foundation experiences </a:t>
            </a:r>
            <a:r>
              <a:rPr lang="en-US" sz="1600" dirty="0" smtClean="0">
                <a:solidFill>
                  <a:srgbClr val="C00000"/>
                </a:solidFill>
              </a:rPr>
              <a:t>less destructive interference</a:t>
            </a:r>
            <a:r>
              <a:rPr lang="en-US" sz="1600" dirty="0" smtClean="0"/>
              <a:t>, thus </a:t>
            </a:r>
            <a:r>
              <a:rPr lang="en-US" sz="1600" dirty="0" smtClean="0">
                <a:solidFill>
                  <a:srgbClr val="0070C0"/>
                </a:solidFill>
                <a:effectLst>
                  <a:outerShdw blurRad="38100" dist="38100" dir="2700000" algn="tl">
                    <a:srgbClr val="000000">
                      <a:alpha val="43137"/>
                    </a:srgbClr>
                  </a:outerShdw>
                </a:effectLst>
              </a:rPr>
              <a:t>increasing damping</a:t>
            </a:r>
            <a:r>
              <a:rPr lang="en-US" sz="1600" dirty="0" smtClean="0"/>
              <a:t>.</a:t>
            </a:r>
          </a:p>
          <a:p>
            <a:pPr marL="319088" indent="-28575">
              <a:buNone/>
            </a:pPr>
            <a:endParaRPr lang="en-US" sz="1600" b="1" dirty="0" smtClean="0"/>
          </a:p>
          <a:p>
            <a:endParaRPr lang="en-US" sz="1600" b="1" dirty="0"/>
          </a:p>
        </p:txBody>
      </p:sp>
      <p:sp>
        <p:nvSpPr>
          <p:cNvPr id="7" name="Title 3"/>
          <p:cNvSpPr>
            <a:spLocks noGrp="1"/>
          </p:cNvSpPr>
          <p:nvPr>
            <p:ph type="title"/>
          </p:nvPr>
        </p:nvSpPr>
        <p:spPr>
          <a:xfrm>
            <a:off x="609600" y="57150"/>
            <a:ext cx="8153400" cy="609600"/>
          </a:xfrm>
        </p:spPr>
        <p:txBody>
          <a:bodyPr>
            <a:noAutofit/>
          </a:bodyPr>
          <a:lstStyle/>
          <a:p>
            <a:r>
              <a:rPr lang="en-US" sz="2400" b="1" dirty="0"/>
              <a:t>Equations for Shallow Foundation Stiffness and Damping</a:t>
            </a:r>
            <a:endParaRPr lang="fa-IR" sz="2400" dirty="0"/>
          </a:p>
        </p:txBody>
      </p:sp>
      <p:sp>
        <p:nvSpPr>
          <p:cNvPr id="9" name="Rectangle 8"/>
          <p:cNvSpPr/>
          <p:nvPr/>
        </p:nvSpPr>
        <p:spPr>
          <a:xfrm>
            <a:off x="228600" y="2647950"/>
            <a:ext cx="3886200" cy="954107"/>
          </a:xfrm>
          <a:prstGeom prst="rect">
            <a:avLst/>
          </a:prstGeom>
        </p:spPr>
        <p:txBody>
          <a:bodyPr wrap="square">
            <a:spAutoFit/>
          </a:bodyPr>
          <a:lstStyle/>
          <a:p>
            <a:endParaRPr lang="en-US" sz="1400" dirty="0" smtClean="0"/>
          </a:p>
          <a:p>
            <a:r>
              <a:rPr lang="en-US" sz="1400" dirty="0" smtClean="0"/>
              <a:t>Rectangular footings resting on the surface</a:t>
            </a:r>
          </a:p>
          <a:p>
            <a:r>
              <a:rPr lang="en-US" sz="1400" dirty="0" smtClean="0"/>
              <a:t>Zero hysteretic damping</a:t>
            </a:r>
          </a:p>
          <a:p>
            <a:r>
              <a:rPr lang="en-US" sz="1400" dirty="0" smtClean="0"/>
              <a:t> </a:t>
            </a:r>
            <a:r>
              <a:rPr lang="en-US" sz="1400" dirty="0" smtClean="0">
                <a:latin typeface="Symbol" pitchFamily="18" charset="2"/>
              </a:rPr>
              <a:t>n</a:t>
            </a:r>
            <a:r>
              <a:rPr lang="en-US" sz="1400" dirty="0" smtClean="0"/>
              <a:t>=0.33</a:t>
            </a:r>
            <a:endParaRPr lang="en-US" sz="1400" dirty="0"/>
          </a:p>
        </p:txBody>
      </p:sp>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40</a:t>
            </a:fld>
            <a:endParaRPr kumimoji="0"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810000" y="1200150"/>
            <a:ext cx="4938713" cy="3840473"/>
          </a:xfrm>
          <a:prstGeom prst="rect">
            <a:avLst/>
          </a:prstGeom>
          <a:noFill/>
          <a:ln w="9525">
            <a:noFill/>
            <a:miter lim="800000"/>
            <a:headEnd/>
            <a:tailEnd/>
          </a:ln>
          <a:effectLst/>
        </p:spPr>
      </p:pic>
      <p:sp>
        <p:nvSpPr>
          <p:cNvPr id="6" name="Content Placeholder 1"/>
          <p:cNvSpPr>
            <a:spLocks noGrp="1"/>
          </p:cNvSpPr>
          <p:nvPr>
            <p:ph sz="quarter" idx="13"/>
          </p:nvPr>
        </p:nvSpPr>
        <p:spPr>
          <a:xfrm>
            <a:off x="609600" y="895350"/>
            <a:ext cx="8305800" cy="4114800"/>
          </a:xfrm>
        </p:spPr>
        <p:txBody>
          <a:bodyPr>
            <a:noAutofit/>
          </a:bodyPr>
          <a:lstStyle/>
          <a:p>
            <a:pPr algn="just"/>
            <a:r>
              <a:rPr lang="en-US" sz="1600" b="1" dirty="0"/>
              <a:t>Models for Rigid Foundations and Uniform </a:t>
            </a:r>
            <a:r>
              <a:rPr lang="en-US" sz="1600" b="1" dirty="0" smtClean="0"/>
              <a:t>Soils</a:t>
            </a:r>
          </a:p>
          <a:p>
            <a:pPr marL="319088" indent="-28575">
              <a:buNone/>
            </a:pPr>
            <a:endParaRPr lang="en-US" sz="1600" b="1" dirty="0" smtClean="0"/>
          </a:p>
          <a:p>
            <a:endParaRPr lang="en-US" sz="1600" b="1" dirty="0"/>
          </a:p>
        </p:txBody>
      </p:sp>
      <p:sp>
        <p:nvSpPr>
          <p:cNvPr id="7" name="Title 3"/>
          <p:cNvSpPr>
            <a:spLocks noGrp="1"/>
          </p:cNvSpPr>
          <p:nvPr>
            <p:ph type="title"/>
          </p:nvPr>
        </p:nvSpPr>
        <p:spPr>
          <a:xfrm>
            <a:off x="609600" y="57150"/>
            <a:ext cx="8153400" cy="609600"/>
          </a:xfrm>
        </p:spPr>
        <p:txBody>
          <a:bodyPr>
            <a:noAutofit/>
          </a:bodyPr>
          <a:lstStyle/>
          <a:p>
            <a:r>
              <a:rPr lang="en-US" sz="2400" b="1" dirty="0"/>
              <a:t>Equations for Shallow Foundation Stiffness and Damping</a:t>
            </a:r>
            <a:endParaRPr lang="fa-IR" sz="2400" dirty="0"/>
          </a:p>
        </p:txBody>
      </p:sp>
      <p:sp>
        <p:nvSpPr>
          <p:cNvPr id="8" name="Rectangle 7"/>
          <p:cNvSpPr/>
          <p:nvPr/>
        </p:nvSpPr>
        <p:spPr>
          <a:xfrm>
            <a:off x="228600" y="2647950"/>
            <a:ext cx="3886200" cy="954107"/>
          </a:xfrm>
          <a:prstGeom prst="rect">
            <a:avLst/>
          </a:prstGeom>
        </p:spPr>
        <p:txBody>
          <a:bodyPr wrap="square">
            <a:spAutoFit/>
          </a:bodyPr>
          <a:lstStyle/>
          <a:p>
            <a:endParaRPr lang="en-US" sz="1400" dirty="0" smtClean="0"/>
          </a:p>
          <a:p>
            <a:r>
              <a:rPr lang="en-US" sz="1400" dirty="0" smtClean="0"/>
              <a:t>Rectangular footings embedded in a half-space</a:t>
            </a:r>
          </a:p>
          <a:p>
            <a:r>
              <a:rPr lang="en-US" sz="1400" dirty="0" smtClean="0"/>
              <a:t>Zero hysteretic damping</a:t>
            </a:r>
          </a:p>
          <a:p>
            <a:r>
              <a:rPr lang="en-US" sz="1400" dirty="0" smtClean="0"/>
              <a:t> </a:t>
            </a:r>
            <a:r>
              <a:rPr lang="en-US" sz="1400" dirty="0" smtClean="0">
                <a:latin typeface="Symbol" pitchFamily="18" charset="2"/>
              </a:rPr>
              <a:t>n</a:t>
            </a:r>
            <a:r>
              <a:rPr lang="en-US" sz="1400" dirty="0" smtClean="0"/>
              <a:t>=0.33</a:t>
            </a:r>
            <a:endParaRPr lang="en-US" sz="1400" dirty="0"/>
          </a:p>
        </p:txBody>
      </p:sp>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41</a:t>
            </a:fld>
            <a:endParaRPr kumimoji="0"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3"/>
          </p:nvPr>
        </p:nvSpPr>
        <p:spPr>
          <a:xfrm>
            <a:off x="457200" y="895350"/>
            <a:ext cx="3429000" cy="4114800"/>
          </a:xfrm>
        </p:spPr>
        <p:txBody>
          <a:bodyPr>
            <a:noAutofit/>
          </a:bodyPr>
          <a:lstStyle/>
          <a:p>
            <a:pPr algn="just"/>
            <a:r>
              <a:rPr lang="en-US" sz="1600" b="1" dirty="0" smtClean="0"/>
              <a:t>Effect of Non-Uniform Soil Profiles</a:t>
            </a:r>
          </a:p>
          <a:p>
            <a:pPr algn="just"/>
            <a:endParaRPr lang="en-US" sz="1600" b="1" dirty="0" smtClean="0"/>
          </a:p>
          <a:p>
            <a:pPr marL="319088" indent="-38100" algn="just">
              <a:buNone/>
            </a:pPr>
            <a:r>
              <a:rPr lang="en-US" sz="1600" dirty="0" smtClean="0"/>
              <a:t>The effect of variation in soil shear modulus with depth is most critical for static stiffness and radiation damping </a:t>
            </a:r>
            <a:r>
              <a:rPr lang="en-US" sz="1600" dirty="0" smtClean="0">
                <a:solidFill>
                  <a:srgbClr val="0070C0"/>
                </a:solidFill>
                <a:effectLst>
                  <a:outerShdw blurRad="38100" dist="38100" dir="2700000" algn="tl">
                    <a:srgbClr val="000000">
                      <a:alpha val="43137"/>
                    </a:srgbClr>
                  </a:outerShdw>
                </a:effectLst>
              </a:rPr>
              <a:t>associated with foundation rocking</a:t>
            </a:r>
            <a:r>
              <a:rPr lang="en-US" sz="1600" dirty="0" smtClean="0"/>
              <a:t>. Because rocking is often an insignificant contributor to </a:t>
            </a:r>
            <a:r>
              <a:rPr lang="en-US" sz="1600" dirty="0" smtClean="0">
                <a:solidFill>
                  <a:srgbClr val="C00000"/>
                </a:solidFill>
              </a:rPr>
              <a:t>overall foundation damping</a:t>
            </a:r>
            <a:r>
              <a:rPr lang="en-US" sz="1600" dirty="0" smtClean="0"/>
              <a:t>, the practical impact of soil non-homogeneity is primarily related to its effect on static stiffness.</a:t>
            </a:r>
            <a:endParaRPr lang="en-US" sz="1600" b="1" dirty="0" smtClean="0"/>
          </a:p>
          <a:p>
            <a:endParaRPr lang="en-US" sz="1600" b="1" dirty="0"/>
          </a:p>
        </p:txBody>
      </p:sp>
      <p:sp>
        <p:nvSpPr>
          <p:cNvPr id="6" name="Title 3"/>
          <p:cNvSpPr>
            <a:spLocks noGrp="1"/>
          </p:cNvSpPr>
          <p:nvPr>
            <p:ph type="title"/>
          </p:nvPr>
        </p:nvSpPr>
        <p:spPr>
          <a:xfrm>
            <a:off x="609600" y="57150"/>
            <a:ext cx="8153400" cy="609600"/>
          </a:xfrm>
        </p:spPr>
        <p:txBody>
          <a:bodyPr>
            <a:noAutofit/>
          </a:bodyPr>
          <a:lstStyle/>
          <a:p>
            <a:r>
              <a:rPr lang="en-US" sz="2400" b="1" dirty="0"/>
              <a:t>Equations for Shallow Foundation Stiffness and Damping</a:t>
            </a:r>
            <a:endParaRPr lang="fa-IR" sz="2400" dirty="0"/>
          </a:p>
        </p:txBody>
      </p:sp>
      <p:pic>
        <p:nvPicPr>
          <p:cNvPr id="3075" name="Picture 3"/>
          <p:cNvPicPr>
            <a:picLocks noChangeAspect="1" noChangeArrowheads="1"/>
          </p:cNvPicPr>
          <p:nvPr/>
        </p:nvPicPr>
        <p:blipFill>
          <a:blip r:embed="rId2"/>
          <a:srcRect/>
          <a:stretch>
            <a:fillRect/>
          </a:stretch>
        </p:blipFill>
        <p:spPr bwMode="auto">
          <a:xfrm>
            <a:off x="3857625" y="1172230"/>
            <a:ext cx="5286375" cy="3971270"/>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1828800" y="4095750"/>
            <a:ext cx="1504950" cy="762000"/>
          </a:xfrm>
          <a:prstGeom prst="rect">
            <a:avLst/>
          </a:prstGeom>
          <a:noFill/>
          <a:ln w="9525">
            <a:noFill/>
            <a:miter lim="800000"/>
            <a:headEnd/>
            <a:tailEnd/>
          </a:ln>
          <a:effectLst/>
        </p:spPr>
      </p:pic>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42</a:t>
            </a:fld>
            <a:endParaRPr kumimoji="0"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3"/>
          </p:nvPr>
        </p:nvSpPr>
        <p:spPr>
          <a:xfrm>
            <a:off x="457200" y="895350"/>
            <a:ext cx="4953000" cy="4114800"/>
          </a:xfrm>
        </p:spPr>
        <p:txBody>
          <a:bodyPr>
            <a:noAutofit/>
          </a:bodyPr>
          <a:lstStyle/>
          <a:p>
            <a:pPr algn="just"/>
            <a:r>
              <a:rPr lang="en-US" sz="1600" b="1" dirty="0" smtClean="0"/>
              <a:t>Effect of Flexible Foundation Elements</a:t>
            </a:r>
          </a:p>
          <a:p>
            <a:pPr marL="319088" indent="-26988">
              <a:buNone/>
            </a:pPr>
            <a:r>
              <a:rPr lang="en-US" sz="1600" dirty="0" smtClean="0"/>
              <a:t>The flexibility of the foundation is represented by a relative soil-to-foundation stiffness ratio, as:</a:t>
            </a:r>
          </a:p>
          <a:p>
            <a:pPr marL="319088" indent="-26988">
              <a:buNone/>
            </a:pPr>
            <a:endParaRPr lang="en-US" sz="1600" b="1" dirty="0" smtClean="0"/>
          </a:p>
          <a:p>
            <a:pPr marL="319088" indent="-26988">
              <a:buNone/>
            </a:pPr>
            <a:endParaRPr lang="en-US" sz="1600" b="1" dirty="0" smtClean="0"/>
          </a:p>
          <a:p>
            <a:pPr marL="319088" indent="-26988">
              <a:buNone/>
            </a:pPr>
            <a:endParaRPr lang="en-US" sz="1600" b="1" dirty="0" smtClean="0"/>
          </a:p>
          <a:p>
            <a:pPr marL="319088" indent="23813">
              <a:buNone/>
            </a:pPr>
            <a:endParaRPr lang="en-US" sz="1600" i="1" dirty="0" smtClean="0"/>
          </a:p>
          <a:p>
            <a:pPr marL="319088" indent="23813">
              <a:buNone/>
            </a:pPr>
            <a:r>
              <a:rPr lang="en-US" sz="1600" i="1" dirty="0" err="1" smtClean="0"/>
              <a:t>R</a:t>
            </a:r>
            <a:r>
              <a:rPr lang="en-US" sz="1100" i="1" dirty="0" err="1" smtClean="0"/>
              <a:t>f</a:t>
            </a:r>
            <a:r>
              <a:rPr lang="en-US" sz="1100" i="1" dirty="0" smtClean="0"/>
              <a:t>; </a:t>
            </a:r>
            <a:r>
              <a:rPr lang="en-US" sz="1600" i="1" dirty="0" smtClean="0"/>
              <a:t>the foundation radius</a:t>
            </a:r>
          </a:p>
          <a:p>
            <a:pPr marL="319088" indent="23813">
              <a:buNone/>
            </a:pPr>
            <a:r>
              <a:rPr lang="en-US" sz="1600" i="1" dirty="0" err="1" smtClean="0"/>
              <a:t>t</a:t>
            </a:r>
            <a:r>
              <a:rPr lang="en-US" sz="1100" i="1" dirty="0" err="1" smtClean="0"/>
              <a:t>f</a:t>
            </a:r>
            <a:r>
              <a:rPr lang="en-US" sz="1600" i="1" dirty="0" smtClean="0"/>
              <a:t>; the foundation thickness </a:t>
            </a:r>
          </a:p>
          <a:p>
            <a:pPr marL="319088" indent="23813">
              <a:buNone/>
            </a:pPr>
            <a:r>
              <a:rPr lang="en-US" sz="1600" i="1" dirty="0" err="1" smtClean="0"/>
              <a:t>E</a:t>
            </a:r>
            <a:r>
              <a:rPr lang="en-US" sz="1200" i="1" dirty="0" err="1" smtClean="0"/>
              <a:t>f</a:t>
            </a:r>
            <a:r>
              <a:rPr lang="en-US" sz="1200" i="1" dirty="0" smtClean="0"/>
              <a:t> </a:t>
            </a:r>
            <a:r>
              <a:rPr lang="en-US" sz="1600" i="1" dirty="0" smtClean="0"/>
              <a:t>;the </a:t>
            </a:r>
            <a:r>
              <a:rPr lang="en-US" sz="1600" dirty="0" smtClean="0"/>
              <a:t>Young’s modulus</a:t>
            </a:r>
          </a:p>
          <a:p>
            <a:pPr marL="319088" indent="23813">
              <a:buNone/>
            </a:pPr>
            <a:r>
              <a:rPr lang="en-US" sz="1600" i="1" dirty="0" err="1" smtClean="0">
                <a:latin typeface="Symbol" pitchFamily="18" charset="2"/>
              </a:rPr>
              <a:t>n</a:t>
            </a:r>
            <a:r>
              <a:rPr lang="en-US" sz="1200" i="1" dirty="0" err="1" smtClean="0"/>
              <a:t>f</a:t>
            </a:r>
            <a:r>
              <a:rPr lang="en-US" sz="1600" i="1" dirty="0" smtClean="0"/>
              <a:t> ; </a:t>
            </a:r>
            <a:r>
              <a:rPr lang="en-US" sz="1600" dirty="0" smtClean="0"/>
              <a:t>Poisson’s ratio</a:t>
            </a:r>
            <a:endParaRPr lang="en-US" sz="1600" b="1" dirty="0"/>
          </a:p>
        </p:txBody>
      </p:sp>
      <p:sp>
        <p:nvSpPr>
          <p:cNvPr id="6" name="Title 3"/>
          <p:cNvSpPr>
            <a:spLocks noGrp="1"/>
          </p:cNvSpPr>
          <p:nvPr>
            <p:ph type="title"/>
          </p:nvPr>
        </p:nvSpPr>
        <p:spPr>
          <a:xfrm>
            <a:off x="609600" y="57150"/>
            <a:ext cx="8153400" cy="609600"/>
          </a:xfrm>
        </p:spPr>
        <p:txBody>
          <a:bodyPr>
            <a:noAutofit/>
          </a:bodyPr>
          <a:lstStyle/>
          <a:p>
            <a:r>
              <a:rPr lang="en-US" sz="2400" b="1" dirty="0"/>
              <a:t>Equations for Shallow Foundation Stiffness and Damping</a:t>
            </a:r>
            <a:endParaRPr lang="fa-IR" sz="2400" dirty="0"/>
          </a:p>
        </p:txBody>
      </p:sp>
      <p:pic>
        <p:nvPicPr>
          <p:cNvPr id="4098" name="Picture 2"/>
          <p:cNvPicPr>
            <a:picLocks noChangeAspect="1" noChangeArrowheads="1"/>
          </p:cNvPicPr>
          <p:nvPr/>
        </p:nvPicPr>
        <p:blipFill>
          <a:blip r:embed="rId2" cstate="print"/>
          <a:srcRect/>
          <a:stretch>
            <a:fillRect/>
          </a:stretch>
        </p:blipFill>
        <p:spPr bwMode="auto">
          <a:xfrm>
            <a:off x="3581400" y="1733694"/>
            <a:ext cx="5278398" cy="340980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838200" y="1885950"/>
            <a:ext cx="2295525" cy="847725"/>
          </a:xfrm>
          <a:prstGeom prst="rect">
            <a:avLst/>
          </a:prstGeom>
          <a:noFill/>
          <a:ln w="9525">
            <a:noFill/>
            <a:miter lim="800000"/>
            <a:headEnd/>
            <a:tailEnd/>
          </a:ln>
          <a:effectLst/>
        </p:spPr>
      </p:pic>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43</a:t>
            </a:fld>
            <a:endParaRPr kumimoji="0"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3"/>
          </p:nvPr>
        </p:nvSpPr>
        <p:spPr>
          <a:xfrm>
            <a:off x="457200" y="895350"/>
            <a:ext cx="8382000" cy="4114800"/>
          </a:xfrm>
        </p:spPr>
        <p:txBody>
          <a:bodyPr>
            <a:noAutofit/>
          </a:bodyPr>
          <a:lstStyle/>
          <a:p>
            <a:pPr algn="just"/>
            <a:r>
              <a:rPr lang="en-US" sz="1600" b="1" dirty="0" smtClean="0"/>
              <a:t>Effect of Flexible Foundation Elements</a:t>
            </a:r>
          </a:p>
          <a:p>
            <a:pPr marL="319088" indent="22225" algn="just">
              <a:buNone/>
            </a:pPr>
            <a:r>
              <a:rPr lang="en-US" sz="1600" dirty="0" smtClean="0">
                <a:solidFill>
                  <a:srgbClr val="C00000"/>
                </a:solidFill>
              </a:rPr>
              <a:t>Distributed springs </a:t>
            </a:r>
            <a:r>
              <a:rPr lang="en-US" sz="1600" dirty="0" smtClean="0"/>
              <a:t>allow the foundation to deform in a natural manner given the loads imposed by the superstructure and the spring reactions. For vertical springs, this can be accomplished by calculating the vertical translational impedance, as described before, and normalizing it by the </a:t>
            </a:r>
            <a:r>
              <a:rPr lang="en-US" sz="1600" dirty="0" smtClean="0">
                <a:solidFill>
                  <a:srgbClr val="C00000"/>
                </a:solidFill>
              </a:rPr>
              <a:t>foundation area to compute stiffness intensity</a:t>
            </a:r>
            <a:r>
              <a:rPr lang="en-US" sz="1600" dirty="0" smtClean="0"/>
              <a:t>, and </a:t>
            </a:r>
            <a:r>
              <a:rPr lang="en-US" sz="1600" i="1" dirty="0" smtClean="0"/>
              <a:t>known as </a:t>
            </a:r>
            <a:r>
              <a:rPr lang="en-US" sz="1600" i="1" dirty="0" smtClean="0">
                <a:solidFill>
                  <a:srgbClr val="0070C0"/>
                </a:solidFill>
                <a:effectLst>
                  <a:outerShdw blurRad="38100" dist="38100" dir="2700000" algn="tl">
                    <a:srgbClr val="000000">
                      <a:alpha val="43137"/>
                    </a:srgbClr>
                  </a:outerShdw>
                </a:effectLst>
              </a:rPr>
              <a:t>coefficient of </a:t>
            </a:r>
            <a:r>
              <a:rPr lang="en-US" sz="1600" dirty="0" err="1" smtClean="0">
                <a:solidFill>
                  <a:srgbClr val="0070C0"/>
                </a:solidFill>
                <a:effectLst>
                  <a:outerShdw blurRad="38100" dist="38100" dir="2700000" algn="tl">
                    <a:srgbClr val="000000">
                      <a:alpha val="43137"/>
                    </a:srgbClr>
                  </a:outerShdw>
                </a:effectLst>
              </a:rPr>
              <a:t>subgrade</a:t>
            </a:r>
            <a:r>
              <a:rPr lang="en-US" sz="1600" dirty="0" smtClean="0">
                <a:solidFill>
                  <a:srgbClr val="0070C0"/>
                </a:solidFill>
                <a:effectLst>
                  <a:outerShdw blurRad="38100" dist="38100" dir="2700000" algn="tl">
                    <a:srgbClr val="000000">
                      <a:alpha val="43137"/>
                    </a:srgbClr>
                  </a:outerShdw>
                </a:effectLst>
              </a:rPr>
              <a:t> reaction </a:t>
            </a:r>
            <a:r>
              <a:rPr lang="en-US" sz="1600" dirty="0" smtClean="0"/>
              <a:t>and</a:t>
            </a:r>
            <a:r>
              <a:rPr lang="en-US" sz="1600" dirty="0" smtClean="0">
                <a:solidFill>
                  <a:srgbClr val="0070C0"/>
                </a:solidFill>
                <a:effectLst>
                  <a:outerShdw blurRad="38100" dist="38100" dir="2700000" algn="tl">
                    <a:srgbClr val="000000">
                      <a:alpha val="43137"/>
                    </a:srgbClr>
                  </a:outerShdw>
                </a:effectLst>
              </a:rPr>
              <a:t> dashpot intensity</a:t>
            </a:r>
            <a:r>
              <a:rPr lang="en-US" sz="1600" dirty="0" smtClean="0"/>
              <a:t>, with dimensions of force per cubic length:</a:t>
            </a:r>
            <a:endParaRPr lang="en-US" sz="1600" b="1" dirty="0" smtClean="0"/>
          </a:p>
        </p:txBody>
      </p:sp>
      <p:sp>
        <p:nvSpPr>
          <p:cNvPr id="6" name="Title 3"/>
          <p:cNvSpPr>
            <a:spLocks noGrp="1"/>
          </p:cNvSpPr>
          <p:nvPr>
            <p:ph type="title"/>
          </p:nvPr>
        </p:nvSpPr>
        <p:spPr>
          <a:xfrm>
            <a:off x="609600" y="57150"/>
            <a:ext cx="8153400" cy="609600"/>
          </a:xfrm>
        </p:spPr>
        <p:txBody>
          <a:bodyPr>
            <a:noAutofit/>
          </a:bodyPr>
          <a:lstStyle/>
          <a:p>
            <a:r>
              <a:rPr lang="en-US" sz="2400" b="1" dirty="0"/>
              <a:t>Equations for Shallow Foundation Stiffness and Damping</a:t>
            </a:r>
            <a:endParaRPr lang="fa-IR" sz="2400" dirty="0"/>
          </a:p>
        </p:txBody>
      </p:sp>
      <p:pic>
        <p:nvPicPr>
          <p:cNvPr id="5122" name="Picture 2"/>
          <p:cNvPicPr>
            <a:picLocks noChangeAspect="1" noChangeArrowheads="1"/>
          </p:cNvPicPr>
          <p:nvPr/>
        </p:nvPicPr>
        <p:blipFill>
          <a:blip r:embed="rId2"/>
          <a:srcRect/>
          <a:stretch>
            <a:fillRect/>
          </a:stretch>
        </p:blipFill>
        <p:spPr bwMode="auto">
          <a:xfrm>
            <a:off x="1143000" y="2647950"/>
            <a:ext cx="1019175" cy="63817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1143000" y="3486150"/>
            <a:ext cx="952500" cy="504825"/>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3733800" y="2590800"/>
            <a:ext cx="5218530" cy="2419350"/>
          </a:xfrm>
          <a:prstGeom prst="rect">
            <a:avLst/>
          </a:prstGeom>
          <a:noFill/>
          <a:ln w="9525">
            <a:noFill/>
            <a:miter lim="800000"/>
            <a:headEnd/>
            <a:tailEnd/>
          </a:ln>
          <a:effectLst/>
        </p:spPr>
      </p:pic>
      <p:sp>
        <p:nvSpPr>
          <p:cNvPr id="11" name="Oval 10"/>
          <p:cNvSpPr/>
          <p:nvPr/>
        </p:nvSpPr>
        <p:spPr>
          <a:xfrm>
            <a:off x="5486400" y="3409950"/>
            <a:ext cx="5334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696200" y="3409950"/>
            <a:ext cx="5334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4400" y="1352550"/>
            <a:ext cx="7391400" cy="2585323"/>
          </a:xfrm>
          <a:prstGeom prst="rect">
            <a:avLst/>
          </a:prstGeom>
          <a:solidFill>
            <a:schemeClr val="accent3">
              <a:lumMod val="20000"/>
              <a:lumOff val="80000"/>
            </a:schemeClr>
          </a:solidFill>
          <a:ln w="19050">
            <a:solidFill>
              <a:schemeClr val="tx1"/>
            </a:solidFill>
          </a:ln>
          <a:effectLst>
            <a:glow rad="101600">
              <a:schemeClr val="accent4">
                <a:satMod val="175000"/>
                <a:alpha val="40000"/>
              </a:schemeClr>
            </a:glow>
          </a:effectLst>
        </p:spPr>
        <p:txBody>
          <a:bodyPr wrap="square">
            <a:spAutoFit/>
          </a:bodyPr>
          <a:lstStyle/>
          <a:p>
            <a:pPr algn="just"/>
            <a:r>
              <a:rPr lang="en-US" dirty="0" smtClean="0"/>
              <a:t>If this approach were used across the entire length, the vertical stiffness of the foundation would be reproduced, but </a:t>
            </a:r>
            <a:r>
              <a:rPr lang="en-US" dirty="0" smtClean="0">
                <a:solidFill>
                  <a:srgbClr val="0070C0"/>
                </a:solidFill>
                <a:effectLst>
                  <a:outerShdw blurRad="38100" dist="38100" dir="2700000" algn="tl">
                    <a:srgbClr val="000000">
                      <a:alpha val="43137"/>
                    </a:srgbClr>
                  </a:outerShdw>
                </a:effectLst>
              </a:rPr>
              <a:t>the rotational stiffness would generally be underestimated</a:t>
            </a:r>
            <a:r>
              <a:rPr lang="en-US" dirty="0" smtClean="0"/>
              <a:t>. This occurs because the </a:t>
            </a:r>
            <a:r>
              <a:rPr lang="en-US" dirty="0" smtClean="0">
                <a:solidFill>
                  <a:srgbClr val="C00000"/>
                </a:solidFill>
              </a:rPr>
              <a:t>vertical soil reaction is not uniform</a:t>
            </a:r>
            <a:r>
              <a:rPr lang="en-US" dirty="0" smtClean="0"/>
              <a:t>, and tends to </a:t>
            </a:r>
            <a:r>
              <a:rPr lang="en-US" dirty="0" smtClean="0">
                <a:solidFill>
                  <a:srgbClr val="C00000"/>
                </a:solidFill>
              </a:rPr>
              <a:t>increase near the edges of the foundation</a:t>
            </a:r>
            <a:r>
              <a:rPr lang="en-US" dirty="0" smtClean="0"/>
              <a:t>. </a:t>
            </a:r>
          </a:p>
          <a:p>
            <a:pPr algn="just"/>
            <a:endParaRPr lang="en-US" dirty="0" smtClean="0"/>
          </a:p>
          <a:p>
            <a:pPr algn="just"/>
            <a:r>
              <a:rPr lang="en-US" dirty="0" smtClean="0"/>
              <a:t>Using a similar process with </a:t>
            </a:r>
            <a:r>
              <a:rPr lang="en-US" i="1" dirty="0" smtClean="0"/>
              <a:t>dashpot intensity would </a:t>
            </a:r>
            <a:r>
              <a:rPr lang="en-US" i="1" dirty="0" smtClean="0">
                <a:solidFill>
                  <a:srgbClr val="0070C0"/>
                </a:solidFill>
                <a:effectLst>
                  <a:outerShdw blurRad="38100" dist="38100" dir="2700000" algn="tl">
                    <a:srgbClr val="000000">
                      <a:alpha val="43137"/>
                    </a:srgbClr>
                  </a:outerShdw>
                </a:effectLst>
              </a:rPr>
              <a:t>overestimate radiation </a:t>
            </a:r>
            <a:r>
              <a:rPr lang="en-US" i="1" dirty="0" smtClean="0"/>
              <a:t>damping from rocking. This occurs </a:t>
            </a:r>
            <a:r>
              <a:rPr lang="en-US" dirty="0" smtClean="0"/>
              <a:t>because </a:t>
            </a:r>
            <a:r>
              <a:rPr lang="en-US" dirty="0" smtClean="0">
                <a:solidFill>
                  <a:srgbClr val="C00000"/>
                </a:solidFill>
              </a:rPr>
              <a:t>translational vibration modes (including vertical translation) are much more effective radiation damping sources than rocking modes</a:t>
            </a:r>
            <a:r>
              <a:rPr lang="en-US" dirty="0" smtClean="0"/>
              <a:t>.</a:t>
            </a:r>
            <a:endParaRPr lang="en-US" dirty="0"/>
          </a:p>
        </p:txBody>
      </p:sp>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44</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10"/>
                                        </p:tgtEl>
                                      </p:cBhvr>
                                    </p:animEffect>
                                    <p:set>
                                      <p:cBhvr>
                                        <p:cTn id="12" dur="1" fill="hold">
                                          <p:stCondLst>
                                            <p:cond delay="1999"/>
                                          </p:stCondLst>
                                        </p:cTn>
                                        <p:tgtEl>
                                          <p:spTgt spid="10"/>
                                        </p:tgtEl>
                                        <p:attrNameLst>
                                          <p:attrName>style.visibility</p:attrName>
                                        </p:attrNameLst>
                                      </p:cBhvr>
                                      <p:to>
                                        <p:strVal val="hidden"/>
                                      </p:to>
                                    </p:set>
                                  </p:childTnLst>
                                </p:cTn>
                              </p:par>
                              <p:par>
                                <p:cTn id="13" presetID="4"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in)">
                                      <p:cBhvr>
                                        <p:cTn id="15" dur="2000"/>
                                        <p:tgtEl>
                                          <p:spTgt spid="12"/>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ox(in)">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0" grpId="0" animBg="1"/>
      <p:bldP spid="10"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3"/>
          </p:nvPr>
        </p:nvSpPr>
        <p:spPr>
          <a:xfrm>
            <a:off x="457200" y="895350"/>
            <a:ext cx="8382000" cy="4114800"/>
          </a:xfrm>
        </p:spPr>
        <p:txBody>
          <a:bodyPr>
            <a:noAutofit/>
          </a:bodyPr>
          <a:lstStyle/>
          <a:p>
            <a:pPr algn="just"/>
            <a:r>
              <a:rPr lang="en-US" sz="1600" b="1" dirty="0" smtClean="0"/>
              <a:t>Effect of Flexible Foundation Elements</a:t>
            </a:r>
          </a:p>
        </p:txBody>
      </p:sp>
      <p:sp>
        <p:nvSpPr>
          <p:cNvPr id="6" name="Title 3"/>
          <p:cNvSpPr>
            <a:spLocks noGrp="1"/>
          </p:cNvSpPr>
          <p:nvPr>
            <p:ph type="title"/>
          </p:nvPr>
        </p:nvSpPr>
        <p:spPr>
          <a:xfrm>
            <a:off x="609600" y="57150"/>
            <a:ext cx="8153400" cy="609600"/>
          </a:xfrm>
        </p:spPr>
        <p:txBody>
          <a:bodyPr>
            <a:noAutofit/>
          </a:bodyPr>
          <a:lstStyle/>
          <a:p>
            <a:r>
              <a:rPr lang="en-US" sz="2400" b="1" dirty="0"/>
              <a:t>Equations for Shallow Foundation Stiffness and Damping</a:t>
            </a:r>
            <a:endParaRPr lang="fa-IR" sz="2400" dirty="0"/>
          </a:p>
        </p:txBody>
      </p:sp>
      <p:pic>
        <p:nvPicPr>
          <p:cNvPr id="6146" name="Picture 2"/>
          <p:cNvPicPr>
            <a:picLocks noChangeAspect="1" noChangeArrowheads="1"/>
          </p:cNvPicPr>
          <p:nvPr/>
        </p:nvPicPr>
        <p:blipFill>
          <a:blip r:embed="rId2"/>
          <a:srcRect/>
          <a:stretch>
            <a:fillRect/>
          </a:stretch>
        </p:blipFill>
        <p:spPr bwMode="auto">
          <a:xfrm>
            <a:off x="990600" y="1276350"/>
            <a:ext cx="3267075" cy="1699188"/>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5019675" y="2951964"/>
            <a:ext cx="3819525" cy="991386"/>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5029200" y="3939469"/>
            <a:ext cx="3914775" cy="918281"/>
          </a:xfrm>
          <a:prstGeom prst="rect">
            <a:avLst/>
          </a:prstGeom>
          <a:noFill/>
          <a:ln w="9525">
            <a:noFill/>
            <a:miter lim="800000"/>
            <a:headEnd/>
            <a:tailEnd/>
          </a:ln>
          <a:effectLst/>
        </p:spPr>
      </p:pic>
      <p:sp>
        <p:nvSpPr>
          <p:cNvPr id="10" name="Rectangle 9"/>
          <p:cNvSpPr/>
          <p:nvPr/>
        </p:nvSpPr>
        <p:spPr>
          <a:xfrm>
            <a:off x="533400" y="3878818"/>
            <a:ext cx="4876800" cy="307777"/>
          </a:xfrm>
          <a:prstGeom prst="rect">
            <a:avLst/>
          </a:prstGeom>
        </p:spPr>
        <p:txBody>
          <a:bodyPr wrap="square">
            <a:spAutoFit/>
          </a:bodyPr>
          <a:lstStyle/>
          <a:p>
            <a:r>
              <a:rPr lang="en-US" sz="1400" dirty="0" smtClean="0"/>
              <a:t>To correct for overestimation of rotational damping  </a:t>
            </a:r>
            <a:r>
              <a:rPr lang="en-US" sz="1400" dirty="0" smtClean="0">
                <a:sym typeface="Wingdings" pitchFamily="2" charset="2"/>
              </a:rPr>
              <a:t></a:t>
            </a:r>
            <a:endParaRPr lang="en-US" sz="1400" dirty="0"/>
          </a:p>
        </p:txBody>
      </p:sp>
      <p:sp>
        <p:nvSpPr>
          <p:cNvPr id="11" name="Rectangle 10"/>
          <p:cNvSpPr/>
          <p:nvPr/>
        </p:nvSpPr>
        <p:spPr>
          <a:xfrm>
            <a:off x="4953000" y="2876550"/>
            <a:ext cx="4038600" cy="211455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48200" y="1959173"/>
            <a:ext cx="4267200" cy="307777"/>
          </a:xfrm>
          <a:prstGeom prst="rect">
            <a:avLst/>
          </a:prstGeom>
        </p:spPr>
        <p:txBody>
          <a:bodyPr wrap="square">
            <a:spAutoFit/>
          </a:bodyPr>
          <a:lstStyle/>
          <a:p>
            <a:pPr algn="r"/>
            <a:r>
              <a:rPr lang="en-US" sz="1400" dirty="0" smtClean="0">
                <a:sym typeface="Wingdings" pitchFamily="2" charset="2"/>
              </a:rPr>
              <a:t>  </a:t>
            </a:r>
            <a:r>
              <a:rPr lang="en-US" sz="1400" dirty="0" smtClean="0"/>
              <a:t>To correct for underestimation of rotational stiffness</a:t>
            </a:r>
          </a:p>
        </p:txBody>
      </p:sp>
      <p:sp>
        <p:nvSpPr>
          <p:cNvPr id="13" name="Rectangle 12"/>
          <p:cNvSpPr/>
          <p:nvPr/>
        </p:nvSpPr>
        <p:spPr>
          <a:xfrm>
            <a:off x="685800" y="1200150"/>
            <a:ext cx="4038600" cy="1905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158829" y="1072575"/>
            <a:ext cx="1842171" cy="584775"/>
          </a:xfrm>
          <a:prstGeom prst="rect">
            <a:avLst/>
          </a:prstGeom>
          <a:noFill/>
        </p:spPr>
        <p:txBody>
          <a:bodyPr wrap="none" lIns="91440" tIns="45720" rIns="91440" bIns="45720">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 0.3  ~ 0.5</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45</a:t>
            </a:fld>
            <a:endParaRPr kumimoji="0"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3"/>
          </p:nvPr>
        </p:nvSpPr>
        <p:spPr>
          <a:xfrm>
            <a:off x="457200" y="895350"/>
            <a:ext cx="8382000" cy="4114800"/>
          </a:xfrm>
        </p:spPr>
        <p:txBody>
          <a:bodyPr>
            <a:noAutofit/>
          </a:bodyPr>
          <a:lstStyle/>
          <a:p>
            <a:pPr algn="just"/>
            <a:r>
              <a:rPr lang="en-US" sz="1600" b="1" dirty="0" smtClean="0"/>
              <a:t>Effect of Flexible Foundation Elements</a:t>
            </a:r>
          </a:p>
          <a:p>
            <a:pPr marL="319088" indent="-36513" algn="just">
              <a:buNone/>
            </a:pPr>
            <a:r>
              <a:rPr lang="en-US" sz="1600" dirty="0" smtClean="0"/>
              <a:t>In the </a:t>
            </a:r>
            <a:r>
              <a:rPr lang="en-US" sz="1600" dirty="0" smtClean="0">
                <a:solidFill>
                  <a:srgbClr val="C00000"/>
                </a:solidFill>
              </a:rPr>
              <a:t>horizontal direction</a:t>
            </a:r>
            <a:r>
              <a:rPr lang="en-US" sz="1600" dirty="0" smtClean="0"/>
              <a:t>, the use of a vertical distribution of horizontal springs depends largely on whether the analysis is </a:t>
            </a:r>
            <a:r>
              <a:rPr lang="en-US" sz="1600" dirty="0" smtClean="0">
                <a:solidFill>
                  <a:srgbClr val="0070C0"/>
                </a:solidFill>
                <a:effectLst>
                  <a:outerShdw blurRad="38100" dist="38100" dir="2700000" algn="tl">
                    <a:srgbClr val="000000">
                      <a:alpha val="43137"/>
                    </a:srgbClr>
                  </a:outerShdw>
                </a:effectLst>
              </a:rPr>
              <a:t>two-dimensional</a:t>
            </a:r>
            <a:r>
              <a:rPr lang="en-US" sz="1600" dirty="0" smtClean="0"/>
              <a:t> or </a:t>
            </a:r>
            <a:r>
              <a:rPr lang="en-US" sz="1600" dirty="0" smtClean="0">
                <a:solidFill>
                  <a:srgbClr val="0070C0"/>
                </a:solidFill>
                <a:effectLst>
                  <a:outerShdw blurRad="38100" dist="38100" dir="2700000" algn="tl">
                    <a:srgbClr val="000000">
                      <a:alpha val="43137"/>
                    </a:srgbClr>
                  </a:outerShdw>
                </a:effectLst>
              </a:rPr>
              <a:t>three-dimensional</a:t>
            </a:r>
            <a:r>
              <a:rPr lang="en-US" sz="1600" dirty="0" smtClean="0"/>
              <a:t>, and whether or not the foundation is </a:t>
            </a:r>
            <a:r>
              <a:rPr lang="en-US" sz="1600" dirty="0" smtClean="0">
                <a:solidFill>
                  <a:srgbClr val="0070C0"/>
                </a:solidFill>
                <a:effectLst>
                  <a:outerShdw blurRad="38100" dist="38100" dir="2700000" algn="tl">
                    <a:srgbClr val="000000">
                      <a:alpha val="43137"/>
                    </a:srgbClr>
                  </a:outerShdw>
                </a:effectLst>
              </a:rPr>
              <a:t>embedded</a:t>
            </a:r>
            <a:r>
              <a:rPr lang="en-US" sz="1600" dirty="0" smtClean="0"/>
              <a:t>. Current recommendations are as follows:</a:t>
            </a:r>
          </a:p>
          <a:p>
            <a:pPr marL="747713" indent="-319088" algn="just">
              <a:buFont typeface="Wingdings" pitchFamily="2" charset="2"/>
              <a:buChar char="v"/>
            </a:pPr>
            <a:r>
              <a:rPr lang="en-US" sz="1600" dirty="0" smtClean="0"/>
              <a:t>For </a:t>
            </a:r>
            <a:r>
              <a:rPr lang="en-US" sz="1600" dirty="0" smtClean="0">
                <a:solidFill>
                  <a:srgbClr val="0070C0"/>
                </a:solidFill>
                <a:effectLst>
                  <a:outerShdw blurRad="38100" dist="38100" dir="2700000" algn="tl">
                    <a:srgbClr val="000000">
                      <a:alpha val="43137"/>
                    </a:srgbClr>
                  </a:outerShdw>
                </a:effectLst>
              </a:rPr>
              <a:t>two-dimensional </a:t>
            </a:r>
            <a:r>
              <a:rPr lang="en-US" sz="1600" dirty="0" smtClean="0"/>
              <a:t>analysis of a foundation </a:t>
            </a:r>
            <a:r>
              <a:rPr lang="en-US" sz="1600" dirty="0" smtClean="0">
                <a:solidFill>
                  <a:srgbClr val="0070C0"/>
                </a:solidFill>
                <a:effectLst>
                  <a:outerShdw blurRad="38100" dist="38100" dir="2700000" algn="tl">
                    <a:srgbClr val="000000">
                      <a:alpha val="43137"/>
                    </a:srgbClr>
                  </a:outerShdw>
                </a:effectLst>
              </a:rPr>
              <a:t>on the ground surface</a:t>
            </a:r>
            <a:r>
              <a:rPr lang="en-US" sz="1600" dirty="0" smtClean="0"/>
              <a:t>, the horizontal spring from the impedance function is directly applied to the foundation, </a:t>
            </a:r>
            <a:r>
              <a:rPr lang="en-US" sz="1600" dirty="0" smtClean="0">
                <a:solidFill>
                  <a:srgbClr val="C00000"/>
                </a:solidFill>
              </a:rPr>
              <a:t>no distributed springs</a:t>
            </a:r>
            <a:r>
              <a:rPr lang="en-US" sz="1600" dirty="0" smtClean="0"/>
              <a:t>.</a:t>
            </a:r>
          </a:p>
          <a:p>
            <a:pPr marL="747713" indent="-319088" algn="just">
              <a:buFont typeface="Wingdings" pitchFamily="2" charset="2"/>
              <a:buChar char="v"/>
            </a:pPr>
            <a:r>
              <a:rPr lang="en-US" sz="1600" dirty="0" smtClean="0"/>
              <a:t>For </a:t>
            </a:r>
            <a:r>
              <a:rPr lang="en-US" sz="1600" dirty="0" smtClean="0">
                <a:solidFill>
                  <a:srgbClr val="0070C0"/>
                </a:solidFill>
                <a:effectLst>
                  <a:outerShdw blurRad="38100" dist="38100" dir="2700000" algn="tl">
                    <a:srgbClr val="000000">
                      <a:alpha val="43137"/>
                    </a:srgbClr>
                  </a:outerShdw>
                </a:effectLst>
              </a:rPr>
              <a:t>two-dimensional</a:t>
            </a:r>
            <a:r>
              <a:rPr lang="en-US" sz="1600" dirty="0" smtClean="0"/>
              <a:t> analysis of an </a:t>
            </a:r>
            <a:r>
              <a:rPr lang="en-US" sz="1600" dirty="0" smtClean="0">
                <a:solidFill>
                  <a:srgbClr val="0070C0"/>
                </a:solidFill>
                <a:effectLst>
                  <a:outerShdw blurRad="38100" dist="38100" dir="2700000" algn="tl">
                    <a:srgbClr val="000000">
                      <a:alpha val="43137"/>
                    </a:srgbClr>
                  </a:outerShdw>
                </a:effectLst>
              </a:rPr>
              <a:t>embedded foundation</a:t>
            </a:r>
            <a:r>
              <a:rPr lang="en-US" sz="1600" dirty="0" smtClean="0"/>
              <a:t>, the component of the embedded stiffness attributable to the base slab (i.e., the </a:t>
            </a:r>
            <a:r>
              <a:rPr lang="en-US" sz="1600" dirty="0" smtClean="0">
                <a:solidFill>
                  <a:srgbClr val="C00000"/>
                </a:solidFill>
              </a:rPr>
              <a:t>stiffness without the embedment modifier</a:t>
            </a:r>
            <a:r>
              <a:rPr lang="en-US" sz="1600" dirty="0" smtClean="0"/>
              <a:t>, </a:t>
            </a:r>
            <a:r>
              <a:rPr lang="en-US" sz="1600" dirty="0" err="1" smtClean="0"/>
              <a:t>kx</a:t>
            </a:r>
            <a:r>
              <a:rPr lang="en-US" sz="1600" dirty="0" smtClean="0"/>
              <a:t>/ </a:t>
            </a:r>
            <a:r>
              <a:rPr lang="en-US" sz="1600" dirty="0" err="1" smtClean="0">
                <a:latin typeface="Symbol" pitchFamily="18" charset="2"/>
              </a:rPr>
              <a:t>h</a:t>
            </a:r>
            <a:r>
              <a:rPr lang="en-US" sz="1200" dirty="0" err="1" smtClean="0"/>
              <a:t>x</a:t>
            </a:r>
            <a:r>
              <a:rPr lang="en-US" sz="1600" dirty="0" smtClean="0"/>
              <a:t>) can be applied to the spring at the base slab level. Distributed springs are then positioned along the height of the basement walls </a:t>
            </a:r>
            <a:r>
              <a:rPr lang="en-US" sz="1600" dirty="0" smtClean="0">
                <a:solidFill>
                  <a:srgbClr val="C00000"/>
                </a:solidFill>
              </a:rPr>
              <a:t>with a cumulative stiffness </a:t>
            </a:r>
            <a:r>
              <a:rPr lang="en-US" sz="1600" dirty="0" smtClean="0"/>
              <a:t>equal</a:t>
            </a:r>
            <a:r>
              <a:rPr lang="en-US" sz="1600" dirty="0" smtClean="0">
                <a:solidFill>
                  <a:srgbClr val="C00000"/>
                </a:solidFill>
              </a:rPr>
              <a:t> </a:t>
            </a:r>
            <a:r>
              <a:rPr lang="en-US" sz="1600" dirty="0" smtClean="0"/>
              <a:t>to </a:t>
            </a:r>
            <a:r>
              <a:rPr lang="en-US" sz="1600" dirty="0" err="1" smtClean="0"/>
              <a:t>kx</a:t>
            </a:r>
            <a:r>
              <a:rPr lang="en-US" sz="1600" dirty="0" smtClean="0"/>
              <a:t> (1–1/</a:t>
            </a:r>
            <a:r>
              <a:rPr lang="en-US" sz="1600" dirty="0" err="1" smtClean="0">
                <a:latin typeface="Symbol" pitchFamily="18" charset="2"/>
              </a:rPr>
              <a:t>h</a:t>
            </a:r>
            <a:r>
              <a:rPr lang="en-US" sz="1200" dirty="0" err="1" smtClean="0"/>
              <a:t>x</a:t>
            </a:r>
            <a:r>
              <a:rPr lang="en-US" sz="1600" dirty="0" smtClean="0"/>
              <a:t>).</a:t>
            </a:r>
          </a:p>
          <a:p>
            <a:pPr marL="747713" indent="-319088" algn="just">
              <a:buFont typeface="Wingdings" pitchFamily="2" charset="2"/>
              <a:buChar char="v"/>
            </a:pPr>
            <a:r>
              <a:rPr lang="en-US" sz="1600" dirty="0" smtClean="0"/>
              <a:t>For </a:t>
            </a:r>
            <a:r>
              <a:rPr lang="en-US" sz="1600" dirty="0" smtClean="0">
                <a:solidFill>
                  <a:srgbClr val="0070C0"/>
                </a:solidFill>
                <a:effectLst>
                  <a:outerShdw blurRad="38100" dist="38100" dir="2700000" algn="tl">
                    <a:srgbClr val="000000">
                      <a:alpha val="43137"/>
                    </a:srgbClr>
                  </a:outerShdw>
                </a:effectLst>
              </a:rPr>
              <a:t>three-dimensional</a:t>
            </a:r>
            <a:r>
              <a:rPr lang="en-US" sz="1600" dirty="0" smtClean="0"/>
              <a:t> analysis, springs are distributed in both horizontal directions uniformly around the perimeter of the foundation. The </a:t>
            </a:r>
            <a:r>
              <a:rPr lang="en-US" sz="1600" dirty="0" smtClean="0">
                <a:solidFill>
                  <a:srgbClr val="C00000"/>
                </a:solidFill>
              </a:rPr>
              <a:t>sum of the spring </a:t>
            </a:r>
            <a:r>
              <a:rPr lang="en-US" sz="1600" dirty="0" err="1" smtClean="0">
                <a:solidFill>
                  <a:srgbClr val="C00000"/>
                </a:solidFill>
              </a:rPr>
              <a:t>stiffnesses</a:t>
            </a:r>
            <a:r>
              <a:rPr lang="en-US" sz="1600" dirty="0" smtClean="0">
                <a:solidFill>
                  <a:srgbClr val="C00000"/>
                </a:solidFill>
              </a:rPr>
              <a:t> in a given direction </a:t>
            </a:r>
            <a:r>
              <a:rPr lang="en-US" sz="1600" dirty="0" smtClean="0"/>
              <a:t>should </a:t>
            </a:r>
            <a:r>
              <a:rPr lang="en-US" sz="1600" dirty="0" smtClean="0">
                <a:solidFill>
                  <a:srgbClr val="C00000"/>
                </a:solidFill>
              </a:rPr>
              <a:t>match the total stiffness from the impedance function</a:t>
            </a:r>
            <a:r>
              <a:rPr lang="en-US" sz="1600" dirty="0" smtClean="0"/>
              <a:t>.</a:t>
            </a:r>
          </a:p>
        </p:txBody>
      </p:sp>
      <p:sp>
        <p:nvSpPr>
          <p:cNvPr id="6" name="Title 3"/>
          <p:cNvSpPr>
            <a:spLocks noGrp="1"/>
          </p:cNvSpPr>
          <p:nvPr>
            <p:ph type="title"/>
          </p:nvPr>
        </p:nvSpPr>
        <p:spPr>
          <a:xfrm>
            <a:off x="609600" y="57150"/>
            <a:ext cx="8153400" cy="609600"/>
          </a:xfrm>
        </p:spPr>
        <p:txBody>
          <a:bodyPr>
            <a:noAutofit/>
          </a:bodyPr>
          <a:lstStyle/>
          <a:p>
            <a:r>
              <a:rPr lang="en-US" sz="2400" b="1" dirty="0"/>
              <a:t>Equations for Shallow Foundation Stiffness and Damping</a:t>
            </a:r>
            <a:endParaRPr lang="fa-IR" sz="2400" dirty="0"/>
          </a:p>
        </p:txBody>
      </p:sp>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46</a:t>
            </a:fld>
            <a:endParaRPr kumimoji="0"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895350"/>
            <a:ext cx="8153400" cy="3886200"/>
          </a:xfrm>
        </p:spPr>
        <p:txBody>
          <a:bodyPr>
            <a:normAutofit fontScale="62500" lnSpcReduction="20000"/>
          </a:bodyPr>
          <a:lstStyle/>
          <a:p>
            <a:pPr algn="just">
              <a:spcBef>
                <a:spcPts val="1200"/>
              </a:spcBef>
            </a:pPr>
            <a:r>
              <a:rPr lang="en-US" dirty="0" smtClean="0"/>
              <a:t>Nonlinear soil-structure interaction phenomena can involve </a:t>
            </a:r>
            <a:r>
              <a:rPr lang="en-US" dirty="0" smtClean="0">
                <a:solidFill>
                  <a:srgbClr val="C00000"/>
                </a:solidFill>
              </a:rPr>
              <a:t>geometric</a:t>
            </a:r>
            <a:r>
              <a:rPr lang="en-US" dirty="0" smtClean="0"/>
              <a:t> and </a:t>
            </a:r>
            <a:r>
              <a:rPr lang="en-US" dirty="0" smtClean="0">
                <a:solidFill>
                  <a:srgbClr val="C00000"/>
                </a:solidFill>
              </a:rPr>
              <a:t>material</a:t>
            </a:r>
            <a:r>
              <a:rPr lang="en-US" dirty="0" smtClean="0"/>
              <a:t> nonlinearities in the </a:t>
            </a:r>
            <a:r>
              <a:rPr lang="en-US" dirty="0" smtClean="0">
                <a:solidFill>
                  <a:srgbClr val="C00000"/>
                </a:solidFill>
              </a:rPr>
              <a:t>superstructure</a:t>
            </a:r>
            <a:r>
              <a:rPr lang="en-US" dirty="0" smtClean="0"/>
              <a:t>, </a:t>
            </a:r>
            <a:r>
              <a:rPr lang="en-US" dirty="0" smtClean="0">
                <a:solidFill>
                  <a:srgbClr val="C00000"/>
                </a:solidFill>
              </a:rPr>
              <a:t>foundat</a:t>
            </a:r>
            <a:r>
              <a:rPr lang="en-US" dirty="0">
                <a:solidFill>
                  <a:srgbClr val="C00000"/>
                </a:solidFill>
              </a:rPr>
              <a:t>ion</a:t>
            </a:r>
            <a:r>
              <a:rPr lang="en-US" dirty="0" smtClean="0"/>
              <a:t>, and </a:t>
            </a:r>
            <a:r>
              <a:rPr lang="en-US" dirty="0" smtClean="0">
                <a:solidFill>
                  <a:srgbClr val="C00000"/>
                </a:solidFill>
              </a:rPr>
              <a:t>soil</a:t>
            </a:r>
            <a:r>
              <a:rPr lang="en-US" dirty="0" smtClean="0"/>
              <a:t>. Specific sources of nonlinearity may include:</a:t>
            </a:r>
          </a:p>
          <a:p>
            <a:pPr marL="971550" indent="-282575" algn="just">
              <a:spcBef>
                <a:spcPts val="1200"/>
              </a:spcBef>
              <a:buFont typeface="+mj-lt"/>
              <a:buAutoNum type="romanLcPeriod"/>
            </a:pPr>
            <a:r>
              <a:rPr lang="en-US" dirty="0" smtClean="0"/>
              <a:t>Yielding of seismic-force-resisting elements in the superstructure; </a:t>
            </a:r>
          </a:p>
          <a:p>
            <a:pPr marL="971550" indent="-282575" algn="just">
              <a:spcBef>
                <a:spcPts val="1200"/>
              </a:spcBef>
              <a:buFont typeface="+mj-lt"/>
              <a:buAutoNum type="romanLcPeriod"/>
            </a:pPr>
            <a:r>
              <a:rPr lang="en-US" dirty="0" smtClean="0"/>
              <a:t>Yielding of soil, potentially exacerbated by strength loss induced by pore-pressure (e.g., liquefaction, cyclic softening);</a:t>
            </a:r>
          </a:p>
          <a:p>
            <a:pPr marL="971550" indent="-282575" algn="just">
              <a:spcBef>
                <a:spcPts val="1200"/>
              </a:spcBef>
              <a:buFont typeface="+mj-lt"/>
              <a:buAutoNum type="romanLcPeriod"/>
            </a:pPr>
            <a:r>
              <a:rPr lang="en-US" dirty="0" smtClean="0"/>
              <a:t>Gapping between the foundation and the soil, such as base uplift or separation of foundation sidewalls from the surrounding material; </a:t>
            </a:r>
          </a:p>
          <a:p>
            <a:pPr marL="971550" indent="-282575" algn="just">
              <a:spcBef>
                <a:spcPts val="1200"/>
              </a:spcBef>
              <a:buFont typeface="+mj-lt"/>
              <a:buAutoNum type="romanLcPeriod"/>
            </a:pPr>
            <a:r>
              <a:rPr lang="en-US" dirty="0" smtClean="0"/>
              <a:t>Yielding of foundation structural elements. </a:t>
            </a:r>
          </a:p>
          <a:p>
            <a:pPr algn="just">
              <a:spcBef>
                <a:spcPts val="1200"/>
              </a:spcBef>
            </a:pPr>
            <a:r>
              <a:rPr lang="en-US" dirty="0" smtClean="0"/>
              <a:t>These nonlinear effects must be computed with response history analyses (RHA) performed in the time domain. Addressing all these issues in RHA is a formidable task, even with modern computational capabilities. Despite recent progress, knowledge in the area is incomplete and the subject is evolving.</a:t>
            </a:r>
            <a:endParaRPr lang="en-US" dirty="0"/>
          </a:p>
        </p:txBody>
      </p:sp>
      <p:sp>
        <p:nvSpPr>
          <p:cNvPr id="4" name="Title 3"/>
          <p:cNvSpPr>
            <a:spLocks noGrp="1"/>
          </p:cNvSpPr>
          <p:nvPr>
            <p:ph type="title"/>
          </p:nvPr>
        </p:nvSpPr>
        <p:spPr/>
        <p:txBody>
          <a:bodyPr>
            <a:noAutofit/>
          </a:bodyPr>
          <a:lstStyle/>
          <a:p>
            <a:r>
              <a:rPr lang="en-US" sz="2000" b="1" dirty="0" smtClean="0"/>
              <a:t>Nonlinear Soil-Structure Interaction Models for Response History Analysis</a:t>
            </a:r>
            <a:endParaRPr lang="en-US" sz="2000" dirty="0"/>
          </a:p>
        </p:txBody>
      </p:sp>
      <p:sp>
        <p:nvSpPr>
          <p:cNvPr id="3" name="Slide Number Placeholder 2"/>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47</a:t>
            </a:fld>
            <a:endParaRPr kumimoji="0"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895350"/>
            <a:ext cx="7772400" cy="3725825"/>
          </a:xfrm>
        </p:spPr>
        <p:txBody>
          <a:bodyPr>
            <a:normAutofit/>
          </a:bodyPr>
          <a:lstStyle/>
          <a:p>
            <a:pPr algn="just"/>
            <a:r>
              <a:rPr lang="en-US" sz="1600" b="1" dirty="0" smtClean="0"/>
              <a:t>Nonlinear Structure and Equivalent-Linear Soil</a:t>
            </a:r>
          </a:p>
          <a:p>
            <a:pPr marL="579438" indent="-184150" algn="just">
              <a:spcBef>
                <a:spcPts val="1200"/>
              </a:spcBef>
              <a:buFont typeface="Wingdings" pitchFamily="2" charset="2"/>
              <a:buChar char="Ø"/>
            </a:pPr>
            <a:r>
              <a:rPr lang="en-US" sz="1600" dirty="0" smtClean="0"/>
              <a:t>Generally, nonlinear SSI </a:t>
            </a:r>
            <a:r>
              <a:rPr lang="en-US" sz="1600" dirty="0" smtClean="0">
                <a:solidFill>
                  <a:srgbClr val="C00000"/>
                </a:solidFill>
              </a:rPr>
              <a:t>reduces ductility </a:t>
            </a:r>
            <a:r>
              <a:rPr lang="en-US" sz="1600" dirty="0" smtClean="0"/>
              <a:t>demand in the superstructure.</a:t>
            </a:r>
          </a:p>
          <a:p>
            <a:pPr marL="579438" indent="-184150" algn="just">
              <a:spcBef>
                <a:spcPts val="1200"/>
              </a:spcBef>
              <a:buFont typeface="Wingdings" pitchFamily="2" charset="2"/>
              <a:buChar char="Ø"/>
            </a:pPr>
            <a:r>
              <a:rPr lang="en-US" sz="1600" dirty="0" smtClean="0"/>
              <a:t>When the period is lengthened on the descending branch of the spectrum (i.e., T/</a:t>
            </a:r>
            <a:r>
              <a:rPr lang="en-US" sz="1600" dirty="0" err="1" smtClean="0"/>
              <a:t>Tp</a:t>
            </a:r>
            <a:r>
              <a:rPr lang="en-US" sz="1600" dirty="0" smtClean="0"/>
              <a:t> &gt; 1), the </a:t>
            </a:r>
            <a:r>
              <a:rPr lang="en-US" sz="1600" dirty="0" smtClean="0">
                <a:solidFill>
                  <a:srgbClr val="C00000"/>
                </a:solidFill>
              </a:rPr>
              <a:t>seismic demand is reduced</a:t>
            </a:r>
            <a:r>
              <a:rPr lang="en-US" sz="1600" dirty="0" smtClean="0"/>
              <a:t>, regardless of whether the structure yields or not.</a:t>
            </a:r>
          </a:p>
          <a:p>
            <a:pPr marL="579438" indent="-184150" algn="just">
              <a:spcBef>
                <a:spcPts val="1200"/>
              </a:spcBef>
              <a:buFont typeface="Wingdings" pitchFamily="2" charset="2"/>
              <a:buChar char="Ø"/>
            </a:pPr>
            <a:r>
              <a:rPr lang="en-US" sz="1600" dirty="0" smtClean="0"/>
              <a:t>In the case of long-period input motions that potentially place the </a:t>
            </a:r>
            <a:r>
              <a:rPr lang="en-US" sz="1600" dirty="0" smtClean="0">
                <a:solidFill>
                  <a:srgbClr val="C00000"/>
                </a:solidFill>
              </a:rPr>
              <a:t>structure on the ascending branch of the spectrum</a:t>
            </a:r>
            <a:r>
              <a:rPr lang="en-US" sz="1600" dirty="0" smtClean="0"/>
              <a:t> (i.e., T/</a:t>
            </a:r>
            <a:r>
              <a:rPr lang="en-US" sz="1600" dirty="0" err="1" smtClean="0"/>
              <a:t>Tp</a:t>
            </a:r>
            <a:r>
              <a:rPr lang="en-US" sz="1600" dirty="0" smtClean="0"/>
              <a:t> &lt; 1), SSI-induced period lengthening may lead to an </a:t>
            </a:r>
            <a:r>
              <a:rPr lang="en-US" sz="1600" dirty="0" smtClean="0">
                <a:solidFill>
                  <a:srgbClr val="0070C0"/>
                </a:solidFill>
                <a:effectLst>
                  <a:outerShdw blurRad="38100" dist="38100" dir="2700000" algn="tl">
                    <a:srgbClr val="000000">
                      <a:alpha val="43137"/>
                    </a:srgbClr>
                  </a:outerShdw>
                </a:effectLst>
              </a:rPr>
              <a:t>increase in ductility demand</a:t>
            </a:r>
            <a:r>
              <a:rPr lang="en-US" sz="1600" dirty="0" smtClean="0"/>
              <a:t>. This can be viewed as </a:t>
            </a:r>
            <a:r>
              <a:rPr lang="en-US" sz="1600" dirty="0" smtClean="0">
                <a:solidFill>
                  <a:srgbClr val="0070C0"/>
                </a:solidFill>
              </a:rPr>
              <a:t>progressive resonance</a:t>
            </a:r>
            <a:r>
              <a:rPr lang="en-US" sz="1600" dirty="0" smtClean="0"/>
              <a:t>, when the effective fundamental period of the yielding structure, T, approaches the predominant period of the foundation input motion, Tp. Evaluation of the damping effects is more complex as </a:t>
            </a:r>
            <a:r>
              <a:rPr lang="en-US" sz="1600" dirty="0" smtClean="0">
                <a:solidFill>
                  <a:srgbClr val="0070C0"/>
                </a:solidFill>
                <a:effectLst>
                  <a:outerShdw blurRad="38100" dist="38100" dir="2700000" algn="tl">
                    <a:srgbClr val="000000">
                      <a:alpha val="43137"/>
                    </a:srgbClr>
                  </a:outerShdw>
                </a:effectLst>
              </a:rPr>
              <a:t>nonlinearity tends to reduce radiation damping</a:t>
            </a:r>
            <a:r>
              <a:rPr lang="en-US" sz="1600" dirty="0" smtClean="0"/>
              <a:t> and </a:t>
            </a:r>
            <a:r>
              <a:rPr lang="en-US" sz="1600" dirty="0" smtClean="0">
                <a:solidFill>
                  <a:srgbClr val="0070C0"/>
                </a:solidFill>
                <a:effectLst>
                  <a:outerShdw blurRad="38100" dist="38100" dir="2700000" algn="tl">
                    <a:srgbClr val="000000">
                      <a:alpha val="43137"/>
                    </a:srgbClr>
                  </a:outerShdw>
                </a:effectLst>
              </a:rPr>
              <a:t>increase material damping </a:t>
            </a:r>
            <a:r>
              <a:rPr lang="en-US" sz="1600" dirty="0" smtClean="0"/>
              <a:t>in both the soil and the structure.</a:t>
            </a:r>
          </a:p>
          <a:p>
            <a:pPr marL="579438" indent="-184150" algn="just">
              <a:buFont typeface="Wingdings" pitchFamily="2" charset="2"/>
              <a:buChar char="Ø"/>
            </a:pPr>
            <a:endParaRPr lang="en-US" sz="1600" dirty="0" smtClean="0"/>
          </a:p>
        </p:txBody>
      </p:sp>
      <p:sp>
        <p:nvSpPr>
          <p:cNvPr id="5" name="Title 3"/>
          <p:cNvSpPr>
            <a:spLocks noGrp="1"/>
          </p:cNvSpPr>
          <p:nvPr>
            <p:ph type="title"/>
          </p:nvPr>
        </p:nvSpPr>
        <p:spPr>
          <a:xfrm>
            <a:off x="609600" y="57150"/>
            <a:ext cx="8153400" cy="609600"/>
          </a:xfrm>
        </p:spPr>
        <p:txBody>
          <a:bodyPr>
            <a:noAutofit/>
          </a:bodyPr>
          <a:lstStyle/>
          <a:p>
            <a:r>
              <a:rPr lang="en-US" sz="2000" b="1" dirty="0" smtClean="0"/>
              <a:t>Nonlinear Soil-Structure Interaction Models for Response History Analysis</a:t>
            </a:r>
            <a:endParaRPr lang="en-US" sz="2000" dirty="0"/>
          </a:p>
        </p:txBody>
      </p:sp>
      <p:sp>
        <p:nvSpPr>
          <p:cNvPr id="3" name="Slide Number Placeholder 2"/>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48</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i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ox(in)">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895350"/>
            <a:ext cx="8077200" cy="4114800"/>
          </a:xfrm>
        </p:spPr>
        <p:txBody>
          <a:bodyPr>
            <a:normAutofit/>
          </a:bodyPr>
          <a:lstStyle/>
          <a:p>
            <a:r>
              <a:rPr lang="en-US" sz="1600" b="1" dirty="0" smtClean="0"/>
              <a:t>Nonlinearity in the Foundation and Soil</a:t>
            </a:r>
          </a:p>
          <a:p>
            <a:pPr marL="579438" indent="-184150" algn="just">
              <a:spcBef>
                <a:spcPts val="1200"/>
              </a:spcBef>
              <a:buFont typeface="Wingdings" pitchFamily="2" charset="2"/>
              <a:buChar char="Ø"/>
            </a:pPr>
            <a:r>
              <a:rPr lang="en-US" sz="1600" dirty="0" smtClean="0"/>
              <a:t>There is mounting analytical and experimental evidence that </a:t>
            </a:r>
            <a:r>
              <a:rPr lang="en-US" sz="1600" dirty="0" smtClean="0">
                <a:solidFill>
                  <a:srgbClr val="0070C0"/>
                </a:solidFill>
                <a:effectLst>
                  <a:outerShdw blurRad="38100" dist="38100" dir="2700000" algn="tl">
                    <a:srgbClr val="000000">
                      <a:alpha val="43137"/>
                    </a:srgbClr>
                  </a:outerShdw>
                </a:effectLst>
              </a:rPr>
              <a:t>material and geometric nonlinearities</a:t>
            </a:r>
            <a:r>
              <a:rPr lang="en-US" sz="1600" dirty="0" smtClean="0"/>
              <a:t> in the soil may be </a:t>
            </a:r>
            <a:r>
              <a:rPr lang="en-US" sz="1600" dirty="0" smtClean="0">
                <a:solidFill>
                  <a:srgbClr val="C00000"/>
                </a:solidFill>
              </a:rPr>
              <a:t>beneficial to the seismic response of a structure</a:t>
            </a:r>
            <a:r>
              <a:rPr lang="en-US" sz="1600" dirty="0" smtClean="0"/>
              <a:t>. </a:t>
            </a:r>
          </a:p>
          <a:p>
            <a:pPr marL="579438" indent="-184150" algn="just">
              <a:spcBef>
                <a:spcPts val="1200"/>
              </a:spcBef>
              <a:buFont typeface="Wingdings" pitchFamily="2" charset="2"/>
              <a:buChar char="Ø"/>
            </a:pPr>
            <a:r>
              <a:rPr lang="en-US" sz="1600" dirty="0" smtClean="0"/>
              <a:t>This has led some authors (e.g., </a:t>
            </a:r>
            <a:r>
              <a:rPr lang="en-US" sz="1600" dirty="0" err="1" smtClean="0"/>
              <a:t>Gazetas</a:t>
            </a:r>
            <a:r>
              <a:rPr lang="en-US" sz="1600" dirty="0" smtClean="0"/>
              <a:t>, 2006; </a:t>
            </a:r>
            <a:r>
              <a:rPr lang="en-US" sz="1600" dirty="0" err="1" smtClean="0"/>
              <a:t>Gajan</a:t>
            </a:r>
            <a:r>
              <a:rPr lang="en-US" sz="1600" dirty="0" smtClean="0"/>
              <a:t> and </a:t>
            </a:r>
            <a:r>
              <a:rPr lang="en-US" sz="1600" dirty="0" err="1" smtClean="0"/>
              <a:t>Kutter</a:t>
            </a:r>
            <a:r>
              <a:rPr lang="en-US" sz="1600" dirty="0" smtClean="0"/>
              <a:t>, 2008) to propose revising the foundation design philosophy by </a:t>
            </a:r>
            <a:r>
              <a:rPr lang="en-US" sz="1600" dirty="0" smtClean="0">
                <a:solidFill>
                  <a:srgbClr val="0070C0"/>
                </a:solidFill>
                <a:effectLst>
                  <a:outerShdw blurRad="38100" dist="38100" dir="2700000" algn="tl">
                    <a:srgbClr val="000000">
                      <a:alpha val="43137"/>
                    </a:srgbClr>
                  </a:outerShdw>
                </a:effectLst>
              </a:rPr>
              <a:t>allowing significant yielding in the soil close to the foundation</a:t>
            </a:r>
            <a:r>
              <a:rPr lang="en-US" sz="1600" dirty="0" smtClean="0"/>
              <a:t>, or the foundation itself, to </a:t>
            </a:r>
            <a:r>
              <a:rPr lang="en-US" sz="1600" dirty="0" smtClean="0">
                <a:solidFill>
                  <a:srgbClr val="C00000"/>
                </a:solidFill>
              </a:rPr>
              <a:t>dissipate energy and protect the superstructure</a:t>
            </a:r>
            <a:r>
              <a:rPr lang="en-US" sz="1600" dirty="0" smtClean="0"/>
              <a:t>. </a:t>
            </a:r>
          </a:p>
          <a:p>
            <a:pPr marL="579438" indent="-184150" algn="just">
              <a:spcBef>
                <a:spcPts val="1200"/>
              </a:spcBef>
              <a:buFont typeface="Wingdings" pitchFamily="2" charset="2"/>
              <a:buChar char="Ø"/>
            </a:pPr>
            <a:r>
              <a:rPr lang="en-US" sz="1600" dirty="0" smtClean="0"/>
              <a:t>This requires </a:t>
            </a:r>
            <a:r>
              <a:rPr lang="en-US" sz="1600" dirty="0" smtClean="0">
                <a:solidFill>
                  <a:srgbClr val="C00000"/>
                </a:solidFill>
              </a:rPr>
              <a:t>control of settlement and tilting of the structure</a:t>
            </a:r>
            <a:r>
              <a:rPr lang="en-US" sz="1600" dirty="0" smtClean="0"/>
              <a:t>. Hence, the analysis and design process considering soil nonlinearity involves </a:t>
            </a:r>
            <a:r>
              <a:rPr lang="en-US" sz="1600" dirty="0" smtClean="0">
                <a:solidFill>
                  <a:srgbClr val="0070C0"/>
                </a:solidFill>
              </a:rPr>
              <a:t>optimization of the trade-offs</a:t>
            </a:r>
            <a:r>
              <a:rPr lang="en-US" sz="1600" dirty="0" smtClean="0"/>
              <a:t> between the potentially beneficial effects of soil yielding (especially with regard to energy dissipation) and the detrimental effects of settlement or residual tilt.</a:t>
            </a:r>
          </a:p>
          <a:p>
            <a:pPr marL="579438" indent="-184150" algn="just">
              <a:spcBef>
                <a:spcPts val="1200"/>
              </a:spcBef>
              <a:buFont typeface="Wingdings" pitchFamily="2" charset="2"/>
              <a:buChar char="Ø"/>
            </a:pPr>
            <a:r>
              <a:rPr lang="en-US" sz="1600" dirty="0" smtClean="0"/>
              <a:t>Soil-structure interaction studies with nonlinear soil and foundation behavior can be classified into three approaches: (1) </a:t>
            </a:r>
            <a:r>
              <a:rPr lang="en-US" sz="1600" dirty="0" smtClean="0">
                <a:solidFill>
                  <a:srgbClr val="0070C0"/>
                </a:solidFill>
                <a:effectLst>
                  <a:outerShdw blurRad="38100" dist="38100" dir="2700000" algn="tl">
                    <a:srgbClr val="000000">
                      <a:alpha val="43137"/>
                    </a:srgbClr>
                  </a:outerShdw>
                </a:effectLst>
              </a:rPr>
              <a:t>continuum models</a:t>
            </a:r>
            <a:r>
              <a:rPr lang="en-US" sz="1600" dirty="0" smtClean="0"/>
              <a:t>, (2) </a:t>
            </a:r>
            <a:r>
              <a:rPr lang="en-US" sz="1600" dirty="0" smtClean="0">
                <a:solidFill>
                  <a:srgbClr val="0070C0"/>
                </a:solidFill>
                <a:effectLst>
                  <a:outerShdw blurRad="38100" dist="38100" dir="2700000" algn="tl">
                    <a:srgbClr val="000000">
                      <a:alpha val="43137"/>
                    </a:srgbClr>
                  </a:outerShdw>
                </a:effectLst>
              </a:rPr>
              <a:t>beam-on-nonlinear </a:t>
            </a:r>
            <a:r>
              <a:rPr lang="en-US" sz="1600" dirty="0" err="1" smtClean="0">
                <a:solidFill>
                  <a:srgbClr val="0070C0"/>
                </a:solidFill>
                <a:effectLst>
                  <a:outerShdw blurRad="38100" dist="38100" dir="2700000" algn="tl">
                    <a:srgbClr val="000000">
                      <a:alpha val="43137"/>
                    </a:srgbClr>
                  </a:outerShdw>
                </a:effectLst>
              </a:rPr>
              <a:t>winkler</a:t>
            </a:r>
            <a:r>
              <a:rPr lang="en-US" sz="1600" dirty="0" smtClean="0">
                <a:solidFill>
                  <a:srgbClr val="0070C0"/>
                </a:solidFill>
                <a:effectLst>
                  <a:outerShdw blurRad="38100" dist="38100" dir="2700000" algn="tl">
                    <a:srgbClr val="000000">
                      <a:alpha val="43137"/>
                    </a:srgbClr>
                  </a:outerShdw>
                </a:effectLst>
              </a:rPr>
              <a:t> foundation (BNWF) models</a:t>
            </a:r>
            <a:r>
              <a:rPr lang="en-US" sz="1600" dirty="0" smtClean="0"/>
              <a:t>, and (3) </a:t>
            </a:r>
            <a:r>
              <a:rPr lang="en-US" sz="1600" dirty="0" smtClean="0">
                <a:solidFill>
                  <a:srgbClr val="0070C0"/>
                </a:solidFill>
                <a:effectLst>
                  <a:outerShdw blurRad="38100" dist="38100" dir="2700000" algn="tl">
                    <a:srgbClr val="000000">
                      <a:alpha val="43137"/>
                    </a:srgbClr>
                  </a:outerShdw>
                </a:effectLst>
              </a:rPr>
              <a:t>plasticity-based macro-models</a:t>
            </a:r>
            <a:r>
              <a:rPr lang="en-US" sz="1600" dirty="0" smtClean="0"/>
              <a:t>.</a:t>
            </a:r>
          </a:p>
        </p:txBody>
      </p:sp>
      <p:sp>
        <p:nvSpPr>
          <p:cNvPr id="5" name="Title 3"/>
          <p:cNvSpPr>
            <a:spLocks noGrp="1"/>
          </p:cNvSpPr>
          <p:nvPr>
            <p:ph type="title"/>
          </p:nvPr>
        </p:nvSpPr>
        <p:spPr>
          <a:xfrm>
            <a:off x="609600" y="57150"/>
            <a:ext cx="8153400" cy="609600"/>
          </a:xfrm>
        </p:spPr>
        <p:txBody>
          <a:bodyPr>
            <a:noAutofit/>
          </a:bodyPr>
          <a:lstStyle/>
          <a:p>
            <a:r>
              <a:rPr lang="en-US" sz="2000" b="1" dirty="0" smtClean="0"/>
              <a:t>Nonlinear Soil-Structure Interaction Models for Response History Analysis</a:t>
            </a:r>
            <a:endParaRPr lang="en-US" sz="2000" dirty="0"/>
          </a:p>
        </p:txBody>
      </p:sp>
      <p:sp>
        <p:nvSpPr>
          <p:cNvPr id="3" name="Slide Number Placeholder 2"/>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49</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i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ox(in)">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ox(in)">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895350"/>
            <a:ext cx="8153400" cy="3962400"/>
          </a:xfrm>
        </p:spPr>
        <p:txBody>
          <a:bodyPr>
            <a:noAutofit/>
          </a:bodyPr>
          <a:lstStyle/>
          <a:p>
            <a:pPr algn="just"/>
            <a:r>
              <a:rPr lang="en-US" sz="1600" dirty="0" smtClean="0"/>
              <a:t>Increase </a:t>
            </a:r>
            <a:r>
              <a:rPr lang="en-US" sz="1600" dirty="0"/>
              <a:t>in natural period of structure due to SSI </a:t>
            </a:r>
            <a:r>
              <a:rPr lang="en-US" sz="1600" dirty="0">
                <a:solidFill>
                  <a:srgbClr val="C00000"/>
                </a:solidFill>
              </a:rPr>
              <a:t>is not always beneficial </a:t>
            </a:r>
            <a:r>
              <a:rPr lang="en-US" sz="1600" dirty="0"/>
              <a:t>as suggested by the simplified design spectrums. Soft soil sediments can significantly elongate the period of seismic waves and the increase in natural period of structure may lead to the </a:t>
            </a:r>
            <a:r>
              <a:rPr lang="en-US" sz="1600" dirty="0">
                <a:solidFill>
                  <a:srgbClr val="C00000"/>
                </a:solidFill>
              </a:rPr>
              <a:t>resonance</a:t>
            </a:r>
            <a:r>
              <a:rPr lang="en-US" sz="1600" dirty="0"/>
              <a:t> with the long period ground vibration. Additionally, the study showed that </a:t>
            </a:r>
            <a:r>
              <a:rPr lang="en-US" sz="1600" dirty="0">
                <a:solidFill>
                  <a:srgbClr val="C00000"/>
                </a:solidFill>
              </a:rPr>
              <a:t>ductility demand </a:t>
            </a:r>
            <a:r>
              <a:rPr lang="en-US" sz="1600" dirty="0"/>
              <a:t>can significantly </a:t>
            </a:r>
            <a:r>
              <a:rPr lang="en-US" sz="1600" dirty="0">
                <a:solidFill>
                  <a:srgbClr val="C00000"/>
                </a:solidFill>
              </a:rPr>
              <a:t>increase with the increase in the natural period</a:t>
            </a:r>
            <a:r>
              <a:rPr lang="en-US" sz="1600" dirty="0"/>
              <a:t> of the structure due to SSI effect. The </a:t>
            </a:r>
            <a:r>
              <a:rPr lang="en-US" sz="1600" dirty="0">
                <a:solidFill>
                  <a:srgbClr val="C00000"/>
                </a:solidFill>
              </a:rPr>
              <a:t>permanent deformation </a:t>
            </a:r>
            <a:r>
              <a:rPr lang="en-US" sz="1600" dirty="0"/>
              <a:t>and </a:t>
            </a:r>
            <a:r>
              <a:rPr lang="en-US" sz="1600" dirty="0">
                <a:solidFill>
                  <a:srgbClr val="C00000"/>
                </a:solidFill>
              </a:rPr>
              <a:t>failure of soil </a:t>
            </a:r>
            <a:r>
              <a:rPr lang="en-US" sz="1600" dirty="0"/>
              <a:t>may further aggravate the </a:t>
            </a:r>
            <a:r>
              <a:rPr lang="en-US" sz="1600" dirty="0">
                <a:solidFill>
                  <a:srgbClr val="C00000"/>
                </a:solidFill>
              </a:rPr>
              <a:t>seismic response of the structure</a:t>
            </a:r>
            <a:r>
              <a:rPr lang="en-US" sz="1600" dirty="0" smtClean="0"/>
              <a:t>.</a:t>
            </a:r>
          </a:p>
          <a:p>
            <a:pPr algn="just"/>
            <a:endParaRPr lang="en-US" sz="1600" dirty="0" smtClean="0"/>
          </a:p>
          <a:p>
            <a:pPr algn="just"/>
            <a:r>
              <a:rPr lang="en-US" sz="1600" dirty="0" smtClean="0"/>
              <a:t>When a structure is subjected to an earthquake excitation, it interacts with the foundation and the soil, and thus changes the motion of the ground. Soil-structure interaction broadly can be divided into two phenomena: a) </a:t>
            </a:r>
            <a:r>
              <a:rPr lang="en-US" sz="1600" dirty="0" smtClean="0">
                <a:solidFill>
                  <a:schemeClr val="bg2">
                    <a:lumMod val="50000"/>
                  </a:schemeClr>
                </a:solidFill>
              </a:rPr>
              <a:t>kinematic interaction </a:t>
            </a:r>
            <a:r>
              <a:rPr lang="en-US" sz="1600" dirty="0" smtClean="0"/>
              <a:t>and b) </a:t>
            </a:r>
            <a:r>
              <a:rPr lang="en-US" sz="1600" dirty="0" smtClean="0">
                <a:solidFill>
                  <a:schemeClr val="bg2">
                    <a:lumMod val="50000"/>
                  </a:schemeClr>
                </a:solidFill>
              </a:rPr>
              <a:t>inertial interaction</a:t>
            </a:r>
            <a:r>
              <a:rPr lang="en-US" sz="1600" dirty="0" smtClean="0"/>
              <a:t>. Earthquake ground motion causes soil displacement known as </a:t>
            </a:r>
            <a:r>
              <a:rPr lang="en-US" sz="1600" dirty="0" smtClean="0">
                <a:solidFill>
                  <a:srgbClr val="00B050"/>
                </a:solidFill>
                <a:effectLst>
                  <a:outerShdw blurRad="38100" dist="38100" dir="2700000" algn="tl">
                    <a:srgbClr val="000000">
                      <a:alpha val="43137"/>
                    </a:srgbClr>
                  </a:outerShdw>
                </a:effectLst>
              </a:rPr>
              <a:t>free-field</a:t>
            </a:r>
            <a:r>
              <a:rPr lang="en-US" sz="1600" dirty="0" smtClean="0"/>
              <a:t> motion. However, the foundation embedded into the soil will not follow the free field motion. </a:t>
            </a:r>
            <a:r>
              <a:rPr lang="en-US" sz="1600" dirty="0" smtClean="0">
                <a:solidFill>
                  <a:srgbClr val="C00000"/>
                </a:solidFill>
              </a:rPr>
              <a:t>This inability of the foundation to match the free field motion causes the kinematic interaction</a:t>
            </a:r>
            <a:r>
              <a:rPr lang="en-US" sz="1600" dirty="0" smtClean="0"/>
              <a:t>. On the other hand, </a:t>
            </a:r>
            <a:r>
              <a:rPr lang="en-US" sz="1600" dirty="0" smtClean="0">
                <a:solidFill>
                  <a:srgbClr val="C00000"/>
                </a:solidFill>
              </a:rPr>
              <a:t>the mass of the super-structure transmits the inertial force to the soil causing further deformation in the soil, which is termed as inertial interaction</a:t>
            </a:r>
            <a:endParaRPr lang="fa-IR" sz="1600" dirty="0">
              <a:solidFill>
                <a:srgbClr val="C00000"/>
              </a:solidFill>
            </a:endParaRPr>
          </a:p>
        </p:txBody>
      </p:sp>
      <p:sp>
        <p:nvSpPr>
          <p:cNvPr id="4" name="Title 3"/>
          <p:cNvSpPr>
            <a:spLocks noGrp="1"/>
          </p:cNvSpPr>
          <p:nvPr>
            <p:ph type="title"/>
          </p:nvPr>
        </p:nvSpPr>
        <p:spPr/>
        <p:txBody>
          <a:bodyPr>
            <a:normAutofit fontScale="90000"/>
          </a:bodyPr>
          <a:lstStyle/>
          <a:p>
            <a:r>
              <a:rPr lang="en-US" dirty="0"/>
              <a:t>Detrimental effects of </a:t>
            </a:r>
            <a:r>
              <a:rPr lang="en-US" dirty="0" smtClean="0"/>
              <a:t>SSI</a:t>
            </a:r>
            <a:endParaRPr lang="fa-IR" dirty="0"/>
          </a:p>
        </p:txBody>
      </p:sp>
      <p:sp>
        <p:nvSpPr>
          <p:cNvPr id="5" name="Rectangle 4"/>
          <p:cNvSpPr/>
          <p:nvPr/>
        </p:nvSpPr>
        <p:spPr>
          <a:xfrm>
            <a:off x="-228600" y="1377375"/>
            <a:ext cx="7315200" cy="584775"/>
          </a:xfrm>
          <a:prstGeom prst="rect">
            <a:avLst/>
          </a:prstGeom>
          <a:solidFill>
            <a:schemeClr val="accent3">
              <a:lumMod val="20000"/>
              <a:lumOff val="80000"/>
            </a:schemeClr>
          </a:solidFill>
          <a:effectLst>
            <a:glow rad="101600">
              <a:schemeClr val="accent1">
                <a:satMod val="175000"/>
                <a:alpha val="40000"/>
              </a:schemeClr>
            </a:glow>
          </a:effectLst>
          <a:scene3d>
            <a:camera prst="isometricOffAxis1Right"/>
            <a:lightRig rig="threePt" dir="t"/>
          </a:scene3d>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n-US" sz="1600" dirty="0"/>
              <a:t>The term </a:t>
            </a:r>
            <a:r>
              <a:rPr lang="en-US" sz="1600" i="1" dirty="0"/>
              <a:t>free-field </a:t>
            </a:r>
            <a:r>
              <a:rPr lang="en-US" sz="1600" dirty="0"/>
              <a:t>refers </a:t>
            </a:r>
            <a:r>
              <a:rPr lang="en-US" sz="1600" dirty="0" smtClean="0"/>
              <a:t>to motions </a:t>
            </a:r>
            <a:r>
              <a:rPr lang="en-US" sz="1600" dirty="0"/>
              <a:t>that are not affected by structural vibrations or the scattering of waves at</a:t>
            </a:r>
            <a:r>
              <a:rPr lang="en-US" sz="1600" dirty="0" smtClean="0"/>
              <a:t>, and </a:t>
            </a:r>
            <a:r>
              <a:rPr lang="en-US" sz="1600" dirty="0"/>
              <a:t>around, the foundation.</a:t>
            </a:r>
            <a:endParaRPr lang="en-US" sz="1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p:txBody>
      </p:sp>
      <p:sp>
        <p:nvSpPr>
          <p:cNvPr id="3" name="Slide Number Placeholder 2"/>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5</a:t>
            </a:fld>
            <a:endParaRPr kumimoji="0" lang="en-US" dirty="0"/>
          </a:p>
        </p:txBody>
      </p:sp>
    </p:spTree>
    <p:extLst>
      <p:ext uri="{BB962C8B-B14F-4D97-AF65-F5344CB8AC3E}">
        <p14:creationId xmlns:p14="http://schemas.microsoft.com/office/powerpoint/2010/main" val="151744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circle(in)">
                                      <p:cBhvr>
                                        <p:cTn id="7" dur="20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895350"/>
            <a:ext cx="8153400" cy="4248150"/>
          </a:xfrm>
        </p:spPr>
        <p:txBody>
          <a:bodyPr>
            <a:noAutofit/>
          </a:bodyPr>
          <a:lstStyle/>
          <a:p>
            <a:pPr algn="just"/>
            <a:r>
              <a:rPr lang="en-US" sz="1400" dirty="0" smtClean="0"/>
              <a:t>Key advantages of these models over continuum formulations lies in their ability to describe soil-structure interaction phenomena by </a:t>
            </a:r>
            <a:r>
              <a:rPr lang="en-US" sz="1400" dirty="0" smtClean="0">
                <a:solidFill>
                  <a:srgbClr val="0070C0"/>
                </a:solidFill>
                <a:effectLst>
                  <a:outerShdw blurRad="38100" dist="38100" dir="2700000" algn="tl">
                    <a:srgbClr val="000000">
                      <a:alpha val="43137"/>
                    </a:srgbClr>
                  </a:outerShdw>
                </a:effectLst>
              </a:rPr>
              <a:t>one-dimensional nonlinear springs </a:t>
            </a:r>
            <a:r>
              <a:rPr lang="en-US" sz="1400" dirty="0" smtClean="0"/>
              <a:t>distributed along the soil-foundation interface.</a:t>
            </a:r>
          </a:p>
          <a:p>
            <a:pPr algn="just"/>
            <a:r>
              <a:rPr lang="en-US" sz="1400" dirty="0" smtClean="0"/>
              <a:t>The </a:t>
            </a:r>
            <a:r>
              <a:rPr lang="en-US" sz="1400" dirty="0" smtClean="0">
                <a:solidFill>
                  <a:srgbClr val="0070C0"/>
                </a:solidFill>
                <a:effectLst>
                  <a:outerShdw blurRad="38100" dist="38100" dir="2700000" algn="tl">
                    <a:srgbClr val="000000">
                      <a:alpha val="43137"/>
                    </a:srgbClr>
                  </a:outerShdw>
                </a:effectLst>
              </a:rPr>
              <a:t>modulus of the springs </a:t>
            </a:r>
            <a:r>
              <a:rPr lang="en-US" sz="1400" dirty="0" smtClean="0"/>
              <a:t>depends on </a:t>
            </a:r>
            <a:r>
              <a:rPr lang="en-US" sz="1400" dirty="0" smtClean="0">
                <a:solidFill>
                  <a:srgbClr val="C00000"/>
                </a:solidFill>
              </a:rPr>
              <a:t>foundation stiffness</a:t>
            </a:r>
            <a:r>
              <a:rPr lang="en-US" sz="1400" dirty="0" smtClean="0"/>
              <a:t>, </a:t>
            </a:r>
            <a:r>
              <a:rPr lang="en-US" sz="1400" dirty="0" smtClean="0">
                <a:solidFill>
                  <a:srgbClr val="C00000"/>
                </a:solidFill>
              </a:rPr>
              <a:t>geometry</a:t>
            </a:r>
            <a:r>
              <a:rPr lang="en-US" sz="1400" dirty="0" smtClean="0"/>
              <a:t>, </a:t>
            </a:r>
            <a:r>
              <a:rPr lang="en-US" sz="1400" dirty="0" smtClean="0">
                <a:solidFill>
                  <a:srgbClr val="C00000"/>
                </a:solidFill>
              </a:rPr>
              <a:t>frequency</a:t>
            </a:r>
            <a:r>
              <a:rPr lang="en-US" sz="1400" dirty="0" smtClean="0"/>
              <a:t>, </a:t>
            </a:r>
            <a:r>
              <a:rPr lang="en-US" sz="1400" dirty="0" smtClean="0">
                <a:solidFill>
                  <a:srgbClr val="C00000"/>
                </a:solidFill>
              </a:rPr>
              <a:t>response mode</a:t>
            </a:r>
            <a:r>
              <a:rPr lang="en-US" sz="1400" dirty="0" smtClean="0"/>
              <a:t>, and </a:t>
            </a:r>
            <a:r>
              <a:rPr lang="en-US" sz="1400" dirty="0" smtClean="0">
                <a:solidFill>
                  <a:srgbClr val="C00000"/>
                </a:solidFill>
              </a:rPr>
              <a:t>level of strain</a:t>
            </a:r>
            <a:r>
              <a:rPr lang="en-US" sz="1400" dirty="0" smtClean="0"/>
              <a:t>. </a:t>
            </a:r>
          </a:p>
          <a:p>
            <a:pPr algn="just"/>
            <a:r>
              <a:rPr lang="en-US" sz="1400" dirty="0" smtClean="0"/>
              <a:t>A </a:t>
            </a:r>
            <a:r>
              <a:rPr lang="en-US" sz="1400" dirty="0" smtClean="0">
                <a:solidFill>
                  <a:srgbClr val="C00000"/>
                </a:solidFill>
              </a:rPr>
              <a:t>limitation</a:t>
            </a:r>
            <a:r>
              <a:rPr lang="en-US" sz="1400" dirty="0" smtClean="0"/>
              <a:t> of the approach relates to its one-dimensional nature. A spring responds only to loads acting parallel to its axis, so loads acting in a perpendicular direction have no effect on the response of the spring. </a:t>
            </a:r>
          </a:p>
          <a:p>
            <a:pPr algn="just"/>
            <a:r>
              <a:rPr lang="en-US" sz="1400" dirty="0" smtClean="0"/>
              <a:t>Accordingly, the concept of plastic potential and flow rule cannot be explicitly incorporated. </a:t>
            </a:r>
          </a:p>
          <a:p>
            <a:pPr algn="just"/>
            <a:r>
              <a:rPr lang="en-US" sz="1400" dirty="0" smtClean="0"/>
              <a:t>The BNWF approach is popular because of its </a:t>
            </a:r>
            <a:r>
              <a:rPr lang="en-US" sz="1400" dirty="0" smtClean="0">
                <a:solidFill>
                  <a:srgbClr val="C00000"/>
                </a:solidFill>
              </a:rPr>
              <a:t>simplicity</a:t>
            </a:r>
            <a:r>
              <a:rPr lang="en-US" sz="1400" dirty="0" smtClean="0"/>
              <a:t> and </a:t>
            </a:r>
            <a:r>
              <a:rPr lang="en-US" sz="1400" dirty="0" smtClean="0">
                <a:solidFill>
                  <a:srgbClr val="C00000"/>
                </a:solidFill>
              </a:rPr>
              <a:t>predictive abilities </a:t>
            </a:r>
            <a:r>
              <a:rPr lang="en-US" sz="1400" dirty="0" smtClean="0"/>
              <a:t>on a variety of problems.</a:t>
            </a:r>
          </a:p>
          <a:p>
            <a:pPr algn="just"/>
            <a:r>
              <a:rPr lang="en-US" sz="1400" dirty="0" smtClean="0"/>
              <a:t>The BNWF model implemented into </a:t>
            </a:r>
            <a:r>
              <a:rPr lang="en-US" sz="1400" dirty="0" err="1" smtClean="0"/>
              <a:t>OpenSees</a:t>
            </a:r>
            <a:r>
              <a:rPr lang="en-US" sz="1400" dirty="0" smtClean="0"/>
              <a:t> by </a:t>
            </a:r>
            <a:r>
              <a:rPr lang="en-US" sz="1400" dirty="0" err="1" smtClean="0"/>
              <a:t>Raychowdhury</a:t>
            </a:r>
            <a:r>
              <a:rPr lang="en-US" sz="1400" dirty="0" smtClean="0"/>
              <a:t> and Hutchinson (2009) consists of </a:t>
            </a:r>
            <a:r>
              <a:rPr lang="en-US" sz="1400" dirty="0" smtClean="0">
                <a:solidFill>
                  <a:srgbClr val="C00000"/>
                </a:solidFill>
              </a:rPr>
              <a:t>elastic beam-column elements </a:t>
            </a:r>
            <a:r>
              <a:rPr lang="en-US" sz="1400" dirty="0" smtClean="0"/>
              <a:t>that capture the structural footing behavior with </a:t>
            </a:r>
            <a:r>
              <a:rPr lang="en-US" sz="1400" dirty="0" smtClean="0">
                <a:solidFill>
                  <a:srgbClr val="C00000"/>
                </a:solidFill>
              </a:rPr>
              <a:t>independent zero-length soil elements </a:t>
            </a:r>
            <a:r>
              <a:rPr lang="en-US" sz="1400" dirty="0" smtClean="0"/>
              <a:t>that model the soil-footing behavior.</a:t>
            </a:r>
          </a:p>
          <a:p>
            <a:pPr algn="just"/>
            <a:r>
              <a:rPr lang="en-US" sz="1400" dirty="0" smtClean="0"/>
              <a:t>The spring spacing is input by the user as a fraction of the footing half-length </a:t>
            </a:r>
            <a:r>
              <a:rPr lang="en-US" sz="1400" i="1" dirty="0" smtClean="0"/>
              <a:t>L (S = le/L), where le is the non-normalized spring spacing. A </a:t>
            </a:r>
            <a:r>
              <a:rPr lang="en-US" sz="1400" dirty="0" smtClean="0"/>
              <a:t>maximum element length equal to </a:t>
            </a:r>
            <a:r>
              <a:rPr lang="en-US" sz="1400" dirty="0" smtClean="0">
                <a:solidFill>
                  <a:srgbClr val="C00000"/>
                </a:solidFill>
              </a:rPr>
              <a:t>8% of the footing half-length </a:t>
            </a:r>
            <a:r>
              <a:rPr lang="en-US" sz="1400" dirty="0" smtClean="0"/>
              <a:t>(i.e., a minimum number of </a:t>
            </a:r>
            <a:r>
              <a:rPr lang="en-US" sz="1400" dirty="0" smtClean="0">
                <a:solidFill>
                  <a:srgbClr val="C00000"/>
                </a:solidFill>
              </a:rPr>
              <a:t>25 springs </a:t>
            </a:r>
            <a:r>
              <a:rPr lang="en-US" sz="1400" dirty="0" smtClean="0"/>
              <a:t>along the full length of the footing) is recommended to provide numerical stability and reasonable accuracy.</a:t>
            </a:r>
            <a:endParaRPr lang="en-US" sz="1400" dirty="0"/>
          </a:p>
        </p:txBody>
      </p:sp>
      <p:sp>
        <p:nvSpPr>
          <p:cNvPr id="4" name="Title 3"/>
          <p:cNvSpPr>
            <a:spLocks noGrp="1"/>
          </p:cNvSpPr>
          <p:nvPr>
            <p:ph type="title"/>
          </p:nvPr>
        </p:nvSpPr>
        <p:spPr/>
        <p:txBody>
          <a:bodyPr>
            <a:noAutofit/>
          </a:bodyPr>
          <a:lstStyle/>
          <a:p>
            <a:r>
              <a:rPr lang="en-US" sz="2400" b="1" dirty="0" smtClean="0"/>
              <a:t>Beam-on-Nonlinear Winkler Foundation (BNWF) Models</a:t>
            </a:r>
            <a:endParaRPr lang="en-US" sz="2400" dirty="0"/>
          </a:p>
        </p:txBody>
      </p:sp>
      <p:pic>
        <p:nvPicPr>
          <p:cNvPr id="7170" name="Picture 2"/>
          <p:cNvPicPr>
            <a:picLocks noChangeAspect="1" noChangeArrowheads="1"/>
          </p:cNvPicPr>
          <p:nvPr/>
        </p:nvPicPr>
        <p:blipFill>
          <a:blip r:embed="rId2"/>
          <a:srcRect/>
          <a:stretch>
            <a:fillRect/>
          </a:stretch>
        </p:blipFill>
        <p:spPr bwMode="auto">
          <a:xfrm>
            <a:off x="1828800" y="1048077"/>
            <a:ext cx="5943600" cy="1904673"/>
          </a:xfrm>
          <a:prstGeom prst="rect">
            <a:avLst/>
          </a:prstGeom>
          <a:noFill/>
          <a:ln w="9525">
            <a:noFill/>
            <a:miter lim="800000"/>
            <a:headEnd/>
            <a:tailEnd/>
          </a:ln>
          <a:effectLst>
            <a:glow rad="228600">
              <a:schemeClr val="accent5">
                <a:satMod val="175000"/>
                <a:alpha val="40000"/>
              </a:schemeClr>
            </a:glow>
          </a:effectLst>
        </p:spPr>
      </p:pic>
      <p:sp>
        <p:nvSpPr>
          <p:cNvPr id="3" name="Slide Number Placeholder 2"/>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50</a:t>
            </a:fld>
            <a:endParaRPr kumimoji="0" lang="en-US" dirty="0"/>
          </a:p>
        </p:txBody>
      </p:sp>
      <p:sp>
        <p:nvSpPr>
          <p:cNvPr id="5" name="Rectangle 4"/>
          <p:cNvSpPr/>
          <p:nvPr/>
        </p:nvSpPr>
        <p:spPr>
          <a:xfrm>
            <a:off x="685800" y="1540699"/>
            <a:ext cx="8001000" cy="584775"/>
          </a:xfrm>
          <a:prstGeom prst="rect">
            <a:avLst/>
          </a:prstGeom>
          <a:solidFill>
            <a:schemeClr val="accent3">
              <a:lumMod val="20000"/>
              <a:lumOff val="80000"/>
            </a:schemeClr>
          </a:solidFill>
          <a:ln w="38100">
            <a:solidFill>
              <a:schemeClr val="tx1"/>
            </a:solidFill>
          </a:ln>
        </p:spPr>
        <p:txBody>
          <a:bodyPr wrap="square">
            <a:spAutoFit/>
          </a:bodyPr>
          <a:lstStyle/>
          <a:p>
            <a:r>
              <a:rPr lang="en-US" sz="1600" dirty="0"/>
              <a:t>ATC-40, </a:t>
            </a:r>
            <a:r>
              <a:rPr lang="en-US" sz="1600" i="1" dirty="0"/>
              <a:t>Seismic Evaluation </a:t>
            </a:r>
            <a:r>
              <a:rPr lang="en-US" sz="1600" i="1" dirty="0" smtClean="0"/>
              <a:t>and Retrofit </a:t>
            </a:r>
            <a:r>
              <a:rPr lang="en-US" sz="1600" i="1" dirty="0"/>
              <a:t>of Concrete Buildings </a:t>
            </a:r>
            <a:r>
              <a:rPr lang="en-US" sz="1600" dirty="0"/>
              <a:t>(ATC, 1996) suggests the use of </a:t>
            </a:r>
            <a:r>
              <a:rPr lang="en-US" sz="1600" i="1" dirty="0"/>
              <a:t>Lend </a:t>
            </a:r>
            <a:r>
              <a:rPr lang="en-US" sz="1600" dirty="0"/>
              <a:t>= </a:t>
            </a:r>
            <a:r>
              <a:rPr lang="en-US" sz="1600" i="1" dirty="0"/>
              <a:t>B</a:t>
            </a:r>
            <a:r>
              <a:rPr lang="en-US" sz="1600" dirty="0"/>
              <a:t>/6 </a:t>
            </a:r>
            <a:r>
              <a:rPr lang="en-US" sz="1600" dirty="0" smtClean="0"/>
              <a:t>from each </a:t>
            </a:r>
            <a:r>
              <a:rPr lang="en-US" sz="1600" dirty="0"/>
              <a:t>end of the footing.</a:t>
            </a:r>
            <a:endParaRPr lang="fa-IR" sz="1600" dirty="0"/>
          </a:p>
        </p:txBody>
      </p:sp>
      <p:pic>
        <p:nvPicPr>
          <p:cNvPr id="2050" name="Picture 2"/>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836068" y="2133005"/>
            <a:ext cx="3700463" cy="25711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par>
                          <p:cTn id="28" fill="hold">
                            <p:stCondLst>
                              <p:cond delay="500"/>
                            </p:stCondLst>
                            <p:childTnLst>
                              <p:par>
                                <p:cTn id="29" presetID="21" presetClass="entr" presetSubtype="1" fill="hold" nodeType="afterEffect">
                                  <p:stCondLst>
                                    <p:cond delay="0"/>
                                  </p:stCondLst>
                                  <p:childTnLst>
                                    <p:set>
                                      <p:cBhvr>
                                        <p:cTn id="30" dur="1" fill="hold">
                                          <p:stCondLst>
                                            <p:cond delay="0"/>
                                          </p:stCondLst>
                                        </p:cTn>
                                        <p:tgtEl>
                                          <p:spTgt spid="7170"/>
                                        </p:tgtEl>
                                        <p:attrNameLst>
                                          <p:attrName>style.visibility</p:attrName>
                                        </p:attrNameLst>
                                      </p:cBhvr>
                                      <p:to>
                                        <p:strVal val="visible"/>
                                      </p:to>
                                    </p:set>
                                    <p:animEffect transition="in" filter="wheel(1)">
                                      <p:cBhvr>
                                        <p:cTn id="31" dur="2000"/>
                                        <p:tgtEl>
                                          <p:spTgt spid="717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wipe(down)">
                                      <p:cBhvr>
                                        <p:cTn id="36" dur="500"/>
                                        <p:tgtEl>
                                          <p:spTgt spid="2">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050"/>
                                        </p:tgtEl>
                                        <p:attrNameLst>
                                          <p:attrName>style.visibility</p:attrName>
                                        </p:attrNameLst>
                                      </p:cBhvr>
                                      <p:to>
                                        <p:strVal val="visible"/>
                                      </p:to>
                                    </p:set>
                                    <p:animEffect transition="in" filter="fade">
                                      <p:cBhvr>
                                        <p:cTn id="46" dur="1000"/>
                                        <p:tgtEl>
                                          <p:spTgt spid="2050"/>
                                        </p:tgtEl>
                                      </p:cBhvr>
                                    </p:animEffect>
                                    <p:anim calcmode="lin" valueType="num">
                                      <p:cBhvr>
                                        <p:cTn id="47" dur="1000" fill="hold"/>
                                        <p:tgtEl>
                                          <p:spTgt spid="2050"/>
                                        </p:tgtEl>
                                        <p:attrNameLst>
                                          <p:attrName>ppt_x</p:attrName>
                                        </p:attrNameLst>
                                      </p:cBhvr>
                                      <p:tavLst>
                                        <p:tav tm="0">
                                          <p:val>
                                            <p:strVal val="#ppt_x"/>
                                          </p:val>
                                        </p:tav>
                                        <p:tav tm="100000">
                                          <p:val>
                                            <p:strVal val="#ppt_x"/>
                                          </p:val>
                                        </p:tav>
                                      </p:tavLst>
                                    </p:anim>
                                    <p:anim calcmode="lin" valueType="num">
                                      <p:cBhvr>
                                        <p:cTn id="48"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400" b="1" dirty="0" smtClean="0"/>
              <a:t>Beam-on-Nonlinear Winkler Foundation (BNWF) Models</a:t>
            </a:r>
            <a:endParaRPr lang="en-US" sz="2400" dirty="0"/>
          </a:p>
        </p:txBody>
      </p:sp>
      <p:sp>
        <p:nvSpPr>
          <p:cNvPr id="3" name="Slide Number Placeholder 2"/>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51</a:t>
            </a:fld>
            <a:endParaRPr kumimoji="0"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23950"/>
            <a:ext cx="7400925" cy="1937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743200" y="3126904"/>
            <a:ext cx="3505200" cy="584775"/>
          </a:xfrm>
          <a:prstGeom prst="rect">
            <a:avLst/>
          </a:prstGeom>
        </p:spPr>
        <p:txBody>
          <a:bodyPr wrap="square">
            <a:spAutoFit/>
          </a:bodyPr>
          <a:lstStyle/>
          <a:p>
            <a:r>
              <a:rPr lang="en-US" sz="1600" dirty="0" smtClean="0">
                <a:solidFill>
                  <a:srgbClr val="FF0000"/>
                </a:solidFill>
              </a:rPr>
              <a:t>	 </a:t>
            </a:r>
            <a:r>
              <a:rPr lang="en-US" sz="1600" i="1" dirty="0" smtClean="0">
                <a:solidFill>
                  <a:srgbClr val="FF0000"/>
                </a:solidFill>
              </a:rPr>
              <a:t>Pxsimple1 </a:t>
            </a:r>
            <a:r>
              <a:rPr lang="en-US" sz="1600" dirty="0">
                <a:solidFill>
                  <a:srgbClr val="FF0000"/>
                </a:solidFill>
              </a:rPr>
              <a:t>material </a:t>
            </a:r>
            <a:r>
              <a:rPr lang="en-US" sz="1600" dirty="0" smtClean="0">
                <a:solidFill>
                  <a:srgbClr val="FF0000"/>
                </a:solidFill>
              </a:rPr>
              <a:t>model	</a:t>
            </a:r>
            <a:endParaRPr lang="fa-IR" sz="1600" dirty="0">
              <a:solidFill>
                <a:srgbClr val="FF0000"/>
              </a:solidFill>
            </a:endParaRPr>
          </a:p>
        </p:txBody>
      </p:sp>
      <p:sp>
        <p:nvSpPr>
          <p:cNvPr id="9" name="Rectangle 8"/>
          <p:cNvSpPr/>
          <p:nvPr/>
        </p:nvSpPr>
        <p:spPr>
          <a:xfrm>
            <a:off x="838200" y="861596"/>
            <a:ext cx="8153400" cy="338554"/>
          </a:xfrm>
          <a:prstGeom prst="rect">
            <a:avLst/>
          </a:prstGeom>
        </p:spPr>
        <p:txBody>
          <a:bodyPr wrap="square">
            <a:spAutoFit/>
          </a:bodyPr>
          <a:lstStyle/>
          <a:p>
            <a:r>
              <a:rPr lang="en-US" sz="1600" i="1" dirty="0">
                <a:solidFill>
                  <a:srgbClr val="FF0000"/>
                </a:solidFill>
              </a:rPr>
              <a:t>Qzsimple2 </a:t>
            </a:r>
            <a:r>
              <a:rPr lang="en-US" sz="1600" dirty="0">
                <a:solidFill>
                  <a:srgbClr val="FF0000"/>
                </a:solidFill>
              </a:rPr>
              <a:t>material </a:t>
            </a:r>
            <a:r>
              <a:rPr lang="en-US" sz="1600" dirty="0" smtClean="0">
                <a:solidFill>
                  <a:srgbClr val="FF0000"/>
                </a:solidFill>
              </a:rPr>
              <a:t>model</a:t>
            </a:r>
            <a:r>
              <a:rPr lang="en-US" sz="1600" dirty="0">
                <a:solidFill>
                  <a:srgbClr val="FF0000"/>
                </a:solidFill>
              </a:rPr>
              <a:t> </a:t>
            </a:r>
            <a:r>
              <a:rPr lang="en-US" sz="1600" dirty="0" smtClean="0">
                <a:solidFill>
                  <a:srgbClr val="FF0000"/>
                </a:solidFill>
              </a:rPr>
              <a:t>    	 		           </a:t>
            </a:r>
            <a:r>
              <a:rPr lang="en-US" sz="1600" i="1" dirty="0" smtClean="0">
                <a:solidFill>
                  <a:srgbClr val="FF0000"/>
                </a:solidFill>
              </a:rPr>
              <a:t>Txsimple1 </a:t>
            </a:r>
            <a:r>
              <a:rPr lang="en-US" sz="1600" dirty="0">
                <a:solidFill>
                  <a:srgbClr val="FF0000"/>
                </a:solidFill>
              </a:rPr>
              <a:t>material model</a:t>
            </a:r>
            <a:endParaRPr lang="fa-IR" sz="1600" dirty="0">
              <a:solidFill>
                <a:srgbClr val="FF0000"/>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689498"/>
            <a:ext cx="8572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254574"/>
            <a:ext cx="11715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3829050"/>
            <a:ext cx="45529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85800" y="1427024"/>
            <a:ext cx="7772400" cy="1754326"/>
          </a:xfrm>
          <a:prstGeom prst="rect">
            <a:avLst/>
          </a:prstGeom>
          <a:solidFill>
            <a:schemeClr val="accent3">
              <a:lumMod val="20000"/>
              <a:lumOff val="80000"/>
            </a:schemeClr>
          </a:solidFill>
          <a:ln w="28575">
            <a:solidFill>
              <a:schemeClr val="tx1"/>
            </a:solidFill>
          </a:ln>
          <a:effectLst>
            <a:glow rad="139700">
              <a:schemeClr val="accent1">
                <a:satMod val="175000"/>
                <a:alpha val="40000"/>
              </a:schemeClr>
            </a:glow>
          </a:effectLst>
        </p:spPr>
        <p:txBody>
          <a:bodyPr wrap="square">
            <a:spAutoFit/>
          </a:bodyPr>
          <a:lstStyle/>
          <a:p>
            <a:pPr>
              <a:lnSpc>
                <a:spcPct val="150000"/>
              </a:lnSpc>
            </a:pPr>
            <a:r>
              <a:rPr lang="en-US" i="1" dirty="0"/>
              <a:t>s50 </a:t>
            </a:r>
            <a:r>
              <a:rPr lang="en-US" dirty="0"/>
              <a:t>is the displacement at which 50% of the ultimate load is mobilized, </a:t>
            </a:r>
            <a:endParaRPr lang="en-US" dirty="0" smtClean="0"/>
          </a:p>
          <a:p>
            <a:pPr>
              <a:lnSpc>
                <a:spcPct val="150000"/>
              </a:lnSpc>
            </a:pPr>
            <a:r>
              <a:rPr lang="en-US" i="1" dirty="0" smtClean="0"/>
              <a:t>s0 </a:t>
            </a:r>
            <a:r>
              <a:rPr lang="en-US" dirty="0"/>
              <a:t>is </a:t>
            </a:r>
            <a:r>
              <a:rPr lang="en-US" dirty="0" smtClean="0"/>
              <a:t>the displacement </a:t>
            </a:r>
            <a:r>
              <a:rPr lang="en-US" dirty="0"/>
              <a:t>at load </a:t>
            </a:r>
            <a:r>
              <a:rPr lang="en-US" i="1" dirty="0"/>
              <a:t>q0</a:t>
            </a:r>
            <a:r>
              <a:rPr lang="en-US" dirty="0"/>
              <a:t>, </a:t>
            </a:r>
            <a:endParaRPr lang="en-US" dirty="0" smtClean="0"/>
          </a:p>
          <a:p>
            <a:pPr>
              <a:lnSpc>
                <a:spcPct val="150000"/>
              </a:lnSpc>
            </a:pPr>
            <a:r>
              <a:rPr lang="en-US" i="1" dirty="0" smtClean="0"/>
              <a:t>c </a:t>
            </a:r>
            <a:r>
              <a:rPr lang="en-US" dirty="0"/>
              <a:t>and </a:t>
            </a:r>
            <a:r>
              <a:rPr lang="en-US" i="1" dirty="0"/>
              <a:t>n </a:t>
            </a:r>
            <a:r>
              <a:rPr lang="en-US" dirty="0"/>
              <a:t>are constitutive parameters controlling </a:t>
            </a:r>
            <a:r>
              <a:rPr lang="en-US" dirty="0" smtClean="0"/>
              <a:t>the shape </a:t>
            </a:r>
            <a:r>
              <a:rPr lang="en-US" dirty="0"/>
              <a:t>of the post-yield portion of the backbone curve.</a:t>
            </a:r>
            <a:endParaRPr lang="fa-IR" dirty="0"/>
          </a:p>
        </p:txBody>
      </p:sp>
    </p:spTree>
    <p:extLst>
      <p:ext uri="{BB962C8B-B14F-4D97-AF65-F5344CB8AC3E}">
        <p14:creationId xmlns:p14="http://schemas.microsoft.com/office/powerpoint/2010/main" val="298103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par>
                                <p:cTn id="11" presetID="10" presetClass="entr" presetSubtype="0" fill="hold" nodeType="withEffect">
                                  <p:stCondLst>
                                    <p:cond delay="0"/>
                                  </p:stCondLst>
                                  <p:childTnLst>
                                    <p:set>
                                      <p:cBhvr>
                                        <p:cTn id="12" dur="1" fill="hold">
                                          <p:stCondLst>
                                            <p:cond delay="0"/>
                                          </p:stCondLst>
                                        </p:cTn>
                                        <p:tgtEl>
                                          <p:spTgt spid="1029"/>
                                        </p:tgtEl>
                                        <p:attrNameLst>
                                          <p:attrName>style.visibility</p:attrName>
                                        </p:attrNameLst>
                                      </p:cBhvr>
                                      <p:to>
                                        <p:strVal val="visible"/>
                                      </p:to>
                                    </p:set>
                                    <p:animEffect transition="in" filter="fade">
                                      <p:cBhvr>
                                        <p:cTn id="13" dur="500"/>
                                        <p:tgtEl>
                                          <p:spTgt spid="1029"/>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895350"/>
            <a:ext cx="8077200" cy="3725825"/>
          </a:xfrm>
        </p:spPr>
        <p:txBody>
          <a:bodyPr>
            <a:normAutofit fontScale="85000" lnSpcReduction="10000"/>
          </a:bodyPr>
          <a:lstStyle/>
          <a:p>
            <a:pPr algn="just"/>
            <a:r>
              <a:rPr lang="en-US" sz="1600" dirty="0" smtClean="0"/>
              <a:t>This family </a:t>
            </a:r>
            <a:r>
              <a:rPr lang="en-US" sz="1600" dirty="0"/>
              <a:t>of models combines elements from both </a:t>
            </a:r>
            <a:r>
              <a:rPr lang="en-US" sz="1600" dirty="0">
                <a:solidFill>
                  <a:srgbClr val="C00000"/>
                </a:solidFill>
              </a:rPr>
              <a:t>continuum </a:t>
            </a:r>
            <a:r>
              <a:rPr lang="en-US" sz="1600" dirty="0"/>
              <a:t>and</a:t>
            </a:r>
            <a:r>
              <a:rPr lang="en-US" sz="1600" dirty="0">
                <a:solidFill>
                  <a:srgbClr val="C00000"/>
                </a:solidFill>
              </a:rPr>
              <a:t> BNWF</a:t>
            </a:r>
            <a:r>
              <a:rPr lang="en-US" sz="1600" dirty="0"/>
              <a:t> formulations</a:t>
            </a:r>
            <a:r>
              <a:rPr lang="en-US" sz="1600" dirty="0" smtClean="0"/>
              <a:t>. Hence</a:t>
            </a:r>
            <a:r>
              <a:rPr lang="en-US" sz="1600" dirty="0"/>
              <a:t>, it aims at bridging the gap between the two approaches. The models </a:t>
            </a:r>
            <a:r>
              <a:rPr lang="en-US" sz="1600" dirty="0" smtClean="0"/>
              <a:t>are based </a:t>
            </a:r>
            <a:r>
              <a:rPr lang="en-US" sz="1600" dirty="0"/>
              <a:t>on the following main </a:t>
            </a:r>
            <a:r>
              <a:rPr lang="en-US" sz="1600" dirty="0" smtClean="0"/>
              <a:t> assumptions:</a:t>
            </a:r>
          </a:p>
          <a:p>
            <a:pPr marL="895350" indent="-361950" algn="just">
              <a:buFont typeface="+mj-lt"/>
              <a:buAutoNum type="arabicParenR"/>
              <a:tabLst>
                <a:tab pos="628650" algn="l"/>
                <a:tab pos="809625" algn="l"/>
              </a:tabLst>
            </a:pPr>
            <a:r>
              <a:rPr lang="en-US" sz="1600" dirty="0" smtClean="0">
                <a:solidFill>
                  <a:srgbClr val="0070C0"/>
                </a:solidFill>
                <a:effectLst>
                  <a:outerShdw blurRad="38100" dist="38100" dir="2700000" algn="tl">
                    <a:srgbClr val="000000">
                      <a:alpha val="43137"/>
                    </a:srgbClr>
                  </a:outerShdw>
                </a:effectLst>
              </a:rPr>
              <a:t>The </a:t>
            </a:r>
            <a:r>
              <a:rPr lang="en-US" sz="1600" dirty="0">
                <a:solidFill>
                  <a:srgbClr val="0070C0"/>
                </a:solidFill>
                <a:effectLst>
                  <a:outerShdw blurRad="38100" dist="38100" dir="2700000" algn="tl">
                    <a:srgbClr val="000000">
                      <a:alpha val="43137"/>
                    </a:srgbClr>
                  </a:outerShdw>
                </a:effectLst>
              </a:rPr>
              <a:t>foundation is </a:t>
            </a:r>
            <a:r>
              <a:rPr lang="en-US" sz="1600" dirty="0" smtClean="0">
                <a:solidFill>
                  <a:srgbClr val="0070C0"/>
                </a:solidFill>
                <a:effectLst>
                  <a:outerShdw blurRad="38100" dist="38100" dir="2700000" algn="tl">
                    <a:srgbClr val="000000">
                      <a:alpha val="43137"/>
                    </a:srgbClr>
                  </a:outerShdw>
                </a:effectLst>
              </a:rPr>
              <a:t>considered sufficiently </a:t>
            </a:r>
            <a:r>
              <a:rPr lang="en-US" sz="1600" dirty="0">
                <a:solidFill>
                  <a:srgbClr val="0070C0"/>
                </a:solidFill>
                <a:effectLst>
                  <a:outerShdw blurRad="38100" dist="38100" dir="2700000" algn="tl">
                    <a:srgbClr val="000000">
                      <a:alpha val="43137"/>
                    </a:srgbClr>
                  </a:outerShdw>
                </a:effectLst>
              </a:rPr>
              <a:t>rigid</a:t>
            </a:r>
            <a:r>
              <a:rPr lang="en-US" sz="1600" dirty="0"/>
              <a:t>, so its response can be described by three or six degrees of </a:t>
            </a:r>
            <a:r>
              <a:rPr lang="en-US" sz="1600" dirty="0" smtClean="0"/>
              <a:t>free </a:t>
            </a:r>
            <a:r>
              <a:rPr lang="en-US" sz="1600" dirty="0" err="1" smtClean="0"/>
              <a:t>domin</a:t>
            </a:r>
            <a:r>
              <a:rPr lang="en-US" sz="1600" dirty="0" smtClean="0"/>
              <a:t> </a:t>
            </a:r>
            <a:r>
              <a:rPr lang="en-US" sz="1600" dirty="0"/>
              <a:t>two and three dimensions, respectively</a:t>
            </a:r>
            <a:r>
              <a:rPr lang="en-US" sz="1600" dirty="0" smtClean="0"/>
              <a:t>;</a:t>
            </a:r>
          </a:p>
          <a:p>
            <a:pPr marL="895350" indent="-361950" algn="just">
              <a:buFont typeface="+mj-lt"/>
              <a:buAutoNum type="arabicParenR"/>
              <a:tabLst>
                <a:tab pos="628650" algn="l"/>
                <a:tab pos="809625" algn="l"/>
              </a:tabLst>
            </a:pPr>
            <a:r>
              <a:rPr lang="en-US" sz="1600" dirty="0" smtClean="0"/>
              <a:t>An </a:t>
            </a:r>
            <a:r>
              <a:rPr lang="en-US" sz="1600" dirty="0"/>
              <a:t>ultimate surface, corresponding to </a:t>
            </a:r>
            <a:r>
              <a:rPr lang="en-US" sz="1600" dirty="0" smtClean="0"/>
              <a:t>a </a:t>
            </a:r>
            <a:r>
              <a:rPr lang="en-US" sz="1600" dirty="0" smtClean="0">
                <a:solidFill>
                  <a:srgbClr val="0070C0"/>
                </a:solidFill>
                <a:effectLst>
                  <a:outerShdw blurRad="38100" dist="38100" dir="2700000" algn="tl">
                    <a:srgbClr val="000000">
                      <a:alpha val="43137"/>
                    </a:srgbClr>
                  </a:outerShdw>
                </a:effectLst>
              </a:rPr>
              <a:t>general </a:t>
            </a:r>
            <a:r>
              <a:rPr lang="en-US" sz="1600" dirty="0">
                <a:solidFill>
                  <a:srgbClr val="0070C0"/>
                </a:solidFill>
                <a:effectLst>
                  <a:outerShdw blurRad="38100" dist="38100" dir="2700000" algn="tl">
                    <a:srgbClr val="000000">
                      <a:alpha val="43137"/>
                    </a:srgbClr>
                  </a:outerShdw>
                </a:effectLst>
              </a:rPr>
              <a:t>bearing capacity failure </a:t>
            </a:r>
            <a:r>
              <a:rPr lang="en-US" sz="1600" dirty="0"/>
              <a:t>in vertical force–shear force–moment (</a:t>
            </a:r>
            <a:r>
              <a:rPr lang="en-US" sz="1600" i="1" dirty="0"/>
              <a:t>Q</a:t>
            </a:r>
            <a:r>
              <a:rPr lang="en-US" sz="1600" dirty="0"/>
              <a:t>-</a:t>
            </a:r>
            <a:r>
              <a:rPr lang="en-US" sz="1600" i="1" dirty="0"/>
              <a:t>V</a:t>
            </a:r>
            <a:r>
              <a:rPr lang="en-US" sz="1600" dirty="0"/>
              <a:t>-</a:t>
            </a:r>
            <a:r>
              <a:rPr lang="en-US" sz="1600" i="1" dirty="0"/>
              <a:t>M</a:t>
            </a:r>
            <a:r>
              <a:rPr lang="en-US" sz="1600" dirty="0" smtClean="0"/>
              <a:t>) space</a:t>
            </a:r>
            <a:r>
              <a:rPr lang="en-US" sz="1600" dirty="0"/>
              <a:t>, exists corresponding to the state of stress beyond which plastic flow occurs</a:t>
            </a:r>
            <a:r>
              <a:rPr lang="en-US" sz="1600" dirty="0" smtClean="0"/>
              <a:t>;</a:t>
            </a:r>
          </a:p>
          <a:p>
            <a:pPr marL="895350" indent="-361950" algn="just">
              <a:buFont typeface="+mj-lt"/>
              <a:buAutoNum type="arabicParenR"/>
              <a:tabLst>
                <a:tab pos="628650" algn="l"/>
                <a:tab pos="809625" algn="l"/>
              </a:tabLst>
            </a:pPr>
            <a:r>
              <a:rPr lang="en-US" sz="1600" dirty="0" smtClean="0"/>
              <a:t>A </a:t>
            </a:r>
            <a:r>
              <a:rPr lang="en-US" sz="1600" dirty="0"/>
              <a:t>mechanism for describing plastic flow is incorporated in the form of a </a:t>
            </a:r>
            <a:r>
              <a:rPr lang="en-US" sz="1600" dirty="0" err="1" smtClean="0"/>
              <a:t>hypoplastic</a:t>
            </a:r>
            <a:r>
              <a:rPr lang="en-US" sz="1600" dirty="0" smtClean="0"/>
              <a:t> approach </a:t>
            </a:r>
            <a:r>
              <a:rPr lang="en-US" sz="1600" dirty="0"/>
              <a:t>or a simple </a:t>
            </a:r>
            <a:r>
              <a:rPr lang="en-US" sz="1600" i="1" dirty="0" smtClean="0"/>
              <a:t>G</a:t>
            </a:r>
            <a:r>
              <a:rPr lang="en-US" sz="1600" dirty="0" smtClean="0"/>
              <a:t>-</a:t>
            </a:r>
            <a:r>
              <a:rPr lang="en-US" sz="1600" dirty="0" smtClean="0">
                <a:latin typeface="Symbol" pitchFamily="18" charset="2"/>
              </a:rPr>
              <a:t>g</a:t>
            </a:r>
            <a:r>
              <a:rPr lang="en-US" sz="1600" dirty="0" smtClean="0"/>
              <a:t> </a:t>
            </a:r>
            <a:r>
              <a:rPr lang="en-US" sz="1600" dirty="0"/>
              <a:t>and </a:t>
            </a:r>
            <a:r>
              <a:rPr lang="en-US" sz="1600" dirty="0" err="1">
                <a:latin typeface="Symbol" pitchFamily="18" charset="2"/>
              </a:rPr>
              <a:t>b</a:t>
            </a:r>
            <a:r>
              <a:rPr lang="en-US" sz="1600" i="1" dirty="0" err="1" smtClean="0"/>
              <a:t>s</a:t>
            </a:r>
            <a:r>
              <a:rPr lang="en-US" sz="1600" dirty="0" smtClean="0"/>
              <a:t>-</a:t>
            </a:r>
            <a:r>
              <a:rPr lang="en-US" sz="1600" dirty="0" smtClean="0">
                <a:latin typeface="Symbol" pitchFamily="18" charset="2"/>
              </a:rPr>
              <a:t>g</a:t>
            </a:r>
            <a:r>
              <a:rPr lang="en-US" sz="1600" dirty="0" smtClean="0"/>
              <a:t> </a:t>
            </a:r>
            <a:r>
              <a:rPr lang="en-US" sz="1600" dirty="0">
                <a:solidFill>
                  <a:srgbClr val="0070C0"/>
                </a:solidFill>
                <a:effectLst>
                  <a:outerShdw blurRad="38100" dist="38100" dir="2700000" algn="tl">
                    <a:srgbClr val="000000">
                      <a:alpha val="43137"/>
                    </a:srgbClr>
                  </a:outerShdw>
                </a:effectLst>
              </a:rPr>
              <a:t>correction based on a characteristic </a:t>
            </a:r>
            <a:r>
              <a:rPr lang="en-US" sz="1600" dirty="0" smtClean="0">
                <a:solidFill>
                  <a:srgbClr val="0070C0"/>
                </a:solidFill>
                <a:effectLst>
                  <a:outerShdw blurRad="38100" dist="38100" dir="2700000" algn="tl">
                    <a:srgbClr val="000000">
                      <a:alpha val="43137"/>
                    </a:srgbClr>
                  </a:outerShdw>
                </a:effectLst>
              </a:rPr>
              <a:t>shear strain</a:t>
            </a:r>
            <a:r>
              <a:rPr lang="en-US" sz="1600" dirty="0"/>
              <a:t>; </a:t>
            </a:r>
            <a:endParaRPr lang="en-US" sz="1600" dirty="0" smtClean="0"/>
          </a:p>
          <a:p>
            <a:pPr marL="895350" indent="-361950" algn="just">
              <a:buFont typeface="+mj-lt"/>
              <a:buAutoNum type="arabicParenR"/>
              <a:tabLst>
                <a:tab pos="628650" algn="l"/>
                <a:tab pos="809625" algn="l"/>
              </a:tabLst>
            </a:pPr>
            <a:r>
              <a:rPr lang="en-US" sz="1600" dirty="0" smtClean="0">
                <a:solidFill>
                  <a:srgbClr val="0070C0"/>
                </a:solidFill>
                <a:effectLst>
                  <a:outerShdw blurRad="38100" dist="38100" dir="2700000" algn="tl">
                    <a:srgbClr val="000000">
                      <a:alpha val="43137"/>
                    </a:srgbClr>
                  </a:outerShdw>
                </a:effectLst>
              </a:rPr>
              <a:t>Uplift </a:t>
            </a:r>
            <a:r>
              <a:rPr lang="en-US" sz="1600" dirty="0">
                <a:solidFill>
                  <a:srgbClr val="0070C0"/>
                </a:solidFill>
                <a:effectLst>
                  <a:outerShdw blurRad="38100" dist="38100" dir="2700000" algn="tl">
                    <a:srgbClr val="000000">
                      <a:alpha val="43137"/>
                    </a:srgbClr>
                  </a:outerShdw>
                </a:effectLst>
              </a:rPr>
              <a:t>behavior </a:t>
            </a:r>
            <a:r>
              <a:rPr lang="en-US" sz="1600" dirty="0"/>
              <a:t>can be modeled by means of a nonlinear </a:t>
            </a:r>
            <a:r>
              <a:rPr lang="en-US" sz="1600" dirty="0" smtClean="0"/>
              <a:t>model allowing </a:t>
            </a:r>
            <a:r>
              <a:rPr lang="en-US" sz="1600" dirty="0"/>
              <a:t>for </a:t>
            </a:r>
            <a:r>
              <a:rPr lang="en-US" sz="1600" dirty="0">
                <a:solidFill>
                  <a:srgbClr val="0070C0"/>
                </a:solidFill>
                <a:effectLst>
                  <a:outerShdw blurRad="38100" dist="38100" dir="2700000" algn="tl">
                    <a:srgbClr val="000000">
                      <a:alpha val="43137"/>
                    </a:srgbClr>
                  </a:outerShdw>
                </a:effectLst>
              </a:rPr>
              <a:t>separation between the footing and </a:t>
            </a:r>
            <a:r>
              <a:rPr lang="en-US" sz="1600" dirty="0" smtClean="0">
                <a:solidFill>
                  <a:srgbClr val="0070C0"/>
                </a:solidFill>
                <a:effectLst>
                  <a:outerShdw blurRad="38100" dist="38100" dir="2700000" algn="tl">
                    <a:srgbClr val="000000">
                      <a:alpha val="43137"/>
                    </a:srgbClr>
                  </a:outerShdw>
                </a:effectLst>
              </a:rPr>
              <a:t>soil</a:t>
            </a:r>
            <a:r>
              <a:rPr lang="en-US" sz="1600" dirty="0" smtClean="0"/>
              <a:t>.</a:t>
            </a:r>
          </a:p>
          <a:p>
            <a:endParaRPr lang="en-US" sz="1600" dirty="0" smtClean="0"/>
          </a:p>
          <a:p>
            <a:pPr algn="just"/>
            <a:r>
              <a:rPr lang="en-US" sz="1600" dirty="0" smtClean="0"/>
              <a:t>While </a:t>
            </a:r>
            <a:r>
              <a:rPr lang="en-US" sz="1600" dirty="0"/>
              <a:t>PBM models are rational and can capture </a:t>
            </a:r>
            <a:r>
              <a:rPr lang="en-US" sz="1600" dirty="0">
                <a:solidFill>
                  <a:srgbClr val="0070C0"/>
                </a:solidFill>
                <a:effectLst>
                  <a:outerShdw blurRad="38100" dist="38100" dir="2700000" algn="tl">
                    <a:srgbClr val="000000">
                      <a:alpha val="43137"/>
                    </a:srgbClr>
                  </a:outerShdw>
                </a:effectLst>
              </a:rPr>
              <a:t>plastic effects</a:t>
            </a:r>
            <a:r>
              <a:rPr lang="en-US" sz="1600" dirty="0"/>
              <a:t>, </a:t>
            </a:r>
            <a:r>
              <a:rPr lang="en-US" sz="1600" dirty="0" smtClean="0"/>
              <a:t>available formulations </a:t>
            </a:r>
            <a:r>
              <a:rPr lang="en-US" sz="1600" dirty="0"/>
              <a:t>possess a number of drawbacks, notably </a:t>
            </a:r>
            <a:r>
              <a:rPr lang="en-US" sz="1600" dirty="0">
                <a:solidFill>
                  <a:srgbClr val="C00000"/>
                </a:solidFill>
              </a:rPr>
              <a:t>an inability to </a:t>
            </a:r>
            <a:r>
              <a:rPr lang="en-US" sz="1600" dirty="0" smtClean="0">
                <a:solidFill>
                  <a:srgbClr val="C00000"/>
                </a:solidFill>
              </a:rPr>
              <a:t>incorporate flexible </a:t>
            </a:r>
            <a:r>
              <a:rPr lang="en-US" sz="1600" dirty="0">
                <a:solidFill>
                  <a:srgbClr val="C00000"/>
                </a:solidFill>
              </a:rPr>
              <a:t>foundation behavior</a:t>
            </a:r>
            <a:r>
              <a:rPr lang="en-US" sz="1600" dirty="0"/>
              <a:t>, the </a:t>
            </a:r>
            <a:r>
              <a:rPr lang="en-US" sz="1600" dirty="0">
                <a:solidFill>
                  <a:srgbClr val="C00000"/>
                </a:solidFill>
              </a:rPr>
              <a:t>effects of stress-induced inhomogeneity </a:t>
            </a:r>
            <a:r>
              <a:rPr lang="en-US" sz="1600" dirty="0" smtClean="0">
                <a:solidFill>
                  <a:srgbClr val="C00000"/>
                </a:solidFill>
              </a:rPr>
              <a:t>on radiation </a:t>
            </a:r>
            <a:r>
              <a:rPr lang="en-US" sz="1600" dirty="0">
                <a:solidFill>
                  <a:srgbClr val="C00000"/>
                </a:solidFill>
              </a:rPr>
              <a:t>damping</a:t>
            </a:r>
            <a:r>
              <a:rPr lang="en-US" sz="1600" dirty="0"/>
              <a:t>, and </a:t>
            </a:r>
            <a:r>
              <a:rPr lang="en-US" sz="1600" dirty="0">
                <a:solidFill>
                  <a:srgbClr val="C00000"/>
                </a:solidFill>
              </a:rPr>
              <a:t>failure modes other than general shear failure</a:t>
            </a:r>
            <a:r>
              <a:rPr lang="en-US" sz="1600" dirty="0"/>
              <a:t>. </a:t>
            </a:r>
          </a:p>
        </p:txBody>
      </p:sp>
      <p:sp>
        <p:nvSpPr>
          <p:cNvPr id="4" name="Title 3"/>
          <p:cNvSpPr>
            <a:spLocks noGrp="1"/>
          </p:cNvSpPr>
          <p:nvPr>
            <p:ph type="title"/>
          </p:nvPr>
        </p:nvSpPr>
        <p:spPr/>
        <p:txBody>
          <a:bodyPr>
            <a:normAutofit/>
          </a:bodyPr>
          <a:lstStyle/>
          <a:p>
            <a:r>
              <a:rPr lang="en-US" sz="2400" b="1" dirty="0" smtClean="0"/>
              <a:t>Plasticity Based Macro-Element (PBM) Models</a:t>
            </a:r>
          </a:p>
        </p:txBody>
      </p:sp>
      <p:sp>
        <p:nvSpPr>
          <p:cNvPr id="3" name="Slide Number Placeholder 2"/>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52</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barn(inVertical)">
                                      <p:cBhvr>
                                        <p:cTn id="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609600" y="57150"/>
            <a:ext cx="8153400" cy="609600"/>
          </a:xfrm>
        </p:spPr>
        <p:txBody>
          <a:bodyPr>
            <a:normAutofit/>
          </a:bodyPr>
          <a:lstStyle/>
          <a:p>
            <a:r>
              <a:rPr lang="en-US" sz="2400" b="1" dirty="0" smtClean="0"/>
              <a:t>Plasticity Based Macro-Element (PBM) Models</a:t>
            </a:r>
          </a:p>
        </p:txBody>
      </p:sp>
      <p:sp>
        <p:nvSpPr>
          <p:cNvPr id="9" name="Content Placeholder 1"/>
          <p:cNvSpPr>
            <a:spLocks noGrp="1"/>
          </p:cNvSpPr>
          <p:nvPr>
            <p:ph sz="quarter" idx="13"/>
          </p:nvPr>
        </p:nvSpPr>
        <p:spPr>
          <a:xfrm>
            <a:off x="609600" y="895350"/>
            <a:ext cx="8077200" cy="4114800"/>
          </a:xfrm>
        </p:spPr>
        <p:txBody>
          <a:bodyPr>
            <a:normAutofit/>
          </a:bodyPr>
          <a:lstStyle/>
          <a:p>
            <a:r>
              <a:rPr lang="en-US" sz="1600" b="1" dirty="0" smtClean="0"/>
              <a:t>Macro-element </a:t>
            </a:r>
            <a:r>
              <a:rPr lang="en-US" sz="1600" b="1" dirty="0"/>
              <a:t>contact interface model (CIM</a:t>
            </a:r>
            <a:r>
              <a:rPr lang="en-US" sz="1600" b="1" dirty="0" smtClean="0"/>
              <a:t>)</a:t>
            </a:r>
          </a:p>
          <a:p>
            <a:pPr marL="361950" indent="0">
              <a:buNone/>
            </a:pPr>
            <a:r>
              <a:rPr lang="en-US" sz="1600" dirty="0"/>
              <a:t>the CIM provides nonlinear relations between cyclic loads </a:t>
            </a:r>
            <a:r>
              <a:rPr lang="en-US" sz="1600" dirty="0" smtClean="0"/>
              <a:t>and displacements </a:t>
            </a:r>
            <a:r>
              <a:rPr lang="en-US" sz="1600" dirty="0"/>
              <a:t>of the </a:t>
            </a:r>
            <a:r>
              <a:rPr lang="en-US" sz="1600" dirty="0" smtClean="0"/>
              <a:t>soil- foundation </a:t>
            </a:r>
            <a:r>
              <a:rPr lang="en-US" sz="1600" dirty="0"/>
              <a:t>system during combined cyclic loading (i.e</a:t>
            </a:r>
            <a:r>
              <a:rPr lang="en-US" sz="1600" dirty="0" smtClean="0"/>
              <a:t>., vertical</a:t>
            </a:r>
            <a:r>
              <a:rPr lang="en-US" sz="1600" dirty="0"/>
              <a:t>, shear, and moment).</a:t>
            </a:r>
            <a:endParaRPr lang="fa-IR" sz="16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165190"/>
            <a:ext cx="6276975" cy="2844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53</a:t>
            </a:fld>
            <a:endParaRPr kumimoji="0" lang="en-US" dirty="0"/>
          </a:p>
        </p:txBody>
      </p:sp>
    </p:spTree>
    <p:extLst>
      <p:ext uri="{BB962C8B-B14F-4D97-AF65-F5344CB8AC3E}">
        <p14:creationId xmlns:p14="http://schemas.microsoft.com/office/powerpoint/2010/main" val="38525937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09600" y="57150"/>
            <a:ext cx="8153400" cy="609600"/>
          </a:xfrm>
        </p:spPr>
        <p:txBody>
          <a:bodyPr>
            <a:normAutofit/>
          </a:bodyPr>
          <a:lstStyle/>
          <a:p>
            <a:r>
              <a:rPr lang="en-US" sz="2400" b="1" dirty="0" smtClean="0"/>
              <a:t>Plasticity Based Macro-Element (PBM) Models</a:t>
            </a:r>
          </a:p>
        </p:txBody>
      </p:sp>
      <p:sp>
        <p:nvSpPr>
          <p:cNvPr id="6" name="Content Placeholder 1"/>
          <p:cNvSpPr>
            <a:spLocks noGrp="1"/>
          </p:cNvSpPr>
          <p:nvPr>
            <p:ph sz="quarter" idx="13"/>
          </p:nvPr>
        </p:nvSpPr>
        <p:spPr>
          <a:xfrm>
            <a:off x="609600" y="895350"/>
            <a:ext cx="8077200" cy="4114800"/>
          </a:xfrm>
        </p:spPr>
        <p:txBody>
          <a:bodyPr>
            <a:normAutofit/>
          </a:bodyPr>
          <a:lstStyle/>
          <a:p>
            <a:pPr algn="just">
              <a:spcBef>
                <a:spcPts val="1200"/>
              </a:spcBef>
            </a:pPr>
            <a:r>
              <a:rPr lang="en-US" sz="1800" dirty="0"/>
              <a:t>Soil-foundation contact is tracked in the CIM using a parameter called the </a:t>
            </a:r>
            <a:r>
              <a:rPr lang="en-US" sz="1800" dirty="0" smtClean="0">
                <a:solidFill>
                  <a:srgbClr val="0070C0"/>
                </a:solidFill>
                <a:effectLst>
                  <a:outerShdw blurRad="38100" dist="38100" dir="2700000" algn="tl">
                    <a:srgbClr val="000000">
                      <a:alpha val="43137"/>
                    </a:srgbClr>
                  </a:outerShdw>
                </a:effectLst>
              </a:rPr>
              <a:t>critical contact </a:t>
            </a:r>
            <a:r>
              <a:rPr lang="en-US" sz="1800" dirty="0">
                <a:solidFill>
                  <a:srgbClr val="0070C0"/>
                </a:solidFill>
                <a:effectLst>
                  <a:outerShdw blurRad="38100" dist="38100" dir="2700000" algn="tl">
                    <a:srgbClr val="000000">
                      <a:alpha val="43137"/>
                    </a:srgbClr>
                  </a:outerShdw>
                </a:effectLst>
              </a:rPr>
              <a:t>area ratio</a:t>
            </a:r>
            <a:r>
              <a:rPr lang="en-US" sz="1800" dirty="0"/>
              <a:t>, </a:t>
            </a:r>
            <a:r>
              <a:rPr lang="en-US" sz="1800" i="1" dirty="0"/>
              <a:t>A</a:t>
            </a:r>
            <a:r>
              <a:rPr lang="en-US" sz="1800" dirty="0"/>
              <a:t>/</a:t>
            </a:r>
            <a:r>
              <a:rPr lang="en-US" sz="1800" i="1" dirty="0"/>
              <a:t>Ac</a:t>
            </a:r>
            <a:r>
              <a:rPr lang="en-US" sz="1800" dirty="0"/>
              <a:t>, where </a:t>
            </a:r>
            <a:r>
              <a:rPr lang="en-US" sz="1800" i="1" dirty="0">
                <a:solidFill>
                  <a:srgbClr val="C00000"/>
                </a:solidFill>
              </a:rPr>
              <a:t>A </a:t>
            </a:r>
            <a:r>
              <a:rPr lang="en-US" sz="1800" dirty="0">
                <a:solidFill>
                  <a:srgbClr val="C00000"/>
                </a:solidFill>
              </a:rPr>
              <a:t>is the area of the footing</a:t>
            </a:r>
            <a:r>
              <a:rPr lang="en-US" sz="1800" dirty="0"/>
              <a:t>, and </a:t>
            </a:r>
            <a:r>
              <a:rPr lang="en-US" sz="1800" i="1" dirty="0">
                <a:solidFill>
                  <a:srgbClr val="C00000"/>
                </a:solidFill>
              </a:rPr>
              <a:t>Ac </a:t>
            </a:r>
            <a:r>
              <a:rPr lang="en-US" sz="1800" dirty="0">
                <a:solidFill>
                  <a:srgbClr val="C00000"/>
                </a:solidFill>
              </a:rPr>
              <a:t>is the area of </a:t>
            </a:r>
            <a:r>
              <a:rPr lang="en-US" sz="1800" dirty="0" smtClean="0">
                <a:solidFill>
                  <a:srgbClr val="C00000"/>
                </a:solidFill>
              </a:rPr>
              <a:t>the footing </a:t>
            </a:r>
            <a:r>
              <a:rPr lang="en-US" sz="1800" dirty="0">
                <a:solidFill>
                  <a:srgbClr val="C00000"/>
                </a:solidFill>
              </a:rPr>
              <a:t>required to have contact with the soil to support </a:t>
            </a:r>
            <a:r>
              <a:rPr lang="en-US" sz="1800" dirty="0"/>
              <a:t>the vertical and shear loads</a:t>
            </a:r>
            <a:r>
              <a:rPr lang="en-US" sz="1800" dirty="0" smtClean="0"/>
              <a:t>. </a:t>
            </a:r>
          </a:p>
          <a:p>
            <a:pPr algn="just">
              <a:spcBef>
                <a:spcPts val="1200"/>
              </a:spcBef>
            </a:pPr>
            <a:r>
              <a:rPr lang="en-US" sz="1800" dirty="0" smtClean="0"/>
              <a:t>The </a:t>
            </a:r>
            <a:r>
              <a:rPr lang="en-US" sz="1800" dirty="0"/>
              <a:t>ratio </a:t>
            </a:r>
            <a:r>
              <a:rPr lang="en-US" sz="1800" i="1" dirty="0"/>
              <a:t>A</a:t>
            </a:r>
            <a:r>
              <a:rPr lang="en-US" sz="1800" dirty="0"/>
              <a:t>/</a:t>
            </a:r>
            <a:r>
              <a:rPr lang="en-US" sz="1800" i="1" dirty="0"/>
              <a:t>Ac </a:t>
            </a:r>
            <a:r>
              <a:rPr lang="en-US" sz="1800" dirty="0"/>
              <a:t>can be considered to be an alternate definition of the factor of </a:t>
            </a:r>
            <a:r>
              <a:rPr lang="en-US" sz="1800" dirty="0" smtClean="0"/>
              <a:t>safety with </a:t>
            </a:r>
            <a:r>
              <a:rPr lang="en-US" sz="1800" dirty="0"/>
              <a:t>respect to bearing capacity. </a:t>
            </a:r>
            <a:endParaRPr lang="en-US" sz="1800" dirty="0" smtClean="0"/>
          </a:p>
          <a:p>
            <a:pPr algn="just">
              <a:spcBef>
                <a:spcPts val="1200"/>
              </a:spcBef>
            </a:pPr>
            <a:r>
              <a:rPr lang="en-US" sz="1800" dirty="0" smtClean="0"/>
              <a:t>For </a:t>
            </a:r>
            <a:r>
              <a:rPr lang="en-US" sz="1800" dirty="0"/>
              <a:t>a two-dimensional shear wall structure </a:t>
            </a:r>
            <a:r>
              <a:rPr lang="en-US" sz="1800" dirty="0" smtClean="0"/>
              <a:t>loaded in </a:t>
            </a:r>
            <a:r>
              <a:rPr lang="en-US" sz="1800" dirty="0"/>
              <a:t>the plane of the wall, the ratio </a:t>
            </a:r>
            <a:r>
              <a:rPr lang="en-US" sz="1800" i="1" dirty="0"/>
              <a:t>A</a:t>
            </a:r>
            <a:r>
              <a:rPr lang="en-US" sz="1800" dirty="0"/>
              <a:t>/</a:t>
            </a:r>
            <a:r>
              <a:rPr lang="en-US" sz="1800" i="1" dirty="0"/>
              <a:t>Ac </a:t>
            </a:r>
            <a:r>
              <a:rPr lang="en-US" sz="1800" dirty="0"/>
              <a:t>equals the footing length ratio </a:t>
            </a:r>
            <a:r>
              <a:rPr lang="en-US" sz="1800" dirty="0" smtClean="0"/>
              <a:t>2</a:t>
            </a:r>
            <a:r>
              <a:rPr lang="en-US" sz="1800" i="1" dirty="0" smtClean="0"/>
              <a:t>L</a:t>
            </a:r>
            <a:r>
              <a:rPr lang="en-US" sz="1800" dirty="0" smtClean="0"/>
              <a:t>/</a:t>
            </a:r>
            <a:r>
              <a:rPr lang="en-US" sz="1800" i="1" dirty="0" err="1" smtClean="0"/>
              <a:t>Lc</a:t>
            </a:r>
            <a:r>
              <a:rPr lang="en-US" sz="1800" dirty="0" smtClean="0"/>
              <a:t>. </a:t>
            </a:r>
          </a:p>
          <a:p>
            <a:pPr algn="just">
              <a:spcBef>
                <a:spcPts val="1200"/>
              </a:spcBef>
            </a:pPr>
            <a:r>
              <a:rPr lang="en-US" sz="1800" dirty="0" smtClean="0"/>
              <a:t>The </a:t>
            </a:r>
            <a:r>
              <a:rPr lang="en-US" sz="1800" dirty="0"/>
              <a:t>foundation position is tracked relative to </a:t>
            </a:r>
            <a:r>
              <a:rPr lang="en-US" sz="1800" dirty="0" smtClean="0"/>
              <a:t>the underlying </a:t>
            </a:r>
            <a:r>
              <a:rPr lang="en-US" sz="1800" dirty="0"/>
              <a:t>soil surface, which is pushed as far as the “</a:t>
            </a:r>
            <a:r>
              <a:rPr lang="en-US" sz="1800" dirty="0" err="1"/>
              <a:t>soil_max</a:t>
            </a:r>
            <a:r>
              <a:rPr lang="en-US" sz="1800" dirty="0"/>
              <a:t>” surface, but </a:t>
            </a:r>
            <a:r>
              <a:rPr lang="en-US" sz="1800" dirty="0" smtClean="0"/>
              <a:t>which rebounds </a:t>
            </a:r>
            <a:r>
              <a:rPr lang="en-US" sz="1800" dirty="0"/>
              <a:t>to the “</a:t>
            </a:r>
            <a:r>
              <a:rPr lang="en-US" sz="1800" dirty="0" err="1"/>
              <a:t>soil_min</a:t>
            </a:r>
            <a:r>
              <a:rPr lang="en-US" sz="1800" dirty="0"/>
              <a:t>” surface when unloaded. Zero stress transfer between </a:t>
            </a:r>
            <a:r>
              <a:rPr lang="en-US" sz="1800" dirty="0" smtClean="0"/>
              <a:t>the soil </a:t>
            </a:r>
            <a:r>
              <a:rPr lang="en-US" sz="1800" dirty="0"/>
              <a:t>and foundation occurs in the gap region.</a:t>
            </a:r>
            <a:endParaRPr lang="fa-IR" sz="18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895350"/>
            <a:ext cx="7277100" cy="1932019"/>
          </a:xfrm>
          <a:prstGeom prst="rect">
            <a:avLst/>
          </a:prstGeom>
          <a:noFill/>
          <a:ln>
            <a:noFill/>
          </a:ln>
          <a:effectLst>
            <a:glow rad="1397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54</a:t>
            </a:fld>
            <a:endParaRPr kumimoji="0" lang="en-US" dirty="0"/>
          </a:p>
        </p:txBody>
      </p:sp>
    </p:spTree>
    <p:extLst>
      <p:ext uri="{BB962C8B-B14F-4D97-AF65-F5344CB8AC3E}">
        <p14:creationId xmlns:p14="http://schemas.microsoft.com/office/powerpoint/2010/main" val="12511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5" presetID="16" presetClass="entr" presetSubtype="21"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barn(inVertical)">
                                      <p:cBhvr>
                                        <p:cTn id="2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09600" y="57150"/>
            <a:ext cx="8153400" cy="609600"/>
          </a:xfrm>
        </p:spPr>
        <p:txBody>
          <a:bodyPr>
            <a:normAutofit/>
          </a:bodyPr>
          <a:lstStyle/>
          <a:p>
            <a:r>
              <a:rPr lang="en-US" sz="2400" b="1" dirty="0" smtClean="0"/>
              <a:t>Plasticity Based Macro-Element (PBM) Models</a:t>
            </a:r>
          </a:p>
        </p:txBody>
      </p:sp>
      <p:sp>
        <p:nvSpPr>
          <p:cNvPr id="6" name="Content Placeholder 1"/>
          <p:cNvSpPr>
            <a:spLocks noGrp="1"/>
          </p:cNvSpPr>
          <p:nvPr>
            <p:ph sz="quarter" idx="13"/>
          </p:nvPr>
        </p:nvSpPr>
        <p:spPr>
          <a:xfrm>
            <a:off x="609600" y="895350"/>
            <a:ext cx="8077200" cy="4114800"/>
          </a:xfrm>
        </p:spPr>
        <p:txBody>
          <a:bodyPr>
            <a:normAutofit/>
          </a:bodyPr>
          <a:lstStyle/>
          <a:p>
            <a:pPr algn="just">
              <a:spcBef>
                <a:spcPts val="1800"/>
              </a:spcBef>
            </a:pPr>
            <a:r>
              <a:rPr lang="en-US" sz="1600" dirty="0" smtClean="0"/>
              <a:t>The CIM is intended to capture the essential features (</a:t>
            </a:r>
            <a:r>
              <a:rPr lang="en-US" sz="1600" dirty="0" smtClean="0">
                <a:solidFill>
                  <a:srgbClr val="C00000"/>
                </a:solidFill>
              </a:rPr>
              <a:t>load capacities</a:t>
            </a:r>
            <a:r>
              <a:rPr lang="en-US" sz="1600" dirty="0" smtClean="0"/>
              <a:t>, </a:t>
            </a:r>
            <a:r>
              <a:rPr lang="en-US" sz="1600" dirty="0" smtClean="0">
                <a:solidFill>
                  <a:srgbClr val="C00000"/>
                </a:solidFill>
              </a:rPr>
              <a:t>stiffness degradation</a:t>
            </a:r>
            <a:r>
              <a:rPr lang="en-US" sz="1600" dirty="0" smtClean="0"/>
              <a:t>, </a:t>
            </a:r>
            <a:r>
              <a:rPr lang="en-US" sz="1600" dirty="0" smtClean="0">
                <a:solidFill>
                  <a:srgbClr val="C00000"/>
                </a:solidFill>
              </a:rPr>
              <a:t>energy dissipation</a:t>
            </a:r>
            <a:r>
              <a:rPr lang="en-US" sz="1600" dirty="0" smtClean="0"/>
              <a:t>, and </a:t>
            </a:r>
            <a:r>
              <a:rPr lang="en-US" sz="1600" dirty="0" smtClean="0">
                <a:solidFill>
                  <a:srgbClr val="C00000"/>
                </a:solidFill>
              </a:rPr>
              <a:t>permanent deformations</a:t>
            </a:r>
            <a:r>
              <a:rPr lang="en-US" sz="1600" dirty="0" smtClean="0"/>
              <a:t>) of the cyclic load-deformation behavior of shallow  foundations. </a:t>
            </a:r>
          </a:p>
          <a:p>
            <a:pPr algn="just">
              <a:spcBef>
                <a:spcPts val="1800"/>
              </a:spcBef>
            </a:pPr>
            <a:r>
              <a:rPr lang="en-US" sz="1600" dirty="0" smtClean="0"/>
              <a:t>One advantage of the CIM relative to the BNWF model is that the </a:t>
            </a:r>
            <a:r>
              <a:rPr lang="en-US" sz="1600" dirty="0" smtClean="0">
                <a:solidFill>
                  <a:srgbClr val="C00000"/>
                </a:solidFill>
              </a:rPr>
              <a:t>moment</a:t>
            </a:r>
            <a:r>
              <a:rPr lang="en-US" sz="1600" dirty="0">
                <a:solidFill>
                  <a:srgbClr val="C00000"/>
                </a:solidFill>
              </a:rPr>
              <a:t>, shear, and vertical load capacities are coupled</a:t>
            </a:r>
            <a:r>
              <a:rPr lang="en-US" sz="1600" dirty="0"/>
              <a:t>. </a:t>
            </a:r>
            <a:r>
              <a:rPr lang="en-US" sz="1600" dirty="0">
                <a:solidFill>
                  <a:srgbClr val="0070C0"/>
                </a:solidFill>
                <a:effectLst>
                  <a:outerShdw blurRad="38100" dist="38100" dir="2700000" algn="tl">
                    <a:srgbClr val="000000">
                      <a:alpha val="43137"/>
                    </a:srgbClr>
                  </a:outerShdw>
                </a:effectLst>
              </a:rPr>
              <a:t>Coupling between </a:t>
            </a:r>
            <a:r>
              <a:rPr lang="en-US" sz="1600" dirty="0" smtClean="0">
                <a:solidFill>
                  <a:srgbClr val="0070C0"/>
                </a:solidFill>
                <a:effectLst>
                  <a:outerShdw blurRad="38100" dist="38100" dir="2700000" algn="tl">
                    <a:srgbClr val="000000">
                      <a:alpha val="43137"/>
                    </a:srgbClr>
                  </a:outerShdw>
                </a:effectLst>
              </a:rPr>
              <a:t>the vertical </a:t>
            </a:r>
            <a:r>
              <a:rPr lang="en-US" sz="1600" dirty="0">
                <a:solidFill>
                  <a:srgbClr val="0070C0"/>
                </a:solidFill>
                <a:effectLst>
                  <a:outerShdw blurRad="38100" dist="38100" dir="2700000" algn="tl">
                    <a:srgbClr val="000000">
                      <a:alpha val="43137"/>
                    </a:srgbClr>
                  </a:outerShdw>
                </a:effectLst>
              </a:rPr>
              <a:t>and moment capacities</a:t>
            </a:r>
            <a:r>
              <a:rPr lang="en-US" sz="1600" dirty="0"/>
              <a:t> is </a:t>
            </a:r>
            <a:r>
              <a:rPr lang="en-US" sz="1600" dirty="0">
                <a:solidFill>
                  <a:srgbClr val="C00000"/>
                </a:solidFill>
              </a:rPr>
              <a:t>caused by gap formation </a:t>
            </a:r>
            <a:r>
              <a:rPr lang="en-US" sz="1600" dirty="0"/>
              <a:t>(i.e., the moment </a:t>
            </a:r>
            <a:r>
              <a:rPr lang="en-US" sz="1600" dirty="0" smtClean="0"/>
              <a:t>capacity typically </a:t>
            </a:r>
            <a:r>
              <a:rPr lang="en-US" sz="1600" dirty="0"/>
              <a:t>occurs after a gap has formed, causing the vertical capacity to drop). </a:t>
            </a:r>
            <a:r>
              <a:rPr lang="en-US" sz="1600" dirty="0" smtClean="0">
                <a:solidFill>
                  <a:srgbClr val="0070C0"/>
                </a:solidFill>
                <a:effectLst>
                  <a:outerShdw blurRad="38100" dist="38100" dir="2700000" algn="tl">
                    <a:srgbClr val="000000">
                      <a:alpha val="43137"/>
                    </a:srgbClr>
                  </a:outerShdw>
                </a:effectLst>
              </a:rPr>
              <a:t>The coupling </a:t>
            </a:r>
            <a:r>
              <a:rPr lang="en-US" sz="1600" dirty="0">
                <a:solidFill>
                  <a:srgbClr val="0070C0"/>
                </a:solidFill>
                <a:effectLst>
                  <a:outerShdw blurRad="38100" dist="38100" dir="2700000" algn="tl">
                    <a:srgbClr val="000000">
                      <a:alpha val="43137"/>
                    </a:srgbClr>
                  </a:outerShdw>
                </a:effectLst>
              </a:rPr>
              <a:t>between shear and moment capacity</a:t>
            </a:r>
            <a:r>
              <a:rPr lang="en-US" sz="1600" dirty="0"/>
              <a:t> is accounted </a:t>
            </a:r>
            <a:r>
              <a:rPr lang="en-US" sz="1600" dirty="0">
                <a:solidFill>
                  <a:srgbClr val="C00000"/>
                </a:solidFill>
              </a:rPr>
              <a:t>for using an </a:t>
            </a:r>
            <a:r>
              <a:rPr lang="en-US" sz="1600" dirty="0" smtClean="0">
                <a:solidFill>
                  <a:srgbClr val="C00000"/>
                </a:solidFill>
              </a:rPr>
              <a:t>interaction diagram</a:t>
            </a:r>
            <a:r>
              <a:rPr lang="en-US" sz="1600" dirty="0" smtClean="0"/>
              <a:t>.</a:t>
            </a:r>
          </a:p>
          <a:p>
            <a:pPr algn="just">
              <a:spcBef>
                <a:spcPts val="1800"/>
              </a:spcBef>
            </a:pPr>
            <a:r>
              <a:rPr lang="en-US" sz="1600" dirty="0"/>
              <a:t>Input parameters for the CIM are the ultimate vertical load, </a:t>
            </a:r>
            <a:r>
              <a:rPr lang="en-US" sz="1600" i="1" dirty="0">
                <a:solidFill>
                  <a:srgbClr val="0070C0"/>
                </a:solidFill>
                <a:effectLst>
                  <a:outerShdw blurRad="38100" dist="38100" dir="2700000" algn="tl">
                    <a:srgbClr val="000000">
                      <a:alpha val="43137"/>
                    </a:srgbClr>
                  </a:outerShdw>
                </a:effectLst>
              </a:rPr>
              <a:t>Q</a:t>
            </a:r>
            <a:r>
              <a:rPr lang="en-US" sz="1200" i="1" dirty="0">
                <a:solidFill>
                  <a:srgbClr val="0070C0"/>
                </a:solidFill>
                <a:effectLst>
                  <a:outerShdw blurRad="38100" dist="38100" dir="2700000" algn="tl">
                    <a:srgbClr val="000000">
                      <a:alpha val="43137"/>
                    </a:srgbClr>
                  </a:outerShdw>
                </a:effectLst>
              </a:rPr>
              <a:t>ULT</a:t>
            </a:r>
            <a:r>
              <a:rPr lang="en-US" sz="1600" dirty="0"/>
              <a:t>, the length </a:t>
            </a:r>
            <a:r>
              <a:rPr lang="en-US" sz="1600" dirty="0" smtClean="0"/>
              <a:t>of footing</a:t>
            </a:r>
            <a:r>
              <a:rPr lang="en-US" sz="1600" dirty="0"/>
              <a:t>, 2</a:t>
            </a:r>
            <a:r>
              <a:rPr lang="en-US" sz="1600" i="1" dirty="0"/>
              <a:t>L</a:t>
            </a:r>
            <a:r>
              <a:rPr lang="en-US" sz="1600" dirty="0"/>
              <a:t>, the initial vertical stiffness, </a:t>
            </a:r>
            <a:r>
              <a:rPr lang="en-US" sz="1600" i="1" dirty="0" err="1"/>
              <a:t>K</a:t>
            </a:r>
            <a:r>
              <a:rPr lang="en-US" sz="1200" i="1" dirty="0" err="1"/>
              <a:t>v</a:t>
            </a:r>
            <a:r>
              <a:rPr lang="en-US" sz="1600" dirty="0"/>
              <a:t>, the initial horizontal stiffness, </a:t>
            </a:r>
            <a:r>
              <a:rPr lang="en-US" sz="1600" i="1" dirty="0" err="1"/>
              <a:t>K</a:t>
            </a:r>
            <a:r>
              <a:rPr lang="en-US" sz="1200" i="1" dirty="0" err="1"/>
              <a:t>h</a:t>
            </a:r>
            <a:r>
              <a:rPr lang="en-US" sz="1600" dirty="0"/>
              <a:t>, </a:t>
            </a:r>
            <a:r>
              <a:rPr lang="en-US" sz="1600" dirty="0" smtClean="0"/>
              <a:t>the elastic </a:t>
            </a:r>
            <a:r>
              <a:rPr lang="en-US" sz="1600" dirty="0"/>
              <a:t>rotation limit, </a:t>
            </a:r>
            <a:r>
              <a:rPr lang="en-US" sz="1600" dirty="0" err="1">
                <a:solidFill>
                  <a:srgbClr val="0070C0"/>
                </a:solidFill>
                <a:effectLst>
                  <a:outerShdw blurRad="38100" dist="38100" dir="2700000" algn="tl">
                    <a:srgbClr val="000000">
                      <a:alpha val="43137"/>
                    </a:srgbClr>
                  </a:outerShdw>
                </a:effectLst>
                <a:latin typeface="Symbol" pitchFamily="18" charset="2"/>
              </a:rPr>
              <a:t>q</a:t>
            </a:r>
            <a:r>
              <a:rPr lang="en-US" sz="1200" i="1" dirty="0" err="1" smtClean="0">
                <a:solidFill>
                  <a:srgbClr val="0070C0"/>
                </a:solidFill>
                <a:effectLst>
                  <a:outerShdw blurRad="38100" dist="38100" dir="2700000" algn="tl">
                    <a:srgbClr val="000000">
                      <a:alpha val="43137"/>
                    </a:srgbClr>
                  </a:outerShdw>
                </a:effectLst>
              </a:rPr>
              <a:t>elastic</a:t>
            </a:r>
            <a:r>
              <a:rPr lang="en-US" sz="1600" dirty="0"/>
              <a:t>, the rebound ratio, </a:t>
            </a:r>
            <a:r>
              <a:rPr lang="en-US" sz="1600" i="1" dirty="0" err="1">
                <a:solidFill>
                  <a:srgbClr val="0070C0"/>
                </a:solidFill>
                <a:effectLst>
                  <a:outerShdw blurRad="38100" dist="38100" dir="2700000" algn="tl">
                    <a:srgbClr val="000000">
                      <a:alpha val="43137"/>
                    </a:srgbClr>
                  </a:outerShdw>
                </a:effectLst>
              </a:rPr>
              <a:t>R</a:t>
            </a:r>
            <a:r>
              <a:rPr lang="en-US" sz="1200" i="1" dirty="0" err="1">
                <a:solidFill>
                  <a:srgbClr val="0070C0"/>
                </a:solidFill>
                <a:effectLst>
                  <a:outerShdw blurRad="38100" dist="38100" dir="2700000" algn="tl">
                    <a:srgbClr val="000000">
                      <a:alpha val="43137"/>
                    </a:srgbClr>
                  </a:outerShdw>
                </a:effectLst>
              </a:rPr>
              <a:t>v</a:t>
            </a:r>
            <a:r>
              <a:rPr lang="en-US" sz="1600" dirty="0"/>
              <a:t>, and the internal node spacing, </a:t>
            </a:r>
            <a:r>
              <a:rPr lang="en-US" sz="1600" i="1" dirty="0" smtClean="0">
                <a:solidFill>
                  <a:srgbClr val="0070C0"/>
                </a:solidFill>
                <a:effectLst>
                  <a:outerShdw blurRad="38100" dist="38100" dir="2700000" algn="tl">
                    <a:srgbClr val="000000">
                      <a:alpha val="43137"/>
                    </a:srgbClr>
                  </a:outerShdw>
                </a:effectLst>
              </a:rPr>
              <a:t>DL</a:t>
            </a:r>
            <a:r>
              <a:rPr lang="en-US" sz="1600" dirty="0" smtClean="0"/>
              <a:t>. </a:t>
            </a:r>
          </a:p>
          <a:p>
            <a:pPr algn="just">
              <a:spcBef>
                <a:spcPts val="1800"/>
              </a:spcBef>
            </a:pPr>
            <a:r>
              <a:rPr lang="en-US" sz="1600" dirty="0" smtClean="0"/>
              <a:t>The </a:t>
            </a:r>
            <a:r>
              <a:rPr lang="en-US" sz="1600" dirty="0"/>
              <a:t>initial rotation stiffness is calculated by the CIM based on the specified </a:t>
            </a:r>
            <a:r>
              <a:rPr lang="en-US" sz="1600" dirty="0" smtClean="0"/>
              <a:t>vertical stiffness </a:t>
            </a:r>
            <a:r>
              <a:rPr lang="en-US" sz="1600" dirty="0"/>
              <a:t>and footing geometry.</a:t>
            </a:r>
            <a:endParaRPr lang="fa-IR" sz="1600" b="1" dirty="0"/>
          </a:p>
        </p:txBody>
      </p:sp>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55</a:t>
            </a:fld>
            <a:endParaRPr kumimoji="0" lang="en-US" dirty="0"/>
          </a:p>
        </p:txBody>
      </p:sp>
    </p:spTree>
    <p:extLst>
      <p:ext uri="{BB962C8B-B14F-4D97-AF65-F5344CB8AC3E}">
        <p14:creationId xmlns:p14="http://schemas.microsoft.com/office/powerpoint/2010/main" val="263035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09600" y="57150"/>
            <a:ext cx="8153400" cy="609600"/>
          </a:xfrm>
        </p:spPr>
        <p:txBody>
          <a:bodyPr>
            <a:normAutofit/>
          </a:bodyPr>
          <a:lstStyle/>
          <a:p>
            <a:r>
              <a:rPr lang="en-US" sz="2400" b="1" dirty="0" smtClean="0"/>
              <a:t>Plasticity Based Macro-Element (PBM) Models</a:t>
            </a:r>
          </a:p>
        </p:txBody>
      </p:sp>
      <p:sp>
        <p:nvSpPr>
          <p:cNvPr id="6" name="Content Placeholder 1"/>
          <p:cNvSpPr>
            <a:spLocks noGrp="1"/>
          </p:cNvSpPr>
          <p:nvPr>
            <p:ph sz="quarter" idx="13"/>
          </p:nvPr>
        </p:nvSpPr>
        <p:spPr>
          <a:xfrm>
            <a:off x="609600" y="895350"/>
            <a:ext cx="8077200" cy="4114800"/>
          </a:xfrm>
        </p:spPr>
        <p:txBody>
          <a:bodyPr>
            <a:normAutofit lnSpcReduction="10000"/>
          </a:bodyPr>
          <a:lstStyle/>
          <a:p>
            <a:pPr algn="just">
              <a:spcBef>
                <a:spcPts val="1800"/>
              </a:spcBef>
            </a:pPr>
            <a:r>
              <a:rPr lang="en-US" sz="1600" b="1" dirty="0"/>
              <a:t>Elastic rotation limit </a:t>
            </a:r>
            <a:r>
              <a:rPr lang="en-US" sz="1600" b="1" dirty="0" smtClean="0"/>
              <a:t>(</a:t>
            </a:r>
            <a:r>
              <a:rPr lang="en-US" sz="1600" b="1" dirty="0" err="1" smtClean="0">
                <a:latin typeface="Symbol" pitchFamily="18" charset="2"/>
              </a:rPr>
              <a:t>q</a:t>
            </a:r>
            <a:r>
              <a:rPr lang="en-US" sz="1200" b="1" i="1" dirty="0" err="1" smtClean="0"/>
              <a:t>elastic</a:t>
            </a:r>
            <a:r>
              <a:rPr lang="en-US" sz="1600" b="1" dirty="0" smtClean="0"/>
              <a:t>), </a:t>
            </a:r>
            <a:r>
              <a:rPr lang="en-US" sz="1600" dirty="0" smtClean="0"/>
              <a:t>is </a:t>
            </a:r>
            <a:r>
              <a:rPr lang="en-US" sz="1600" dirty="0"/>
              <a:t>defined as </a:t>
            </a:r>
            <a:r>
              <a:rPr lang="en-US" sz="1600" dirty="0" smtClean="0"/>
              <a:t>the maximum </a:t>
            </a:r>
            <a:r>
              <a:rPr lang="en-US" sz="1600" dirty="0"/>
              <a:t>amplitude of rotation for which no settlement occurs. A value </a:t>
            </a:r>
            <a:r>
              <a:rPr lang="en-US" sz="1600" dirty="0" smtClean="0"/>
              <a:t>of 0.001 </a:t>
            </a:r>
            <a:r>
              <a:rPr lang="en-US" sz="1600" dirty="0"/>
              <a:t>radians is recommended based on comparisons with </a:t>
            </a:r>
            <a:r>
              <a:rPr lang="en-US" sz="1600" dirty="0" smtClean="0"/>
              <a:t>centrifuge experiments.</a:t>
            </a:r>
          </a:p>
          <a:p>
            <a:pPr algn="just">
              <a:spcBef>
                <a:spcPts val="1800"/>
              </a:spcBef>
            </a:pPr>
            <a:r>
              <a:rPr lang="en-US" sz="1600" b="1" dirty="0"/>
              <a:t>Rebound ratio (</a:t>
            </a:r>
            <a:r>
              <a:rPr lang="en-US" sz="1600" b="1" i="1" dirty="0" err="1"/>
              <a:t>R</a:t>
            </a:r>
            <a:r>
              <a:rPr lang="en-US" sz="1200" b="1" i="1" dirty="0" err="1"/>
              <a:t>v</a:t>
            </a:r>
            <a:r>
              <a:rPr lang="en-US" sz="1600" b="1" dirty="0" smtClean="0"/>
              <a:t>), </a:t>
            </a:r>
            <a:r>
              <a:rPr lang="en-US" sz="1600" dirty="0" smtClean="0"/>
              <a:t>is </a:t>
            </a:r>
            <a:r>
              <a:rPr lang="en-US" sz="1600" dirty="0"/>
              <a:t>an empirical factor that </a:t>
            </a:r>
            <a:r>
              <a:rPr lang="en-US" sz="1600" dirty="0" smtClean="0"/>
              <a:t>accounts for </a:t>
            </a:r>
            <a:r>
              <a:rPr lang="en-US" sz="1600" dirty="0"/>
              <a:t>the elastic rebound and bulging of soil into the gap below an uplifted footing</a:t>
            </a:r>
            <a:r>
              <a:rPr lang="en-US" sz="1600" dirty="0" smtClean="0"/>
              <a:t>. </a:t>
            </a:r>
            <a:r>
              <a:rPr lang="en-US" sz="1600" dirty="0" smtClean="0">
                <a:solidFill>
                  <a:srgbClr val="C00000"/>
                </a:solidFill>
              </a:rPr>
              <a:t>It </a:t>
            </a:r>
            <a:r>
              <a:rPr lang="en-US" sz="1600" dirty="0">
                <a:solidFill>
                  <a:srgbClr val="C00000"/>
                </a:solidFill>
              </a:rPr>
              <a:t>is the ratio of the soil uplift displacement (from rebound) to the total </a:t>
            </a:r>
            <a:r>
              <a:rPr lang="en-US" sz="1600" dirty="0" smtClean="0">
                <a:solidFill>
                  <a:srgbClr val="C00000"/>
                </a:solidFill>
              </a:rPr>
              <a:t>soil settlement</a:t>
            </a:r>
            <a:r>
              <a:rPr lang="en-US" sz="1600" dirty="0"/>
              <a:t>, and significantly </a:t>
            </a:r>
            <a:r>
              <a:rPr lang="en-US" sz="1600" dirty="0">
                <a:solidFill>
                  <a:srgbClr val="C00000"/>
                </a:solidFill>
              </a:rPr>
              <a:t>affects the length of the transition zone between </a:t>
            </a:r>
            <a:r>
              <a:rPr lang="en-US" sz="1600" dirty="0" smtClean="0">
                <a:solidFill>
                  <a:srgbClr val="C00000"/>
                </a:solidFill>
              </a:rPr>
              <a:t>the gap </a:t>
            </a:r>
            <a:r>
              <a:rPr lang="en-US" sz="1600" dirty="0">
                <a:solidFill>
                  <a:srgbClr val="C00000"/>
                </a:solidFill>
              </a:rPr>
              <a:t>and the full foundation pressure </a:t>
            </a:r>
            <a:r>
              <a:rPr lang="en-US" sz="1600" dirty="0" smtClean="0">
                <a:solidFill>
                  <a:srgbClr val="C00000"/>
                </a:solidFill>
              </a:rPr>
              <a:t>zone</a:t>
            </a:r>
            <a:r>
              <a:rPr lang="en-US" sz="1600" dirty="0" smtClean="0"/>
              <a:t>. </a:t>
            </a:r>
            <a:r>
              <a:rPr lang="en-US" sz="1600" dirty="0"/>
              <a:t>The </a:t>
            </a:r>
            <a:r>
              <a:rPr lang="en-US" sz="1600" dirty="0" smtClean="0"/>
              <a:t>default value </a:t>
            </a:r>
            <a:r>
              <a:rPr lang="en-US" sz="1600" dirty="0"/>
              <a:t>is 0.1, which reasonably fits data from available centrifuge model tests</a:t>
            </a:r>
            <a:r>
              <a:rPr lang="en-US" sz="1600" dirty="0" smtClean="0"/>
              <a:t>. </a:t>
            </a:r>
            <a:r>
              <a:rPr lang="en-US" sz="1600" dirty="0" smtClean="0">
                <a:solidFill>
                  <a:srgbClr val="0070C0"/>
                </a:solidFill>
                <a:effectLst>
                  <a:outerShdw blurRad="38100" dist="38100" dir="2700000" algn="tl">
                    <a:srgbClr val="000000">
                      <a:alpha val="43137"/>
                    </a:srgbClr>
                  </a:outerShdw>
                </a:effectLst>
              </a:rPr>
              <a:t>Increasing </a:t>
            </a:r>
            <a:r>
              <a:rPr lang="en-US" sz="1600" i="1" dirty="0" err="1">
                <a:solidFill>
                  <a:srgbClr val="0070C0"/>
                </a:solidFill>
                <a:effectLst>
                  <a:outerShdw blurRad="38100" dist="38100" dir="2700000" algn="tl">
                    <a:srgbClr val="000000">
                      <a:alpha val="43137"/>
                    </a:srgbClr>
                  </a:outerShdw>
                </a:effectLst>
              </a:rPr>
              <a:t>Rv</a:t>
            </a:r>
            <a:r>
              <a:rPr lang="en-US" sz="1600" i="1" dirty="0">
                <a:solidFill>
                  <a:srgbClr val="0070C0"/>
                </a:solidFill>
                <a:effectLst>
                  <a:outerShdw blurRad="38100" dist="38100" dir="2700000" algn="tl">
                    <a:srgbClr val="000000">
                      <a:alpha val="43137"/>
                    </a:srgbClr>
                  </a:outerShdw>
                </a:effectLst>
              </a:rPr>
              <a:t> </a:t>
            </a:r>
            <a:r>
              <a:rPr lang="en-US" sz="1600" dirty="0">
                <a:solidFill>
                  <a:srgbClr val="0070C0"/>
                </a:solidFill>
                <a:effectLst>
                  <a:outerShdw blurRad="38100" dist="38100" dir="2700000" algn="tl">
                    <a:srgbClr val="000000">
                      <a:alpha val="43137"/>
                    </a:srgbClr>
                  </a:outerShdw>
                </a:effectLst>
              </a:rPr>
              <a:t>reduces cyclic foundation settlement, and improves </a:t>
            </a:r>
            <a:r>
              <a:rPr lang="en-US" sz="1600" dirty="0" smtClean="0">
                <a:solidFill>
                  <a:srgbClr val="0070C0"/>
                </a:solidFill>
                <a:effectLst>
                  <a:outerShdw blurRad="38100" dist="38100" dir="2700000" algn="tl">
                    <a:srgbClr val="000000">
                      <a:alpha val="43137"/>
                    </a:srgbClr>
                  </a:outerShdw>
                </a:effectLst>
              </a:rPr>
              <a:t>numerical convergence </a:t>
            </a:r>
            <a:r>
              <a:rPr lang="en-US" sz="1600" dirty="0">
                <a:solidFill>
                  <a:srgbClr val="0070C0"/>
                </a:solidFill>
                <a:effectLst>
                  <a:outerShdw blurRad="38100" dist="38100" dir="2700000" algn="tl">
                    <a:srgbClr val="000000">
                      <a:alpha val="43137"/>
                    </a:srgbClr>
                  </a:outerShdw>
                </a:effectLst>
              </a:rPr>
              <a:t>in most cases</a:t>
            </a:r>
            <a:r>
              <a:rPr lang="en-US" sz="1600" dirty="0" smtClean="0">
                <a:solidFill>
                  <a:srgbClr val="0070C0"/>
                </a:solidFill>
                <a:effectLst>
                  <a:outerShdw blurRad="38100" dist="38100" dir="2700000" algn="tl">
                    <a:srgbClr val="000000">
                      <a:alpha val="43137"/>
                    </a:srgbClr>
                  </a:outerShdw>
                </a:effectLst>
              </a:rPr>
              <a:t>.</a:t>
            </a:r>
          </a:p>
          <a:p>
            <a:pPr algn="just">
              <a:spcBef>
                <a:spcPts val="1800"/>
              </a:spcBef>
            </a:pPr>
            <a:r>
              <a:rPr lang="en-US" sz="1600" b="1" dirty="0" smtClean="0"/>
              <a:t>Footing node spacing (</a:t>
            </a:r>
            <a:r>
              <a:rPr lang="en-US" sz="1600" b="1" i="1" dirty="0" smtClean="0"/>
              <a:t>DL</a:t>
            </a:r>
            <a:r>
              <a:rPr lang="en-US" sz="1600" b="1" dirty="0" smtClean="0"/>
              <a:t>), </a:t>
            </a:r>
            <a:r>
              <a:rPr lang="en-US" sz="1600" dirty="0" smtClean="0"/>
              <a:t>specifies the distance between footing nodes internally created within the model. This user-defined parameter </a:t>
            </a:r>
            <a:r>
              <a:rPr lang="en-US" sz="1600" dirty="0" smtClean="0">
                <a:solidFill>
                  <a:srgbClr val="C00000"/>
                </a:solidFill>
              </a:rPr>
              <a:t>affects numerical stability and accuracy </a:t>
            </a:r>
            <a:r>
              <a:rPr lang="en-US" sz="1600" dirty="0" smtClean="0"/>
              <a:t>as well as </a:t>
            </a:r>
            <a:r>
              <a:rPr lang="en-US" sz="1600" dirty="0" smtClean="0">
                <a:solidFill>
                  <a:srgbClr val="C00000"/>
                </a:solidFill>
              </a:rPr>
              <a:t>computation time</a:t>
            </a:r>
            <a:r>
              <a:rPr lang="en-US" sz="1600" dirty="0" smtClean="0"/>
              <a:t>. Node spacing should be selected based on the vertical factor of safety, </a:t>
            </a:r>
            <a:r>
              <a:rPr lang="en-US" sz="1600" i="1" dirty="0" err="1" smtClean="0"/>
              <a:t>FSv</a:t>
            </a:r>
            <a:r>
              <a:rPr lang="en-US" sz="1600" dirty="0" smtClean="0"/>
              <a:t>; foundations with large </a:t>
            </a:r>
            <a:r>
              <a:rPr lang="en-US" sz="1600" i="1" dirty="0" err="1" smtClean="0"/>
              <a:t>FSv</a:t>
            </a:r>
            <a:r>
              <a:rPr lang="en-US" sz="1600" i="1" dirty="0" smtClean="0"/>
              <a:t> </a:t>
            </a:r>
            <a:r>
              <a:rPr lang="en-US" sz="1600" dirty="0" smtClean="0"/>
              <a:t>require small node spacing, </a:t>
            </a:r>
            <a:r>
              <a:rPr lang="en-US" sz="1600" i="1" dirty="0" smtClean="0"/>
              <a:t>DL</a:t>
            </a:r>
            <a:r>
              <a:rPr lang="en-US" sz="1600" dirty="0" smtClean="0"/>
              <a:t>. The suggested range for </a:t>
            </a:r>
            <a:r>
              <a:rPr lang="en-US" sz="1600" i="1" dirty="0" smtClean="0"/>
              <a:t>DL </a:t>
            </a:r>
            <a:r>
              <a:rPr lang="en-US" sz="1600" dirty="0" smtClean="0"/>
              <a:t>varies from 1.0% of the half-length, </a:t>
            </a:r>
            <a:r>
              <a:rPr lang="en-US" sz="1600" i="1" dirty="0" smtClean="0"/>
              <a:t>L</a:t>
            </a:r>
            <a:r>
              <a:rPr lang="en-US" sz="1600" dirty="0" smtClean="0"/>
              <a:t>, of the footing (for </a:t>
            </a:r>
            <a:r>
              <a:rPr lang="en-US" sz="1600" i="1" dirty="0" smtClean="0"/>
              <a:t>FSv≈</a:t>
            </a:r>
            <a:r>
              <a:rPr lang="en-US" sz="1600" dirty="0" smtClean="0"/>
              <a:t>2) to 0.1% (for </a:t>
            </a:r>
            <a:r>
              <a:rPr lang="en-US" sz="1600" i="1" dirty="0" err="1" smtClean="0"/>
              <a:t>FSv</a:t>
            </a:r>
            <a:r>
              <a:rPr lang="en-US" sz="1600" i="1" dirty="0" smtClean="0"/>
              <a:t>≈</a:t>
            </a:r>
            <a:r>
              <a:rPr lang="en-US" sz="1600" dirty="0" smtClean="0"/>
              <a:t> 40).</a:t>
            </a:r>
            <a:endParaRPr lang="fa-IR" sz="1600" b="1" dirty="0">
              <a:solidFill>
                <a:srgbClr val="0070C0"/>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56</a:t>
            </a:fld>
            <a:endParaRPr kumimoji="0" lang="en-US" dirty="0"/>
          </a:p>
        </p:txBody>
      </p:sp>
    </p:spTree>
    <p:extLst>
      <p:ext uri="{BB962C8B-B14F-4D97-AF65-F5344CB8AC3E}">
        <p14:creationId xmlns:p14="http://schemas.microsoft.com/office/powerpoint/2010/main" val="377946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down)">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895350"/>
            <a:ext cx="8077200" cy="3725825"/>
          </a:xfrm>
        </p:spPr>
        <p:txBody>
          <a:bodyPr>
            <a:normAutofit fontScale="55000" lnSpcReduction="20000"/>
          </a:bodyPr>
          <a:lstStyle/>
          <a:p>
            <a:pPr algn="just">
              <a:spcBef>
                <a:spcPts val="1800"/>
              </a:spcBef>
            </a:pPr>
            <a:r>
              <a:rPr lang="en-US" dirty="0"/>
              <a:t>If the simulations are to be used for </a:t>
            </a:r>
            <a:r>
              <a:rPr lang="en-US" dirty="0">
                <a:solidFill>
                  <a:srgbClr val="C00000"/>
                </a:solidFill>
              </a:rPr>
              <a:t>structural design of footing elements</a:t>
            </a:r>
            <a:r>
              <a:rPr lang="en-US" dirty="0"/>
              <a:t>, or </a:t>
            </a:r>
            <a:r>
              <a:rPr lang="en-US" dirty="0" smtClean="0">
                <a:solidFill>
                  <a:srgbClr val="C00000"/>
                </a:solidFill>
              </a:rPr>
              <a:t>the footing </a:t>
            </a:r>
            <a:r>
              <a:rPr lang="en-US" dirty="0">
                <a:solidFill>
                  <a:srgbClr val="C00000"/>
                </a:solidFill>
              </a:rPr>
              <a:t>flexibility is anticipated to contribute to the foundation response</a:t>
            </a:r>
            <a:r>
              <a:rPr lang="en-US" dirty="0"/>
              <a:t>, </a:t>
            </a:r>
            <a:r>
              <a:rPr lang="en-US" dirty="0" smtClean="0"/>
              <a:t>the </a:t>
            </a:r>
            <a:r>
              <a:rPr lang="en-US" dirty="0" smtClean="0">
                <a:solidFill>
                  <a:srgbClr val="0070C0"/>
                </a:solidFill>
                <a:effectLst>
                  <a:outerShdw blurRad="38100" dist="38100" dir="2700000" algn="tl">
                    <a:srgbClr val="000000">
                      <a:alpha val="43137"/>
                    </a:srgbClr>
                  </a:outerShdw>
                </a:effectLst>
              </a:rPr>
              <a:t>BNWF</a:t>
            </a:r>
            <a:r>
              <a:rPr lang="en-US" dirty="0" smtClean="0"/>
              <a:t> </a:t>
            </a:r>
            <a:r>
              <a:rPr lang="en-US" dirty="0"/>
              <a:t>model should be chosen. This model can be used to more </a:t>
            </a:r>
            <a:r>
              <a:rPr lang="en-US" dirty="0" smtClean="0"/>
              <a:t>directly </a:t>
            </a:r>
            <a:r>
              <a:rPr lang="en-US" dirty="0" smtClean="0">
                <a:solidFill>
                  <a:srgbClr val="C00000"/>
                </a:solidFill>
              </a:rPr>
              <a:t>evaluate </a:t>
            </a:r>
            <a:r>
              <a:rPr lang="en-US" dirty="0">
                <a:solidFill>
                  <a:srgbClr val="C00000"/>
                </a:solidFill>
              </a:rPr>
              <a:t>internal moments and shears </a:t>
            </a:r>
            <a:r>
              <a:rPr lang="en-US" dirty="0"/>
              <a:t>used for section design</a:t>
            </a:r>
            <a:r>
              <a:rPr lang="en-US" dirty="0" smtClean="0"/>
              <a:t>.</a:t>
            </a:r>
          </a:p>
          <a:p>
            <a:pPr algn="just">
              <a:spcBef>
                <a:spcPts val="1800"/>
              </a:spcBef>
            </a:pPr>
            <a:endParaRPr lang="en-US" dirty="0" smtClean="0"/>
          </a:p>
          <a:p>
            <a:pPr marL="319088" indent="-319088" algn="just">
              <a:spcBef>
                <a:spcPts val="0"/>
              </a:spcBef>
              <a:buFont typeface="Wingdings" pitchFamily="2" charset="2"/>
              <a:buChar char="§"/>
            </a:pPr>
            <a:r>
              <a:rPr lang="en-US" sz="2200" i="1" dirty="0" smtClean="0"/>
              <a:t>M </a:t>
            </a:r>
            <a:r>
              <a:rPr lang="en-US" sz="2200" dirty="0" smtClean="0"/>
              <a:t>/ (</a:t>
            </a:r>
            <a:r>
              <a:rPr lang="en-US" sz="2200" i="1" dirty="0" smtClean="0"/>
              <a:t>V </a:t>
            </a:r>
            <a:r>
              <a:rPr lang="en-US" sz="2200" dirty="0" smtClean="0">
                <a:latin typeface="Symbol" pitchFamily="18" charset="2"/>
              </a:rPr>
              <a:t>*</a:t>
            </a:r>
            <a:r>
              <a:rPr lang="en-US" sz="2200" dirty="0" smtClean="0"/>
              <a:t> </a:t>
            </a:r>
            <a:r>
              <a:rPr lang="en-US" sz="2200" i="1" dirty="0" smtClean="0"/>
              <a:t>L</a:t>
            </a:r>
            <a:r>
              <a:rPr lang="en-US" sz="2200" dirty="0" smtClean="0"/>
              <a:t>) &lt;</a:t>
            </a:r>
            <a:r>
              <a:rPr lang="en-US" sz="2200" dirty="0" smtClean="0">
                <a:solidFill>
                  <a:srgbClr val="C00000"/>
                </a:solidFill>
              </a:rPr>
              <a:t>3.0</a:t>
            </a:r>
            <a:r>
              <a:rPr lang="en-US" sz="2200" dirty="0" smtClean="0"/>
              <a:t>, </a:t>
            </a:r>
          </a:p>
          <a:p>
            <a:pPr marL="319088" indent="-319088" algn="just">
              <a:spcBef>
                <a:spcPts val="0"/>
              </a:spcBef>
              <a:buFont typeface="Wingdings" pitchFamily="2" charset="2"/>
              <a:buChar char="§"/>
            </a:pPr>
            <a:r>
              <a:rPr lang="en-US" sz="2200" dirty="0" smtClean="0"/>
              <a:t>and sliding is not restrained by slabs and grade beams, </a:t>
            </a:r>
          </a:p>
          <a:p>
            <a:pPr marL="319088" indent="-319088" algn="just">
              <a:spcBef>
                <a:spcPts val="0"/>
              </a:spcBef>
              <a:buFont typeface="Wingdings" pitchFamily="2" charset="2"/>
              <a:buChar char="§"/>
            </a:pPr>
            <a:r>
              <a:rPr lang="en-US" sz="2200" dirty="0" smtClean="0"/>
              <a:t>the moment capacity of the footing will be sensitive to shear load, </a:t>
            </a:r>
          </a:p>
          <a:p>
            <a:pPr marL="319088" indent="-319088" algn="just">
              <a:spcBef>
                <a:spcPts val="0"/>
              </a:spcBef>
              <a:buFont typeface="Wingdings" pitchFamily="2" charset="2"/>
              <a:buChar char="§"/>
            </a:pPr>
            <a:endParaRPr lang="en-US" sz="2200" dirty="0" smtClean="0"/>
          </a:p>
          <a:p>
            <a:pPr algn="just">
              <a:spcBef>
                <a:spcPts val="1800"/>
              </a:spcBef>
            </a:pPr>
            <a:r>
              <a:rPr lang="en-US" dirty="0" smtClean="0"/>
              <a:t>For cases with </a:t>
            </a:r>
            <a:r>
              <a:rPr lang="en-US" i="1" dirty="0" smtClean="0">
                <a:solidFill>
                  <a:srgbClr val="0070C0"/>
                </a:solidFill>
                <a:effectLst>
                  <a:outerShdw blurRad="38100" dist="38100" dir="2700000" algn="tl">
                    <a:srgbClr val="000000">
                      <a:alpha val="43137"/>
                    </a:srgbClr>
                  </a:outerShdw>
                </a:effectLst>
              </a:rPr>
              <a:t>M </a:t>
            </a:r>
            <a:r>
              <a:rPr lang="en-US" dirty="0" smtClean="0">
                <a:solidFill>
                  <a:srgbClr val="0070C0"/>
                </a:solidFill>
                <a:effectLst>
                  <a:outerShdw blurRad="38100" dist="38100" dir="2700000" algn="tl">
                    <a:srgbClr val="000000">
                      <a:alpha val="43137"/>
                    </a:srgbClr>
                  </a:outerShdw>
                </a:effectLst>
              </a:rPr>
              <a:t>/ (</a:t>
            </a:r>
            <a:r>
              <a:rPr lang="en-US" i="1" dirty="0" smtClean="0">
                <a:solidFill>
                  <a:srgbClr val="0070C0"/>
                </a:solidFill>
                <a:effectLst>
                  <a:outerShdw blurRad="38100" dist="38100" dir="2700000" algn="tl">
                    <a:srgbClr val="000000">
                      <a:alpha val="43137"/>
                    </a:srgbClr>
                  </a:outerShdw>
                </a:effectLst>
              </a:rPr>
              <a:t>V </a:t>
            </a:r>
            <a:r>
              <a:rPr lang="en-US" dirty="0" smtClean="0">
                <a:solidFill>
                  <a:srgbClr val="0070C0"/>
                </a:solidFill>
                <a:effectLst>
                  <a:outerShdw blurRad="38100" dist="38100" dir="2700000" algn="tl">
                    <a:srgbClr val="000000">
                      <a:alpha val="43137"/>
                    </a:srgbClr>
                  </a:outerShdw>
                </a:effectLst>
                <a:latin typeface="Symbol" pitchFamily="18" charset="2"/>
              </a:rPr>
              <a:t>*</a:t>
            </a:r>
            <a:r>
              <a:rPr lang="en-US" dirty="0" smtClean="0">
                <a:solidFill>
                  <a:srgbClr val="0070C0"/>
                </a:solidFill>
                <a:effectLst>
                  <a:outerShdw blurRad="38100" dist="38100" dir="2700000" algn="tl">
                    <a:srgbClr val="000000">
                      <a:alpha val="43137"/>
                    </a:srgbClr>
                  </a:outerShdw>
                </a:effectLst>
              </a:rPr>
              <a:t> </a:t>
            </a:r>
            <a:r>
              <a:rPr lang="en-US" i="1" dirty="0" smtClean="0">
                <a:solidFill>
                  <a:srgbClr val="0070C0"/>
                </a:solidFill>
                <a:effectLst>
                  <a:outerShdw blurRad="38100" dist="38100" dir="2700000" algn="tl">
                    <a:srgbClr val="000000">
                      <a:alpha val="43137"/>
                    </a:srgbClr>
                  </a:outerShdw>
                </a:effectLst>
              </a:rPr>
              <a:t>L</a:t>
            </a:r>
            <a:r>
              <a:rPr lang="en-US" dirty="0" smtClean="0">
                <a:solidFill>
                  <a:srgbClr val="0070C0"/>
                </a:solidFill>
                <a:effectLst>
                  <a:outerShdw blurRad="38100" dist="38100" dir="2700000" algn="tl">
                    <a:srgbClr val="000000">
                      <a:alpha val="43137"/>
                    </a:srgbClr>
                  </a:outerShdw>
                </a:effectLst>
              </a:rPr>
              <a:t>) greater than 3.0</a:t>
            </a:r>
            <a:r>
              <a:rPr lang="en-US" dirty="0" smtClean="0"/>
              <a:t>, rocking will tend to dominate, and both models should produce similar results if the parameter selection protocols herein are followed. </a:t>
            </a:r>
          </a:p>
          <a:p>
            <a:pPr algn="just">
              <a:spcBef>
                <a:spcPts val="1800"/>
              </a:spcBef>
            </a:pPr>
            <a:r>
              <a:rPr lang="en-US" dirty="0" smtClean="0"/>
              <a:t>In </a:t>
            </a:r>
            <a:r>
              <a:rPr lang="en-US" dirty="0"/>
              <a:t>other analytical platforms (other than </a:t>
            </a:r>
            <a:r>
              <a:rPr lang="en-US" dirty="0" err="1"/>
              <a:t>OpenSees</a:t>
            </a:r>
            <a:r>
              <a:rPr lang="en-US" dirty="0"/>
              <a:t>), implementation of </a:t>
            </a:r>
            <a:r>
              <a:rPr lang="en-US" dirty="0" smtClean="0"/>
              <a:t>the BNWF </a:t>
            </a:r>
            <a:r>
              <a:rPr lang="en-US" dirty="0"/>
              <a:t>model will be more easily accomplished </a:t>
            </a:r>
            <a:r>
              <a:rPr lang="en-US" dirty="0">
                <a:solidFill>
                  <a:srgbClr val="C00000"/>
                </a:solidFill>
              </a:rPr>
              <a:t>if bilinear spring, gap, </a:t>
            </a:r>
            <a:r>
              <a:rPr lang="en-US" dirty="0" smtClean="0">
                <a:solidFill>
                  <a:srgbClr val="C00000"/>
                </a:solidFill>
              </a:rPr>
              <a:t>and damping </a:t>
            </a:r>
            <a:r>
              <a:rPr lang="en-US" dirty="0">
                <a:solidFill>
                  <a:srgbClr val="C00000"/>
                </a:solidFill>
              </a:rPr>
              <a:t>elements are available</a:t>
            </a:r>
            <a:r>
              <a:rPr lang="en-US" dirty="0"/>
              <a:t>. Although feasible, implementation of the </a:t>
            </a:r>
            <a:r>
              <a:rPr lang="en-US" dirty="0" smtClean="0"/>
              <a:t>CIM in </a:t>
            </a:r>
            <a:r>
              <a:rPr lang="en-US" dirty="0"/>
              <a:t>another platform would require implementation of a </a:t>
            </a:r>
            <a:r>
              <a:rPr lang="en-US" dirty="0">
                <a:solidFill>
                  <a:srgbClr val="C00000"/>
                </a:solidFill>
              </a:rPr>
              <a:t>new element</a:t>
            </a:r>
            <a:r>
              <a:rPr lang="en-US" dirty="0"/>
              <a:t>, and </a:t>
            </a:r>
            <a:r>
              <a:rPr lang="en-US" dirty="0" smtClean="0"/>
              <a:t>access to </a:t>
            </a:r>
            <a:r>
              <a:rPr lang="en-US" dirty="0"/>
              <a:t>the source code for the host platform.</a:t>
            </a:r>
            <a:endParaRPr lang="fa-IR" dirty="0"/>
          </a:p>
        </p:txBody>
      </p:sp>
      <p:sp>
        <p:nvSpPr>
          <p:cNvPr id="4" name="Title 3"/>
          <p:cNvSpPr>
            <a:spLocks noGrp="1"/>
          </p:cNvSpPr>
          <p:nvPr>
            <p:ph type="title"/>
          </p:nvPr>
        </p:nvSpPr>
        <p:spPr/>
        <p:txBody>
          <a:bodyPr>
            <a:noAutofit/>
          </a:bodyPr>
          <a:lstStyle/>
          <a:p>
            <a:r>
              <a:rPr lang="en-US" sz="2400" b="1" dirty="0" smtClean="0"/>
              <a:t>Comparisons of the performance </a:t>
            </a:r>
            <a:r>
              <a:rPr lang="en-US" sz="2400" b="1" dirty="0"/>
              <a:t>of the BNWF and CIM</a:t>
            </a:r>
            <a:endParaRPr lang="fa-IR" sz="2400" b="1" dirty="0"/>
          </a:p>
        </p:txBody>
      </p:sp>
      <p:sp>
        <p:nvSpPr>
          <p:cNvPr id="6" name="Right Arrow 5"/>
          <p:cNvSpPr/>
          <p:nvPr/>
        </p:nvSpPr>
        <p:spPr>
          <a:xfrm>
            <a:off x="5257800" y="2190750"/>
            <a:ext cx="457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ectangle 6"/>
          <p:cNvSpPr/>
          <p:nvPr/>
        </p:nvSpPr>
        <p:spPr>
          <a:xfrm>
            <a:off x="6248400" y="1924423"/>
            <a:ext cx="2743200" cy="830997"/>
          </a:xfrm>
          <a:prstGeom prst="rect">
            <a:avLst/>
          </a:prstGeom>
        </p:spPr>
        <p:txBody>
          <a:bodyPr wrap="square">
            <a:spAutoFit/>
          </a:bodyPr>
          <a:lstStyle/>
          <a:p>
            <a:r>
              <a:rPr lang="en-US" sz="1200" dirty="0">
                <a:solidFill>
                  <a:srgbClr val="0070C0"/>
                </a:solidFill>
                <a:effectLst>
                  <a:outerShdw blurRad="38100" dist="38100" dir="2700000" algn="tl">
                    <a:srgbClr val="000000">
                      <a:alpha val="43137"/>
                    </a:srgbClr>
                  </a:outerShdw>
                </a:effectLst>
              </a:rPr>
              <a:t>CIM</a:t>
            </a:r>
            <a:r>
              <a:rPr lang="en-US" sz="1200" dirty="0">
                <a:effectLst>
                  <a:outerShdw blurRad="38100" dist="38100" dir="2700000" algn="tl">
                    <a:srgbClr val="000000">
                      <a:alpha val="43137"/>
                    </a:srgbClr>
                  </a:outerShdw>
                </a:effectLst>
              </a:rPr>
              <a:t> </a:t>
            </a:r>
            <a:r>
              <a:rPr lang="en-US" sz="1200" dirty="0"/>
              <a:t>model is preferred </a:t>
            </a:r>
            <a:endParaRPr lang="en-US" sz="1200" dirty="0" smtClean="0"/>
          </a:p>
          <a:p>
            <a:r>
              <a:rPr lang="en-US" sz="1200" dirty="0" smtClean="0"/>
              <a:t>The ability of this method </a:t>
            </a:r>
            <a:r>
              <a:rPr lang="en-US" sz="1200" dirty="0"/>
              <a:t>to account for coupling between the moment, shear, and axial responses. </a:t>
            </a:r>
            <a:endParaRPr lang="fa-IR" sz="1200" dirty="0"/>
          </a:p>
        </p:txBody>
      </p:sp>
      <p:sp>
        <p:nvSpPr>
          <p:cNvPr id="3" name="Slide Number Placeholder 2"/>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57</a:t>
            </a:fld>
            <a:endParaRPr kumimoji="0" lang="en-US" dirty="0"/>
          </a:p>
        </p:txBody>
      </p:sp>
      <p:pic>
        <p:nvPicPr>
          <p:cNvPr id="1026" name="Picture 2"/>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0" y="856532"/>
            <a:ext cx="4343400" cy="2789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4448718" y="1924422"/>
            <a:ext cx="4619082" cy="3031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26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027"/>
                                        </p:tgtEl>
                                        <p:attrNameLst>
                                          <p:attrName>style.visibility</p:attrName>
                                        </p:attrNameLst>
                                      </p:cBhvr>
                                      <p:to>
                                        <p:strVal val="visible"/>
                                      </p:to>
                                    </p:set>
                                    <p:animEffect transition="in" filter="barn(inVertical)">
                                      <p:cBhvr>
                                        <p:cTn id="38" dur="500"/>
                                        <p:tgtEl>
                                          <p:spTgt spid="1027"/>
                                        </p:tgtEl>
                                      </p:cBhvr>
                                    </p:animEffect>
                                  </p:childTnLst>
                                </p:cTn>
                              </p:par>
                              <p:par>
                                <p:cTn id="39" presetID="16" presetClass="entr" presetSubtype="21" fill="hold" nodeType="with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barn(inVertical)">
                                      <p:cBhvr>
                                        <p:cTn id="4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animBg="1"/>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895350"/>
            <a:ext cx="8077200" cy="3725825"/>
          </a:xfrm>
        </p:spPr>
        <p:txBody>
          <a:bodyPr>
            <a:noAutofit/>
          </a:bodyPr>
          <a:lstStyle/>
          <a:p>
            <a:pPr algn="just">
              <a:spcBef>
                <a:spcPts val="1800"/>
              </a:spcBef>
            </a:pPr>
            <a:r>
              <a:rPr lang="en-US" sz="1400" dirty="0"/>
              <a:t>Kinematic interaction results from the presence of stiff foundation elements on or </a:t>
            </a:r>
            <a:r>
              <a:rPr lang="en-US" sz="1400" dirty="0" smtClean="0"/>
              <a:t>in soil</a:t>
            </a:r>
            <a:r>
              <a:rPr lang="en-US" sz="1400" dirty="0"/>
              <a:t>, which causes </a:t>
            </a:r>
            <a:r>
              <a:rPr lang="en-US" sz="1400" dirty="0">
                <a:solidFill>
                  <a:srgbClr val="C00000"/>
                </a:solidFill>
              </a:rPr>
              <a:t>motions at the foundation to deviate from free-field motions</a:t>
            </a:r>
            <a:r>
              <a:rPr lang="en-US" sz="1400" dirty="0"/>
              <a:t>. </a:t>
            </a:r>
            <a:endParaRPr lang="en-US" sz="1400" dirty="0" smtClean="0"/>
          </a:p>
          <a:p>
            <a:pPr algn="just">
              <a:spcBef>
                <a:spcPts val="1800"/>
              </a:spcBef>
            </a:pPr>
            <a:r>
              <a:rPr lang="en-US" sz="1400" dirty="0" smtClean="0"/>
              <a:t>One cause </a:t>
            </a:r>
            <a:r>
              <a:rPr lang="en-US" sz="1400" dirty="0"/>
              <a:t>of these deviations is </a:t>
            </a:r>
            <a:r>
              <a:rPr lang="en-US" sz="1400" dirty="0">
                <a:solidFill>
                  <a:srgbClr val="0070C0"/>
                </a:solidFill>
                <a:effectLst>
                  <a:outerShdw blurRad="38100" dist="38100" dir="2700000" algn="tl">
                    <a:srgbClr val="000000">
                      <a:alpha val="43137"/>
                    </a:srgbClr>
                  </a:outerShdw>
                </a:effectLst>
              </a:rPr>
              <a:t>base-slab averaging</a:t>
            </a:r>
            <a:r>
              <a:rPr lang="en-US" sz="1400" dirty="0"/>
              <a:t>, in which spatially variable </a:t>
            </a:r>
            <a:r>
              <a:rPr lang="en-US" sz="1400" dirty="0" smtClean="0"/>
              <a:t>ground motions </a:t>
            </a:r>
            <a:r>
              <a:rPr lang="en-US" sz="1400" dirty="0"/>
              <a:t>within the building envelope are averaged within the foundation </a:t>
            </a:r>
            <a:r>
              <a:rPr lang="en-US" sz="1400" dirty="0" smtClean="0"/>
              <a:t>footprint </a:t>
            </a:r>
            <a:r>
              <a:rPr lang="en-US" sz="1400" dirty="0" smtClean="0">
                <a:solidFill>
                  <a:srgbClr val="C00000"/>
                </a:solidFill>
              </a:rPr>
              <a:t>due </a:t>
            </a:r>
            <a:r>
              <a:rPr lang="en-US" sz="1400" dirty="0">
                <a:solidFill>
                  <a:srgbClr val="C00000"/>
                </a:solidFill>
              </a:rPr>
              <a:t>to the stiffness and strength of the foundation system</a:t>
            </a:r>
            <a:r>
              <a:rPr lang="en-US" sz="1400" dirty="0"/>
              <a:t>. </a:t>
            </a:r>
            <a:endParaRPr lang="en-US" sz="1400" dirty="0" smtClean="0"/>
          </a:p>
          <a:p>
            <a:pPr algn="just">
              <a:spcBef>
                <a:spcPts val="1800"/>
              </a:spcBef>
            </a:pPr>
            <a:r>
              <a:rPr lang="en-US" sz="1400" dirty="0" smtClean="0"/>
              <a:t>Another </a:t>
            </a:r>
            <a:r>
              <a:rPr lang="en-US" sz="1400" dirty="0"/>
              <a:t>cause </a:t>
            </a:r>
            <a:r>
              <a:rPr lang="en-US" sz="1400" dirty="0" smtClean="0"/>
              <a:t>of deviation </a:t>
            </a:r>
            <a:r>
              <a:rPr lang="en-US" sz="1400" dirty="0"/>
              <a:t>is </a:t>
            </a:r>
            <a:r>
              <a:rPr lang="en-US" sz="1400" dirty="0">
                <a:solidFill>
                  <a:srgbClr val="0070C0"/>
                </a:solidFill>
                <a:effectLst>
                  <a:outerShdw blurRad="38100" dist="38100" dir="2700000" algn="tl">
                    <a:srgbClr val="000000">
                      <a:alpha val="43137"/>
                    </a:srgbClr>
                  </a:outerShdw>
                </a:effectLst>
              </a:rPr>
              <a:t>embedment effects</a:t>
            </a:r>
            <a:r>
              <a:rPr lang="en-US" sz="1400" dirty="0"/>
              <a:t>, in which </a:t>
            </a:r>
            <a:r>
              <a:rPr lang="en-US" sz="1400" dirty="0">
                <a:solidFill>
                  <a:srgbClr val="C00000"/>
                </a:solidFill>
              </a:rPr>
              <a:t>foundation-level motions are reduced as </a:t>
            </a:r>
            <a:r>
              <a:rPr lang="en-US" sz="1400" dirty="0" smtClean="0">
                <a:solidFill>
                  <a:srgbClr val="C00000"/>
                </a:solidFill>
              </a:rPr>
              <a:t>a result </a:t>
            </a:r>
            <a:r>
              <a:rPr lang="en-US" sz="1400" dirty="0">
                <a:solidFill>
                  <a:srgbClr val="C00000"/>
                </a:solidFill>
              </a:rPr>
              <a:t>of ground motion reduction with depth below the free surface</a:t>
            </a:r>
            <a:r>
              <a:rPr lang="en-US" sz="1400" dirty="0"/>
              <a:t>. If </a:t>
            </a:r>
            <a:r>
              <a:rPr lang="en-US" sz="1400" dirty="0" smtClean="0"/>
              <a:t>the foundation </a:t>
            </a:r>
            <a:r>
              <a:rPr lang="en-US" sz="1400" dirty="0"/>
              <a:t>is </a:t>
            </a:r>
            <a:r>
              <a:rPr lang="en-US" sz="1400" b="1" dirty="0">
                <a:effectLst>
                  <a:outerShdw blurRad="38100" dist="38100" dir="2700000" algn="tl">
                    <a:srgbClr val="000000">
                      <a:alpha val="43137"/>
                    </a:srgbClr>
                  </a:outerShdw>
                </a:effectLst>
              </a:rPr>
              <a:t>pile-supported</a:t>
            </a:r>
            <a:r>
              <a:rPr lang="en-US" sz="1400" dirty="0"/>
              <a:t>, the piles interact with wave propagation below the </a:t>
            </a:r>
            <a:r>
              <a:rPr lang="en-US" sz="1400" dirty="0" smtClean="0"/>
              <a:t> base slab</a:t>
            </a:r>
            <a:r>
              <a:rPr lang="en-US" sz="1400" dirty="0"/>
              <a:t>, which can further modify foundation-level motions at the base of a structure</a:t>
            </a:r>
            <a:r>
              <a:rPr lang="en-US" sz="1400" dirty="0" smtClean="0"/>
              <a:t>.</a:t>
            </a:r>
          </a:p>
          <a:p>
            <a:pPr algn="just">
              <a:spcBef>
                <a:spcPts val="1800"/>
              </a:spcBef>
            </a:pPr>
            <a:r>
              <a:rPr lang="en-US" sz="1400" dirty="0"/>
              <a:t>Models for kinematic interaction effects are expressed as </a:t>
            </a:r>
            <a:r>
              <a:rPr lang="en-US" sz="1400" dirty="0" smtClean="0"/>
              <a:t>frequency dependent ratios </a:t>
            </a:r>
            <a:r>
              <a:rPr lang="en-US" sz="1400" dirty="0"/>
              <a:t>of the Fourier amplitudes (i.e., transfer functions) of </a:t>
            </a:r>
            <a:r>
              <a:rPr lang="en-US" sz="1400" dirty="0" smtClean="0">
                <a:solidFill>
                  <a:srgbClr val="C00000"/>
                </a:solidFill>
              </a:rPr>
              <a:t>foundation input </a:t>
            </a:r>
            <a:r>
              <a:rPr lang="en-US" sz="1400" dirty="0">
                <a:solidFill>
                  <a:srgbClr val="C00000"/>
                </a:solidFill>
              </a:rPr>
              <a:t>motion (FIM) </a:t>
            </a:r>
            <a:r>
              <a:rPr lang="en-US" sz="1400" dirty="0"/>
              <a:t>to </a:t>
            </a:r>
            <a:r>
              <a:rPr lang="en-US" sz="1400" dirty="0">
                <a:solidFill>
                  <a:srgbClr val="C00000"/>
                </a:solidFill>
              </a:rPr>
              <a:t>free-field motion</a:t>
            </a:r>
            <a:r>
              <a:rPr lang="en-US" sz="1400" dirty="0"/>
              <a:t>. </a:t>
            </a:r>
            <a:endParaRPr lang="en-US" sz="1400" dirty="0" smtClean="0"/>
          </a:p>
          <a:p>
            <a:pPr algn="just">
              <a:spcBef>
                <a:spcPts val="1800"/>
              </a:spcBef>
            </a:pPr>
            <a:r>
              <a:rPr lang="en-US" sz="1400" dirty="0" smtClean="0"/>
              <a:t>The </a:t>
            </a:r>
            <a:r>
              <a:rPr lang="en-US" sz="1400" dirty="0"/>
              <a:t>FIM is the theoretical motion of </a:t>
            </a:r>
            <a:r>
              <a:rPr lang="en-US" sz="1400" dirty="0" smtClean="0"/>
              <a:t>the base </a:t>
            </a:r>
            <a:r>
              <a:rPr lang="en-US" sz="1400" dirty="0"/>
              <a:t>slab if the near-surface foundation elements (i.e., base slabs, basement walls</a:t>
            </a:r>
            <a:r>
              <a:rPr lang="en-US" sz="1400" dirty="0" smtClean="0"/>
              <a:t>) and </a:t>
            </a:r>
            <a:r>
              <a:rPr lang="en-US" sz="1400" dirty="0"/>
              <a:t>the structure </a:t>
            </a:r>
            <a:r>
              <a:rPr lang="en-US" sz="1400" dirty="0">
                <a:solidFill>
                  <a:srgbClr val="0070C0"/>
                </a:solidFill>
                <a:effectLst>
                  <a:outerShdw blurRad="38100" dist="38100" dir="2700000" algn="tl">
                    <a:srgbClr val="000000">
                      <a:alpha val="43137"/>
                    </a:srgbClr>
                  </a:outerShdw>
                </a:effectLst>
              </a:rPr>
              <a:t>had no mass</a:t>
            </a:r>
            <a:r>
              <a:rPr lang="en-US" sz="1400" dirty="0"/>
              <a:t>, and is used for seismic response analysis in </a:t>
            </a:r>
            <a:r>
              <a:rPr lang="en-US" sz="1400" dirty="0" smtClean="0"/>
              <a:t>the substructure approach.</a:t>
            </a:r>
            <a:endParaRPr lang="fa-IR" sz="1400" dirty="0"/>
          </a:p>
        </p:txBody>
      </p:sp>
      <p:sp>
        <p:nvSpPr>
          <p:cNvPr id="4" name="Title 3"/>
          <p:cNvSpPr>
            <a:spLocks noGrp="1"/>
          </p:cNvSpPr>
          <p:nvPr>
            <p:ph type="title"/>
          </p:nvPr>
        </p:nvSpPr>
        <p:spPr/>
        <p:txBody>
          <a:bodyPr>
            <a:noAutofit/>
          </a:bodyPr>
          <a:lstStyle/>
          <a:p>
            <a:r>
              <a:rPr lang="en-US" sz="3600" b="1" dirty="0"/>
              <a:t>Kinematic Interaction</a:t>
            </a:r>
            <a:endParaRPr lang="fa-IR" sz="3600" dirty="0"/>
          </a:p>
        </p:txBody>
      </p:sp>
      <p:sp>
        <p:nvSpPr>
          <p:cNvPr id="3" name="Slide Number Placeholder 2"/>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58</a:t>
            </a:fld>
            <a:endParaRPr kumimoji="0" lang="en-US" dirty="0"/>
          </a:p>
        </p:txBody>
      </p:sp>
    </p:spTree>
    <p:extLst>
      <p:ext uri="{BB962C8B-B14F-4D97-AF65-F5344CB8AC3E}">
        <p14:creationId xmlns:p14="http://schemas.microsoft.com/office/powerpoint/2010/main" val="413473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up)">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895350"/>
            <a:ext cx="3352800" cy="4067175"/>
          </a:xfrm>
        </p:spPr>
        <p:txBody>
          <a:bodyPr>
            <a:noAutofit/>
          </a:bodyPr>
          <a:lstStyle/>
          <a:p>
            <a:pPr algn="just"/>
            <a:r>
              <a:rPr lang="en-US" sz="1400" dirty="0"/>
              <a:t>Motions of surface foundations are modified relative to the free-field when </a:t>
            </a:r>
            <a:r>
              <a:rPr lang="en-US" sz="1400" dirty="0" smtClean="0"/>
              <a:t>seismic waves </a:t>
            </a:r>
            <a:r>
              <a:rPr lang="en-US" sz="1400" dirty="0"/>
              <a:t>are incoherent. </a:t>
            </a:r>
            <a:endParaRPr lang="en-US" sz="1400" dirty="0" smtClean="0"/>
          </a:p>
          <a:p>
            <a:pPr algn="just"/>
            <a:r>
              <a:rPr lang="en-US" sz="1400" dirty="0" smtClean="0">
                <a:solidFill>
                  <a:srgbClr val="0070C0"/>
                </a:solidFill>
                <a:effectLst>
                  <a:outerShdw blurRad="38100" dist="38100" dir="2700000" algn="tl">
                    <a:srgbClr val="000000">
                      <a:alpha val="43137"/>
                    </a:srgbClr>
                  </a:outerShdw>
                </a:effectLst>
              </a:rPr>
              <a:t>Incoherence</a:t>
            </a:r>
            <a:r>
              <a:rPr lang="en-US" sz="1400" i="1" dirty="0" smtClean="0">
                <a:solidFill>
                  <a:srgbClr val="0070C0"/>
                </a:solidFill>
              </a:rPr>
              <a:t> </a:t>
            </a:r>
            <a:r>
              <a:rPr lang="en-US" sz="1400" dirty="0"/>
              <a:t>of the incident waves at two different </a:t>
            </a:r>
            <a:r>
              <a:rPr lang="en-US" sz="1400" dirty="0" smtClean="0"/>
              <a:t>points means </a:t>
            </a:r>
            <a:r>
              <a:rPr lang="en-US" sz="1400" dirty="0"/>
              <a:t>that they have variations in their </a:t>
            </a:r>
            <a:r>
              <a:rPr lang="en-US" sz="1400" dirty="0">
                <a:solidFill>
                  <a:srgbClr val="C00000"/>
                </a:solidFill>
              </a:rPr>
              <a:t>phase angle</a:t>
            </a:r>
            <a:r>
              <a:rPr lang="en-US" sz="1400" dirty="0" smtClean="0"/>
              <a:t>.</a:t>
            </a:r>
          </a:p>
          <a:p>
            <a:pPr algn="just"/>
            <a:r>
              <a:rPr lang="en-US" sz="1400" dirty="0" smtClean="0">
                <a:solidFill>
                  <a:srgbClr val="0070C0"/>
                </a:solidFill>
                <a:effectLst>
                  <a:outerShdw blurRad="38100" dist="38100" dir="2700000" algn="tl">
                    <a:srgbClr val="000000">
                      <a:alpha val="43137"/>
                    </a:srgbClr>
                  </a:outerShdw>
                </a:effectLst>
              </a:rPr>
              <a:t>Wave </a:t>
            </a:r>
            <a:r>
              <a:rPr lang="en-US" sz="1400" dirty="0">
                <a:solidFill>
                  <a:srgbClr val="0070C0"/>
                </a:solidFill>
                <a:effectLst>
                  <a:outerShdw blurRad="38100" dist="38100" dir="2700000" algn="tl">
                    <a:srgbClr val="000000">
                      <a:alpha val="43137"/>
                    </a:srgbClr>
                  </a:outerShdw>
                </a:effectLst>
              </a:rPr>
              <a:t>passage </a:t>
            </a:r>
            <a:r>
              <a:rPr lang="en-US" sz="1400" dirty="0" smtClean="0">
                <a:solidFill>
                  <a:srgbClr val="0070C0"/>
                </a:solidFill>
                <a:effectLst>
                  <a:outerShdw blurRad="38100" dist="38100" dir="2700000" algn="tl">
                    <a:srgbClr val="000000">
                      <a:alpha val="43137"/>
                    </a:srgbClr>
                  </a:outerShdw>
                </a:effectLst>
              </a:rPr>
              <a:t>effect </a:t>
            </a:r>
            <a:r>
              <a:rPr lang="en-US" sz="1400" dirty="0"/>
              <a:t>causes waves </a:t>
            </a:r>
            <a:r>
              <a:rPr lang="en-US" sz="1400" dirty="0" smtClean="0"/>
              <a:t>to arrive </a:t>
            </a:r>
            <a:r>
              <a:rPr lang="en-US" sz="1400" dirty="0"/>
              <a:t>at different points along the foundation of a building at different </a:t>
            </a:r>
            <a:r>
              <a:rPr lang="en-US" sz="1400" dirty="0" smtClean="0"/>
              <a:t>times.</a:t>
            </a:r>
          </a:p>
          <a:p>
            <a:pPr algn="just"/>
            <a:r>
              <a:rPr lang="en-US" sz="1400" dirty="0"/>
              <a:t>In the presence of incoherent wave fields, </a:t>
            </a:r>
            <a:r>
              <a:rPr lang="en-US" sz="1400" dirty="0">
                <a:solidFill>
                  <a:srgbClr val="C00000"/>
                </a:solidFill>
              </a:rPr>
              <a:t>translational</a:t>
            </a:r>
            <a:r>
              <a:rPr lang="en-US" sz="1400" dirty="0"/>
              <a:t> base-slab motions are </a:t>
            </a:r>
            <a:r>
              <a:rPr lang="en-US" sz="1400" dirty="0" smtClean="0">
                <a:solidFill>
                  <a:srgbClr val="0070C0"/>
                </a:solidFill>
                <a:effectLst>
                  <a:outerShdw blurRad="38100" dist="38100" dir="2700000" algn="tl">
                    <a:srgbClr val="000000">
                      <a:alpha val="43137"/>
                    </a:srgbClr>
                  </a:outerShdw>
                </a:effectLst>
              </a:rPr>
              <a:t>reduced</a:t>
            </a:r>
            <a:r>
              <a:rPr lang="en-US" sz="1400" dirty="0" smtClean="0">
                <a:effectLst>
                  <a:outerShdw blurRad="38100" dist="38100" dir="2700000" algn="tl">
                    <a:srgbClr val="000000">
                      <a:alpha val="43137"/>
                    </a:srgbClr>
                  </a:outerShdw>
                </a:effectLst>
              </a:rPr>
              <a:t> </a:t>
            </a:r>
            <a:r>
              <a:rPr lang="en-US" sz="1400" dirty="0" smtClean="0"/>
              <a:t>relative </a:t>
            </a:r>
            <a:r>
              <a:rPr lang="en-US" sz="1400" dirty="0"/>
              <a:t>to the free-field, and </a:t>
            </a:r>
            <a:r>
              <a:rPr lang="en-US" sz="1400" dirty="0">
                <a:solidFill>
                  <a:srgbClr val="C00000"/>
                </a:solidFill>
              </a:rPr>
              <a:t>torsional</a:t>
            </a:r>
            <a:r>
              <a:rPr lang="en-US" sz="1400" dirty="0">
                <a:solidFill>
                  <a:srgbClr val="0070C0"/>
                </a:solidFill>
              </a:rPr>
              <a:t> </a:t>
            </a:r>
            <a:r>
              <a:rPr lang="en-US" sz="1400" dirty="0"/>
              <a:t>and</a:t>
            </a:r>
            <a:r>
              <a:rPr lang="en-US" sz="1400" dirty="0">
                <a:solidFill>
                  <a:srgbClr val="0070C0"/>
                </a:solidFill>
                <a:effectLst>
                  <a:outerShdw blurRad="38100" dist="38100" dir="2700000" algn="tl">
                    <a:srgbClr val="000000">
                      <a:alpha val="43137"/>
                    </a:srgbClr>
                  </a:outerShdw>
                </a:effectLst>
              </a:rPr>
              <a:t> </a:t>
            </a:r>
            <a:r>
              <a:rPr lang="en-US" sz="1400" dirty="0">
                <a:solidFill>
                  <a:srgbClr val="C00000"/>
                </a:solidFill>
              </a:rPr>
              <a:t>rotational</a:t>
            </a:r>
            <a:r>
              <a:rPr lang="en-US" sz="1400" dirty="0">
                <a:solidFill>
                  <a:srgbClr val="0070C0"/>
                </a:solidFill>
              </a:rPr>
              <a:t> </a:t>
            </a:r>
            <a:r>
              <a:rPr lang="en-US" sz="1400" dirty="0"/>
              <a:t>motions are </a:t>
            </a:r>
            <a:r>
              <a:rPr lang="en-US" sz="1400" dirty="0" smtClean="0">
                <a:solidFill>
                  <a:srgbClr val="0070C0"/>
                </a:solidFill>
                <a:effectLst>
                  <a:outerShdw blurRad="38100" dist="38100" dir="2700000" algn="tl">
                    <a:srgbClr val="000000">
                      <a:alpha val="43137"/>
                    </a:srgbClr>
                  </a:outerShdw>
                </a:effectLst>
              </a:rPr>
              <a:t>introduced.</a:t>
            </a:r>
            <a:endParaRPr lang="fa-IR" sz="1400" dirty="0">
              <a:solidFill>
                <a:srgbClr val="0070C0"/>
              </a:solidFill>
              <a:effectLst>
                <a:outerShdw blurRad="38100" dist="38100" dir="2700000" algn="tl">
                  <a:srgbClr val="000000">
                    <a:alpha val="43137"/>
                  </a:srgbClr>
                </a:outerShdw>
              </a:effectLst>
            </a:endParaRPr>
          </a:p>
        </p:txBody>
      </p:sp>
      <p:sp>
        <p:nvSpPr>
          <p:cNvPr id="4" name="Title 3"/>
          <p:cNvSpPr>
            <a:spLocks noGrp="1"/>
          </p:cNvSpPr>
          <p:nvPr>
            <p:ph type="title"/>
          </p:nvPr>
        </p:nvSpPr>
        <p:spPr/>
        <p:txBody>
          <a:bodyPr>
            <a:noAutofit/>
          </a:bodyPr>
          <a:lstStyle/>
          <a:p>
            <a:r>
              <a:rPr lang="en-US" sz="2400" b="1" dirty="0"/>
              <a:t>Shallow Foundations at the Ground Surface</a:t>
            </a:r>
            <a:endParaRPr lang="fa-IR" sz="24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885950"/>
            <a:ext cx="1785142" cy="267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5051" y="971550"/>
            <a:ext cx="3160046"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92526" y="4508706"/>
            <a:ext cx="2652713" cy="34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59</a:t>
            </a:fld>
            <a:endParaRPr kumimoji="0" lang="en-US" dirty="0"/>
          </a:p>
        </p:txBody>
      </p:sp>
    </p:spTree>
    <p:extLst>
      <p:ext uri="{BB962C8B-B14F-4D97-AF65-F5344CB8AC3E}">
        <p14:creationId xmlns:p14="http://schemas.microsoft.com/office/powerpoint/2010/main" val="102346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Detrimental effects of SSI</a:t>
            </a:r>
            <a:endParaRPr lang="en-US" dirty="0"/>
          </a:p>
        </p:txBody>
      </p:sp>
      <p:pic>
        <p:nvPicPr>
          <p:cNvPr id="2050" name="Picture 2"/>
          <p:cNvPicPr>
            <a:picLocks noChangeAspect="1" noChangeArrowheads="1"/>
          </p:cNvPicPr>
          <p:nvPr/>
        </p:nvPicPr>
        <p:blipFill>
          <a:blip r:embed="rId2"/>
          <a:srcRect/>
          <a:stretch>
            <a:fillRect/>
          </a:stretch>
        </p:blipFill>
        <p:spPr bwMode="auto">
          <a:xfrm>
            <a:off x="304800" y="1862137"/>
            <a:ext cx="3706985" cy="2614613"/>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t="43736"/>
          <a:stretch>
            <a:fillRect/>
          </a:stretch>
        </p:blipFill>
        <p:spPr bwMode="auto">
          <a:xfrm>
            <a:off x="4419600" y="1700212"/>
            <a:ext cx="1364694" cy="1176338"/>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6352456" y="895350"/>
            <a:ext cx="1575956" cy="1804988"/>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4572287" y="3257550"/>
            <a:ext cx="1066513" cy="1352550"/>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a:srcRect/>
          <a:stretch>
            <a:fillRect/>
          </a:stretch>
        </p:blipFill>
        <p:spPr bwMode="auto">
          <a:xfrm>
            <a:off x="6934200" y="2800350"/>
            <a:ext cx="1672747" cy="1852613"/>
          </a:xfrm>
          <a:prstGeom prst="rect">
            <a:avLst/>
          </a:prstGeom>
          <a:noFill/>
          <a:ln w="9525">
            <a:noFill/>
            <a:miter lim="800000"/>
            <a:headEnd/>
            <a:tailEnd/>
          </a:ln>
          <a:effectLst/>
        </p:spPr>
      </p:pic>
      <p:sp>
        <p:nvSpPr>
          <p:cNvPr id="10" name="TextBox 9"/>
          <p:cNvSpPr txBox="1"/>
          <p:nvPr/>
        </p:nvSpPr>
        <p:spPr>
          <a:xfrm>
            <a:off x="1752600" y="4476750"/>
            <a:ext cx="609600" cy="369332"/>
          </a:xfrm>
          <a:prstGeom prst="rect">
            <a:avLst/>
          </a:prstGeom>
          <a:noFill/>
        </p:spPr>
        <p:txBody>
          <a:bodyPr wrap="square" rtlCol="0">
            <a:spAutoFit/>
          </a:bodyPr>
          <a:lstStyle/>
          <a:p>
            <a:r>
              <a:rPr lang="en-US" dirty="0" smtClean="0">
                <a:solidFill>
                  <a:srgbClr val="C00000"/>
                </a:solidFill>
              </a:rPr>
              <a:t>Site</a:t>
            </a:r>
            <a:endParaRPr lang="en-US" dirty="0">
              <a:solidFill>
                <a:srgbClr val="C00000"/>
              </a:solidFill>
            </a:endParaRPr>
          </a:p>
        </p:txBody>
      </p:sp>
      <p:sp>
        <p:nvSpPr>
          <p:cNvPr id="11" name="TextBox 10"/>
          <p:cNvSpPr txBox="1"/>
          <p:nvPr/>
        </p:nvSpPr>
        <p:spPr>
          <a:xfrm>
            <a:off x="4191000" y="1428750"/>
            <a:ext cx="2133600" cy="369332"/>
          </a:xfrm>
          <a:prstGeom prst="rect">
            <a:avLst/>
          </a:prstGeom>
          <a:noFill/>
        </p:spPr>
        <p:txBody>
          <a:bodyPr wrap="square" rtlCol="0">
            <a:spAutoFit/>
          </a:bodyPr>
          <a:lstStyle/>
          <a:p>
            <a:r>
              <a:rPr lang="en-US" dirty="0" smtClean="0">
                <a:solidFill>
                  <a:srgbClr val="00B0F0"/>
                </a:solidFill>
              </a:rPr>
              <a:t>Outcropping rock</a:t>
            </a:r>
            <a:endParaRPr lang="en-US" dirty="0">
              <a:solidFill>
                <a:srgbClr val="00B0F0"/>
              </a:solidFill>
            </a:endParaRPr>
          </a:p>
        </p:txBody>
      </p:sp>
      <p:sp>
        <p:nvSpPr>
          <p:cNvPr id="12" name="TextBox 11"/>
          <p:cNvSpPr txBox="1"/>
          <p:nvPr/>
        </p:nvSpPr>
        <p:spPr>
          <a:xfrm>
            <a:off x="7696200" y="1504950"/>
            <a:ext cx="1295400" cy="369332"/>
          </a:xfrm>
          <a:prstGeom prst="rect">
            <a:avLst/>
          </a:prstGeom>
          <a:noFill/>
        </p:spPr>
        <p:txBody>
          <a:bodyPr wrap="square" rtlCol="0">
            <a:spAutoFit/>
          </a:bodyPr>
          <a:lstStyle/>
          <a:p>
            <a:r>
              <a:rPr lang="en-US" dirty="0" smtClean="0">
                <a:solidFill>
                  <a:srgbClr val="00B050"/>
                </a:solidFill>
              </a:rPr>
              <a:t>Free field</a:t>
            </a:r>
            <a:endParaRPr lang="en-US" dirty="0">
              <a:solidFill>
                <a:srgbClr val="00B050"/>
              </a:solidFill>
            </a:endParaRPr>
          </a:p>
        </p:txBody>
      </p:sp>
      <p:sp>
        <p:nvSpPr>
          <p:cNvPr id="13" name="TextBox 12"/>
          <p:cNvSpPr txBox="1"/>
          <p:nvPr/>
        </p:nvSpPr>
        <p:spPr>
          <a:xfrm>
            <a:off x="4038600" y="4629150"/>
            <a:ext cx="2438400" cy="369332"/>
          </a:xfrm>
          <a:prstGeom prst="rect">
            <a:avLst/>
          </a:prstGeom>
          <a:noFill/>
        </p:spPr>
        <p:txBody>
          <a:bodyPr wrap="square" rtlCol="0">
            <a:spAutoFit/>
          </a:bodyPr>
          <a:lstStyle/>
          <a:p>
            <a:r>
              <a:rPr lang="en-US" dirty="0" smtClean="0">
                <a:solidFill>
                  <a:schemeClr val="accent2">
                    <a:lumMod val="75000"/>
                  </a:schemeClr>
                </a:solidFill>
              </a:rPr>
              <a:t>Kinematic interaction</a:t>
            </a:r>
            <a:endParaRPr lang="en-US" dirty="0">
              <a:solidFill>
                <a:schemeClr val="accent2">
                  <a:lumMod val="75000"/>
                </a:schemeClr>
              </a:solidFill>
            </a:endParaRPr>
          </a:p>
        </p:txBody>
      </p:sp>
      <p:sp>
        <p:nvSpPr>
          <p:cNvPr id="14" name="TextBox 13"/>
          <p:cNvSpPr txBox="1"/>
          <p:nvPr/>
        </p:nvSpPr>
        <p:spPr>
          <a:xfrm>
            <a:off x="6781800" y="4629150"/>
            <a:ext cx="2057400" cy="369332"/>
          </a:xfrm>
          <a:prstGeom prst="rect">
            <a:avLst/>
          </a:prstGeom>
          <a:noFill/>
        </p:spPr>
        <p:txBody>
          <a:bodyPr wrap="square" rtlCol="0">
            <a:spAutoFit/>
          </a:bodyPr>
          <a:lstStyle/>
          <a:p>
            <a:r>
              <a:rPr lang="en-US" dirty="0" smtClean="0">
                <a:solidFill>
                  <a:schemeClr val="accent4">
                    <a:lumMod val="75000"/>
                  </a:schemeClr>
                </a:solidFill>
              </a:rPr>
              <a:t>Inertial interaction</a:t>
            </a:r>
            <a:endParaRPr lang="en-US" dirty="0">
              <a:solidFill>
                <a:schemeClr val="accent4">
                  <a:lumMod val="75000"/>
                </a:schemeClr>
              </a:solidFill>
            </a:endParaRPr>
          </a:p>
        </p:txBody>
      </p:sp>
      <p:sp>
        <p:nvSpPr>
          <p:cNvPr id="2" name="Oval 1"/>
          <p:cNvSpPr/>
          <p:nvPr/>
        </p:nvSpPr>
        <p:spPr>
          <a:xfrm>
            <a:off x="6781800" y="1874282"/>
            <a:ext cx="358634" cy="358634"/>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Rounded Rectangle 2"/>
          <p:cNvSpPr/>
          <p:nvPr/>
        </p:nvSpPr>
        <p:spPr>
          <a:xfrm>
            <a:off x="7391400" y="1047750"/>
            <a:ext cx="537012" cy="45720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ounded Rectangle 4"/>
          <p:cNvSpPr/>
          <p:nvPr/>
        </p:nvSpPr>
        <p:spPr>
          <a:xfrm>
            <a:off x="5257800" y="3867150"/>
            <a:ext cx="381000" cy="15240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Slide Number Placeholder 5"/>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6</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500"/>
                                        <p:tgtEl>
                                          <p:spTgt spid="20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par>
                                <p:cTn id="16" presetID="5" presetClass="entr" presetSubtype="10"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checkerboard(across)">
                                      <p:cBhvr>
                                        <p:cTn id="18" dur="500"/>
                                        <p:tgtEl>
                                          <p:spTgt spid="205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1" presetClass="entr" presetSubtype="1"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heel(1)">
                                      <p:cBhvr>
                                        <p:cTn id="35" dur="2000"/>
                                        <p:tgtEl>
                                          <p:spTgt spid="5"/>
                                        </p:tgtEl>
                                      </p:cBhvr>
                                    </p:animEffect>
                                  </p:childTnLst>
                                </p:cTn>
                              </p:par>
                              <p:par>
                                <p:cTn id="36" presetID="2" presetClass="entr" presetSubtype="4" fill="hold" nodeType="withEffect">
                                  <p:stCondLst>
                                    <p:cond delay="0"/>
                                  </p:stCondLst>
                                  <p:childTnLst>
                                    <p:set>
                                      <p:cBhvr>
                                        <p:cTn id="37" dur="1" fill="hold">
                                          <p:stCondLst>
                                            <p:cond delay="0"/>
                                          </p:stCondLst>
                                        </p:cTn>
                                        <p:tgtEl>
                                          <p:spTgt spid="2053"/>
                                        </p:tgtEl>
                                        <p:attrNameLst>
                                          <p:attrName>style.visibility</p:attrName>
                                        </p:attrNameLst>
                                      </p:cBhvr>
                                      <p:to>
                                        <p:strVal val="visible"/>
                                      </p:to>
                                    </p:set>
                                    <p:anim calcmode="lin" valueType="num">
                                      <p:cBhvr additive="base">
                                        <p:cTn id="38" dur="500" fill="hold"/>
                                        <p:tgtEl>
                                          <p:spTgt spid="2053"/>
                                        </p:tgtEl>
                                        <p:attrNameLst>
                                          <p:attrName>ppt_x</p:attrName>
                                        </p:attrNameLst>
                                      </p:cBhvr>
                                      <p:tavLst>
                                        <p:tav tm="0">
                                          <p:val>
                                            <p:strVal val="#ppt_x"/>
                                          </p:val>
                                        </p:tav>
                                        <p:tav tm="100000">
                                          <p:val>
                                            <p:strVal val="#ppt_x"/>
                                          </p:val>
                                        </p:tav>
                                      </p:tavLst>
                                    </p:anim>
                                    <p:anim calcmode="lin" valueType="num">
                                      <p:cBhvr additive="base">
                                        <p:cTn id="39"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strips(downLeft)">
                                      <p:cBhvr>
                                        <p:cTn id="44" dur="500"/>
                                        <p:tgtEl>
                                          <p:spTgt spid="14"/>
                                        </p:tgtEl>
                                      </p:cBhvr>
                                    </p:animEffect>
                                  </p:childTnLst>
                                </p:cTn>
                              </p:par>
                              <p:par>
                                <p:cTn id="45" presetID="18" presetClass="entr" presetSubtype="12" fill="hold" nodeType="withEffect">
                                  <p:stCondLst>
                                    <p:cond delay="0"/>
                                  </p:stCondLst>
                                  <p:childTnLst>
                                    <p:set>
                                      <p:cBhvr>
                                        <p:cTn id="46" dur="1" fill="hold">
                                          <p:stCondLst>
                                            <p:cond delay="0"/>
                                          </p:stCondLst>
                                        </p:cTn>
                                        <p:tgtEl>
                                          <p:spTgt spid="2054"/>
                                        </p:tgtEl>
                                        <p:attrNameLst>
                                          <p:attrName>style.visibility</p:attrName>
                                        </p:attrNameLst>
                                      </p:cBhvr>
                                      <p:to>
                                        <p:strVal val="visible"/>
                                      </p:to>
                                    </p:set>
                                    <p:animEffect transition="in" filter="strips(downLeft)">
                                      <p:cBhvr>
                                        <p:cTn id="4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2" grpId="0" animBg="1"/>
      <p:bldP spid="3" grpId="0" animBg="1"/>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09600" y="57150"/>
            <a:ext cx="8153400" cy="609600"/>
          </a:xfrm>
        </p:spPr>
        <p:txBody>
          <a:bodyPr>
            <a:noAutofit/>
          </a:bodyPr>
          <a:lstStyle/>
          <a:p>
            <a:r>
              <a:rPr lang="en-US" sz="2400" b="1" dirty="0"/>
              <a:t>Shallow Foundations at the Ground Surface</a:t>
            </a:r>
            <a:endParaRPr lang="fa-IR" sz="2400" dirty="0"/>
          </a:p>
        </p:txBody>
      </p:sp>
      <p:sp>
        <p:nvSpPr>
          <p:cNvPr id="6" name="Content Placeholder 1"/>
          <p:cNvSpPr>
            <a:spLocks noGrp="1"/>
          </p:cNvSpPr>
          <p:nvPr>
            <p:ph sz="quarter" idx="13"/>
          </p:nvPr>
        </p:nvSpPr>
        <p:spPr>
          <a:xfrm>
            <a:off x="457200" y="895350"/>
            <a:ext cx="8382000" cy="4067175"/>
          </a:xfrm>
        </p:spPr>
        <p:txBody>
          <a:bodyPr>
            <a:noAutofit/>
          </a:bodyPr>
          <a:lstStyle/>
          <a:p>
            <a:r>
              <a:rPr lang="en-US" sz="1600" dirty="0" smtClean="0"/>
              <a:t>Relationship between foundation input </a:t>
            </a:r>
            <a:r>
              <a:rPr lang="en-US" sz="1600" dirty="0"/>
              <a:t>and free field ground </a:t>
            </a:r>
            <a:r>
              <a:rPr lang="en-US" sz="1600" dirty="0" smtClean="0"/>
              <a:t>motions:</a:t>
            </a:r>
          </a:p>
          <a:p>
            <a:endParaRPr lang="en-US" sz="1600" dirty="0">
              <a:solidFill>
                <a:srgbClr val="0070C0"/>
              </a:solidFill>
            </a:endParaRPr>
          </a:p>
          <a:p>
            <a:endParaRPr lang="en-US" sz="1600" dirty="0" smtClean="0">
              <a:solidFill>
                <a:srgbClr val="0070C0"/>
              </a:solidFill>
            </a:endParaRPr>
          </a:p>
          <a:p>
            <a:endParaRPr lang="en-US" sz="1600" dirty="0">
              <a:solidFill>
                <a:srgbClr val="0070C0"/>
              </a:solidFill>
            </a:endParaRPr>
          </a:p>
          <a:p>
            <a:endParaRPr lang="en-US" sz="1600" dirty="0" smtClean="0">
              <a:solidFill>
                <a:srgbClr val="0070C0"/>
              </a:solidFill>
            </a:endParaRPr>
          </a:p>
          <a:p>
            <a:endParaRPr lang="en-US" sz="1600" dirty="0">
              <a:solidFill>
                <a:srgbClr val="0070C0"/>
              </a:solidFill>
            </a:endParaRPr>
          </a:p>
          <a:p>
            <a:endParaRPr lang="en-US" sz="1600" dirty="0" smtClean="0">
              <a:solidFill>
                <a:srgbClr val="0070C0"/>
              </a:solidFill>
            </a:endParaRPr>
          </a:p>
          <a:p>
            <a:endParaRPr lang="en-US" sz="1600" dirty="0">
              <a:solidFill>
                <a:srgbClr val="0070C0"/>
              </a:solidFill>
            </a:endParaRPr>
          </a:p>
          <a:p>
            <a:endParaRPr lang="en-US" sz="1600" dirty="0" smtClean="0">
              <a:solidFill>
                <a:srgbClr val="0070C0"/>
              </a:solidFill>
            </a:endParaRPr>
          </a:p>
          <a:p>
            <a:pPr algn="just"/>
            <a:r>
              <a:rPr lang="en-US" sz="1600" dirty="0" smtClean="0"/>
              <a:t>The results are essentially </a:t>
            </a:r>
            <a:r>
              <a:rPr lang="en-US" sz="1600" dirty="0">
                <a:solidFill>
                  <a:srgbClr val="C00000"/>
                </a:solidFill>
              </a:rPr>
              <a:t>independent of foundation shape</a:t>
            </a:r>
            <a:r>
              <a:rPr lang="en-US" sz="1600" dirty="0"/>
              <a:t>, but is strongly dependent upon </a:t>
            </a:r>
            <a:r>
              <a:rPr lang="en-US" sz="1600" dirty="0" smtClean="0"/>
              <a:t>a parameter</a:t>
            </a:r>
            <a:r>
              <a:rPr lang="en-US" sz="1600" dirty="0"/>
              <a:t>, </a:t>
            </a:r>
            <a:r>
              <a:rPr lang="en-US" sz="1600" dirty="0" err="1" smtClean="0">
                <a:latin typeface="Symbol" pitchFamily="18" charset="2"/>
              </a:rPr>
              <a:t>k</a:t>
            </a:r>
            <a:r>
              <a:rPr lang="en-US" sz="1200" i="1" dirty="0" err="1" smtClean="0"/>
              <a:t>a</a:t>
            </a:r>
            <a:r>
              <a:rPr lang="en-US" sz="1600" dirty="0"/>
              <a:t>, related to </a:t>
            </a:r>
            <a:r>
              <a:rPr lang="en-US" sz="1600" dirty="0">
                <a:solidFill>
                  <a:srgbClr val="C00000"/>
                </a:solidFill>
              </a:rPr>
              <a:t>lagged coherency and wave inclination </a:t>
            </a:r>
            <a:r>
              <a:rPr lang="en-US" sz="1600" dirty="0"/>
              <a:t>that scales </a:t>
            </a:r>
            <a:r>
              <a:rPr lang="en-US" sz="1600" dirty="0" smtClean="0"/>
              <a:t>the frequency </a:t>
            </a:r>
            <a:r>
              <a:rPr lang="en-US" sz="1600" dirty="0"/>
              <a:t>axis of the theoretical transfer function.</a:t>
            </a:r>
            <a:endParaRPr lang="fa-IR" sz="1600" dirty="0">
              <a:solidFill>
                <a:srgbClr val="0070C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352550"/>
            <a:ext cx="137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885950"/>
            <a:ext cx="2695575" cy="1141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152134"/>
            <a:ext cx="189738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2372" y="3181350"/>
            <a:ext cx="746515" cy="476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0636" y="3252787"/>
            <a:ext cx="1335564" cy="333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60</a:t>
            </a:fld>
            <a:endParaRPr kumimoji="0" lang="en-US" dirty="0"/>
          </a:p>
        </p:txBody>
      </p:sp>
    </p:spTree>
    <p:extLst>
      <p:ext uri="{BB962C8B-B14F-4D97-AF65-F5344CB8AC3E}">
        <p14:creationId xmlns:p14="http://schemas.microsoft.com/office/powerpoint/2010/main" val="234765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500" fill="hold"/>
                                        <p:tgtEl>
                                          <p:spTgt spid="2052"/>
                                        </p:tgtEl>
                                        <p:attrNameLst>
                                          <p:attrName>ppt_x</p:attrName>
                                        </p:attrNameLst>
                                      </p:cBhvr>
                                      <p:tavLst>
                                        <p:tav tm="0">
                                          <p:val>
                                            <p:strVal val="#ppt_x"/>
                                          </p:val>
                                        </p:tav>
                                        <p:tav tm="100000">
                                          <p:val>
                                            <p:strVal val="#ppt_x"/>
                                          </p:val>
                                        </p:tav>
                                      </p:tavLst>
                                    </p:anim>
                                    <p:anim calcmode="lin" valueType="num">
                                      <p:cBhvr additive="base">
                                        <p:cTn id="12" dur="500" fill="hold"/>
                                        <p:tgtEl>
                                          <p:spTgt spid="205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53"/>
                                        </p:tgtEl>
                                        <p:attrNameLst>
                                          <p:attrName>style.visibility</p:attrName>
                                        </p:attrNameLst>
                                      </p:cBhvr>
                                      <p:to>
                                        <p:strVal val="visible"/>
                                      </p:to>
                                    </p:set>
                                    <p:animEffect transition="in" filter="fade">
                                      <p:cBhvr>
                                        <p:cTn id="16" dur="500"/>
                                        <p:tgtEl>
                                          <p:spTgt spid="2053"/>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054"/>
                                        </p:tgtEl>
                                        <p:attrNameLst>
                                          <p:attrName>style.visibility</p:attrName>
                                        </p:attrNameLst>
                                      </p:cBhvr>
                                      <p:to>
                                        <p:strVal val="visible"/>
                                      </p:to>
                                    </p:set>
                                    <p:animEffect transition="in" filter="fade">
                                      <p:cBhvr>
                                        <p:cTn id="20" dur="500"/>
                                        <p:tgtEl>
                                          <p:spTgt spid="205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animEffect transition="in" filter="wheel(1)">
                                      <p:cBhvr>
                                        <p:cTn id="25" dur="2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895350"/>
            <a:ext cx="5943600" cy="3886200"/>
          </a:xfrm>
        </p:spPr>
        <p:txBody>
          <a:bodyPr>
            <a:normAutofit/>
          </a:bodyPr>
          <a:lstStyle/>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r>
              <a:rPr lang="en-US" sz="1600" dirty="0" smtClean="0"/>
              <a:t>The </a:t>
            </a:r>
            <a:r>
              <a:rPr lang="en-US" sz="1600" dirty="0"/>
              <a:t>reduction </a:t>
            </a:r>
            <a:r>
              <a:rPr lang="en-US" sz="1600" dirty="0" smtClean="0"/>
              <a:t>of translation </a:t>
            </a:r>
            <a:r>
              <a:rPr lang="en-US" sz="1600" dirty="0"/>
              <a:t>is substantial at high frequencies, saturating at about 70% of </a:t>
            </a:r>
            <a:r>
              <a:rPr lang="en-US" sz="1600" i="1" dirty="0" err="1"/>
              <a:t>f</a:t>
            </a:r>
            <a:r>
              <a:rPr lang="en-US" sz="1100" i="1" dirty="0" err="1"/>
              <a:t>E</a:t>
            </a:r>
            <a:r>
              <a:rPr lang="en-US" sz="1600" dirty="0"/>
              <a:t>, which </a:t>
            </a:r>
            <a:r>
              <a:rPr lang="en-US" sz="1600" dirty="0" smtClean="0"/>
              <a:t>is the </a:t>
            </a:r>
            <a:r>
              <a:rPr lang="en-US" sz="1600" dirty="0"/>
              <a:t>fundamental frequency of </a:t>
            </a:r>
            <a:r>
              <a:rPr lang="en-US" sz="1600" dirty="0">
                <a:solidFill>
                  <a:srgbClr val="C00000"/>
                </a:solidFill>
              </a:rPr>
              <a:t>the soil column between the surface and depth</a:t>
            </a:r>
            <a:r>
              <a:rPr lang="en-US" sz="1600" dirty="0"/>
              <a:t>, </a:t>
            </a:r>
            <a:r>
              <a:rPr lang="en-US" sz="1600" i="1" dirty="0"/>
              <a:t>D</a:t>
            </a:r>
            <a:r>
              <a:rPr lang="en-US" sz="1600" dirty="0" smtClean="0"/>
              <a:t>. With </a:t>
            </a:r>
            <a:r>
              <a:rPr lang="en-US" sz="1600" dirty="0"/>
              <a:t>a high-frequency de-amplification level of 0.45, the </a:t>
            </a:r>
            <a:r>
              <a:rPr lang="en-US" sz="1600" dirty="0">
                <a:solidFill>
                  <a:srgbClr val="0070C0"/>
                </a:solidFill>
                <a:effectLst>
                  <a:outerShdw blurRad="38100" dist="38100" dir="2700000" algn="tl">
                    <a:srgbClr val="000000">
                      <a:alpha val="43137"/>
                    </a:srgbClr>
                  </a:outerShdw>
                </a:effectLst>
              </a:rPr>
              <a:t>embedment effect is </a:t>
            </a:r>
            <a:r>
              <a:rPr lang="en-US" sz="1600" dirty="0" smtClean="0">
                <a:solidFill>
                  <a:srgbClr val="0070C0"/>
                </a:solidFill>
                <a:effectLst>
                  <a:outerShdw blurRad="38100" dist="38100" dir="2700000" algn="tl">
                    <a:srgbClr val="000000">
                      <a:alpha val="43137"/>
                    </a:srgbClr>
                  </a:outerShdw>
                </a:effectLst>
              </a:rPr>
              <a:t>often more </a:t>
            </a:r>
            <a:r>
              <a:rPr lang="en-US" sz="1600" dirty="0">
                <a:solidFill>
                  <a:srgbClr val="0070C0"/>
                </a:solidFill>
                <a:effectLst>
                  <a:outerShdw blurRad="38100" dist="38100" dir="2700000" algn="tl">
                    <a:srgbClr val="000000">
                      <a:alpha val="43137"/>
                    </a:srgbClr>
                  </a:outerShdw>
                </a:effectLst>
              </a:rPr>
              <a:t>important than the base-slab averaging effect for building structures</a:t>
            </a:r>
            <a:r>
              <a:rPr lang="en-US" sz="1600" dirty="0" smtClean="0"/>
              <a:t>.</a:t>
            </a:r>
          </a:p>
          <a:p>
            <a:pPr algn="just"/>
            <a:r>
              <a:rPr lang="en-US" sz="1600" dirty="0"/>
              <a:t>Conversely, foundation rotation increases with frequency and saturates at </a:t>
            </a:r>
            <a:r>
              <a:rPr lang="en-US" sz="1600" i="1" dirty="0" err="1"/>
              <a:t>f</a:t>
            </a:r>
            <a:r>
              <a:rPr lang="en-US" sz="1200" i="1" dirty="0" err="1"/>
              <a:t>E</a:t>
            </a:r>
            <a:r>
              <a:rPr lang="en-US" sz="1600" dirty="0" smtClean="0"/>
              <a:t>.</a:t>
            </a:r>
            <a:endParaRPr lang="fa-IR" sz="1600" dirty="0"/>
          </a:p>
        </p:txBody>
      </p:sp>
      <p:sp>
        <p:nvSpPr>
          <p:cNvPr id="4" name="Title 3"/>
          <p:cNvSpPr>
            <a:spLocks noGrp="1"/>
          </p:cNvSpPr>
          <p:nvPr>
            <p:ph type="title"/>
          </p:nvPr>
        </p:nvSpPr>
        <p:spPr/>
        <p:txBody>
          <a:bodyPr vert="horz" anchor="b">
            <a:noAutofit/>
          </a:bodyPr>
          <a:lstStyle/>
          <a:p>
            <a:r>
              <a:rPr lang="en-US" sz="2400" b="1" dirty="0"/>
              <a:t>Embedded Shallow Foundations</a:t>
            </a:r>
            <a:endParaRPr lang="fa-IR" sz="2400" b="1"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2338"/>
          <a:stretch/>
        </p:blipFill>
        <p:spPr bwMode="auto">
          <a:xfrm>
            <a:off x="6847367" y="2090737"/>
            <a:ext cx="2141448" cy="307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919" r="52641" b="31284"/>
          <a:stretch/>
        </p:blipFill>
        <p:spPr bwMode="auto">
          <a:xfrm>
            <a:off x="7391400" y="819150"/>
            <a:ext cx="1398941" cy="1248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7731" r="4252" b="50000"/>
          <a:stretch/>
        </p:blipFill>
        <p:spPr bwMode="auto">
          <a:xfrm>
            <a:off x="751366" y="987173"/>
            <a:ext cx="2830034" cy="1127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3505200" y="1200150"/>
            <a:ext cx="3323059" cy="1165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61</a:t>
            </a:fld>
            <a:endParaRPr kumimoji="0" lang="en-US" dirty="0"/>
          </a:p>
        </p:txBody>
      </p:sp>
    </p:spTree>
    <p:extLst>
      <p:ext uri="{BB962C8B-B14F-4D97-AF65-F5344CB8AC3E}">
        <p14:creationId xmlns:p14="http://schemas.microsoft.com/office/powerpoint/2010/main" val="21113736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037555"/>
            <a:ext cx="6353175" cy="397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3400" y="209550"/>
            <a:ext cx="2878160" cy="461665"/>
          </a:xfrm>
          <a:prstGeom prst="rect">
            <a:avLst/>
          </a:prstGeom>
        </p:spPr>
        <p:txBody>
          <a:bodyPr vert="horz" anchor="b">
            <a:noAutofit/>
          </a:bodyPr>
          <a:lstStyle/>
          <a:p>
            <a:pPr>
              <a:spcBef>
                <a:spcPct val="0"/>
              </a:spcBef>
            </a:pPr>
            <a:r>
              <a:rPr lang="en-US" sz="2400" b="1" dirty="0">
                <a:solidFill>
                  <a:schemeClr val="tx2"/>
                </a:solidFill>
                <a:latin typeface="+mj-lt"/>
                <a:ea typeface="+mj-ea"/>
                <a:cs typeface="+mj-cs"/>
              </a:rPr>
              <a:t>Shallow Foundations</a:t>
            </a:r>
            <a:endParaRPr lang="fa-IR" sz="2400" b="1" dirty="0">
              <a:solidFill>
                <a:schemeClr val="tx2"/>
              </a:solidFill>
              <a:latin typeface="+mj-lt"/>
              <a:ea typeface="+mj-ea"/>
              <a:cs typeface="+mj-cs"/>
            </a:endParaRPr>
          </a:p>
        </p:txBody>
      </p:sp>
      <p:sp>
        <p:nvSpPr>
          <p:cNvPr id="7" name="Rectangle 6"/>
          <p:cNvSpPr/>
          <p:nvPr/>
        </p:nvSpPr>
        <p:spPr>
          <a:xfrm>
            <a:off x="533400" y="1257984"/>
            <a:ext cx="4572000" cy="1200329"/>
          </a:xfrm>
          <a:prstGeom prst="rect">
            <a:avLst/>
          </a:prstGeom>
        </p:spPr>
        <p:txBody>
          <a:bodyPr>
            <a:spAutoFit/>
          </a:bodyPr>
          <a:lstStyle/>
          <a:p>
            <a:r>
              <a:rPr lang="en-US" i="1" dirty="0" err="1"/>
              <a:t>Vs</a:t>
            </a:r>
            <a:r>
              <a:rPr lang="en-US" i="1" dirty="0"/>
              <a:t> </a:t>
            </a:r>
            <a:r>
              <a:rPr lang="en-US" dirty="0"/>
              <a:t>= 390 m/sec</a:t>
            </a:r>
            <a:r>
              <a:rPr lang="en-US" dirty="0" smtClean="0"/>
              <a:t>,</a:t>
            </a:r>
          </a:p>
          <a:p>
            <a:r>
              <a:rPr lang="en-US" i="1" dirty="0" smtClean="0"/>
              <a:t>B </a:t>
            </a:r>
            <a:r>
              <a:rPr lang="en-US" dirty="0"/>
              <a:t>= 16.8 m, </a:t>
            </a:r>
            <a:endParaRPr lang="en-US" dirty="0" smtClean="0"/>
          </a:p>
          <a:p>
            <a:r>
              <a:rPr lang="en-US" i="1" dirty="0" smtClean="0"/>
              <a:t>L </a:t>
            </a:r>
            <a:r>
              <a:rPr lang="en-US" dirty="0"/>
              <a:t>= 63.1 m, </a:t>
            </a:r>
            <a:endParaRPr lang="en-US" dirty="0" smtClean="0"/>
          </a:p>
          <a:p>
            <a:r>
              <a:rPr lang="en-US" dirty="0" smtClean="0"/>
              <a:t>D </a:t>
            </a:r>
            <a:r>
              <a:rPr lang="en-US" dirty="0"/>
              <a:t>= 5.9 m.</a:t>
            </a:r>
            <a:endParaRPr lang="fa-IR"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21" r="3073" b="1"/>
          <a:stretch/>
        </p:blipFill>
        <p:spPr bwMode="auto">
          <a:xfrm>
            <a:off x="609601" y="1275908"/>
            <a:ext cx="3388242" cy="3039140"/>
          </a:xfrm>
          <a:prstGeom prst="rect">
            <a:avLst/>
          </a:prstGeom>
          <a:noFill/>
          <a:ln>
            <a:noFill/>
          </a:ln>
          <a:effectLst>
            <a:glow rad="1397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09600" y="4519196"/>
            <a:ext cx="3657600" cy="338554"/>
          </a:xfrm>
          <a:prstGeom prst="rect">
            <a:avLst/>
          </a:prstGeom>
          <a:solidFill>
            <a:schemeClr val="bg2"/>
          </a:solidFill>
        </p:spPr>
        <p:txBody>
          <a:bodyPr wrap="square">
            <a:spAutoFit/>
          </a:bodyPr>
          <a:lstStyle/>
          <a:p>
            <a:r>
              <a:rPr lang="en-US" sz="1600" dirty="0">
                <a:solidFill>
                  <a:srgbClr val="00B050"/>
                </a:solidFill>
              </a:rPr>
              <a:t>Ground </a:t>
            </a:r>
            <a:r>
              <a:rPr lang="en-US" sz="1600" dirty="0" smtClean="0">
                <a:solidFill>
                  <a:srgbClr val="00B050"/>
                </a:solidFill>
              </a:rPr>
              <a:t>motion reductions </a:t>
            </a:r>
            <a:r>
              <a:rPr lang="en-US" sz="1600" dirty="0">
                <a:solidFill>
                  <a:srgbClr val="00B050"/>
                </a:solidFill>
              </a:rPr>
              <a:t>with depth</a:t>
            </a:r>
            <a:endParaRPr lang="fa-IR" sz="1600" dirty="0">
              <a:solidFill>
                <a:srgbClr val="00B050"/>
              </a:solidFill>
            </a:endParaRP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875" y="1581150"/>
            <a:ext cx="3438525" cy="2724150"/>
          </a:xfrm>
          <a:prstGeom prst="rect">
            <a:avLst/>
          </a:prstGeom>
          <a:noFill/>
          <a:ln>
            <a:noFill/>
          </a:ln>
          <a:effectLst>
            <a:glow rad="1397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4724400" y="4519196"/>
            <a:ext cx="4343400" cy="338554"/>
          </a:xfrm>
          <a:prstGeom prst="rect">
            <a:avLst/>
          </a:prstGeom>
          <a:solidFill>
            <a:schemeClr val="bg2"/>
          </a:solidFill>
        </p:spPr>
        <p:txBody>
          <a:bodyPr wrap="square">
            <a:spAutoFit/>
          </a:bodyPr>
          <a:lstStyle/>
          <a:p>
            <a:pPr algn="ctr"/>
            <a:r>
              <a:rPr lang="en-US" sz="1600" dirty="0">
                <a:solidFill>
                  <a:srgbClr val="00B050"/>
                </a:solidFill>
              </a:rPr>
              <a:t>Incoherent ground motions → base slab averaging</a:t>
            </a:r>
            <a:endParaRPr lang="fa-IR" sz="1600" dirty="0">
              <a:solidFill>
                <a:srgbClr val="00B050"/>
              </a:solidFill>
            </a:endParaRPr>
          </a:p>
        </p:txBody>
      </p:sp>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62</a:t>
            </a:fld>
            <a:endParaRPr kumimoji="0" lang="en-US" dirty="0"/>
          </a:p>
        </p:txBody>
      </p:sp>
    </p:spTree>
    <p:extLst>
      <p:ext uri="{BB962C8B-B14F-4D97-AF65-F5344CB8AC3E}">
        <p14:creationId xmlns:p14="http://schemas.microsoft.com/office/powerpoint/2010/main" val="15985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09600" y="57150"/>
            <a:ext cx="8153400" cy="609600"/>
          </a:xfrm>
        </p:spPr>
        <p:txBody>
          <a:bodyPr>
            <a:noAutofit/>
          </a:bodyPr>
          <a:lstStyle/>
          <a:p>
            <a:r>
              <a:rPr lang="en-US" sz="2400" b="1" dirty="0"/>
              <a:t>Pile </a:t>
            </a:r>
            <a:r>
              <a:rPr lang="en-US" sz="2400" b="1" dirty="0" smtClean="0"/>
              <a:t>Foundation</a:t>
            </a:r>
            <a:r>
              <a:rPr lang="en-US" sz="2400" b="1" dirty="0"/>
              <a:t>s</a:t>
            </a:r>
            <a:endParaRPr lang="fa-IR" sz="2400" b="1" dirty="0"/>
          </a:p>
        </p:txBody>
      </p:sp>
      <p:sp>
        <p:nvSpPr>
          <p:cNvPr id="6" name="Content Placeholder 1"/>
          <p:cNvSpPr>
            <a:spLocks noGrp="1"/>
          </p:cNvSpPr>
          <p:nvPr>
            <p:ph sz="quarter" idx="13"/>
          </p:nvPr>
        </p:nvSpPr>
        <p:spPr>
          <a:xfrm>
            <a:off x="457200" y="895350"/>
            <a:ext cx="8382000" cy="4067175"/>
          </a:xfrm>
        </p:spPr>
        <p:txBody>
          <a:bodyPr>
            <a:noAutofit/>
          </a:bodyPr>
          <a:lstStyle/>
          <a:p>
            <a:pPr algn="just"/>
            <a:r>
              <a:rPr lang="en-US" sz="1800" dirty="0"/>
              <a:t>When building foundations are pile-supported, the kinematic interaction problem </a:t>
            </a:r>
            <a:r>
              <a:rPr lang="en-US" sz="1800" dirty="0" smtClean="0"/>
              <a:t>is complicated </a:t>
            </a:r>
            <a:r>
              <a:rPr lang="en-US" sz="1800" dirty="0"/>
              <a:t>by the </a:t>
            </a:r>
            <a:r>
              <a:rPr lang="en-US" sz="1800" dirty="0">
                <a:solidFill>
                  <a:srgbClr val="0070C0"/>
                </a:solidFill>
                <a:effectLst>
                  <a:outerShdw blurRad="38100" dist="38100" dir="2700000" algn="tl">
                    <a:srgbClr val="000000">
                      <a:alpha val="43137"/>
                    </a:srgbClr>
                  </a:outerShdw>
                </a:effectLst>
              </a:rPr>
              <a:t>influence of the piles on wave propagation </a:t>
            </a:r>
            <a:r>
              <a:rPr lang="en-US" sz="1800" dirty="0"/>
              <a:t>below the foundation</a:t>
            </a:r>
            <a:r>
              <a:rPr lang="en-US" sz="1800" dirty="0" smtClean="0"/>
              <a:t>, and </a:t>
            </a:r>
            <a:r>
              <a:rPr lang="en-US" sz="1800" dirty="0"/>
              <a:t>also by </a:t>
            </a:r>
            <a:r>
              <a:rPr lang="en-US" sz="1800" dirty="0">
                <a:solidFill>
                  <a:srgbClr val="0070C0"/>
                </a:solidFill>
                <a:effectLst>
                  <a:outerShdw blurRad="38100" dist="38100" dir="2700000" algn="tl">
                    <a:srgbClr val="000000">
                      <a:alpha val="43137"/>
                    </a:srgbClr>
                  </a:outerShdw>
                </a:effectLst>
              </a:rPr>
              <a:t>the potential for the soil to settle away from the pile-supported </a:t>
            </a:r>
            <a:r>
              <a:rPr lang="en-US" sz="1800" dirty="0"/>
              <a:t>base </a:t>
            </a:r>
            <a:r>
              <a:rPr lang="en-US" sz="1800" dirty="0" smtClean="0"/>
              <a:t>of the </a:t>
            </a:r>
            <a:r>
              <a:rPr lang="en-US" sz="1800" dirty="0"/>
              <a:t>structure, forming a </a:t>
            </a:r>
            <a:r>
              <a:rPr lang="en-US" sz="1800" dirty="0">
                <a:solidFill>
                  <a:srgbClr val="0070C0"/>
                </a:solidFill>
                <a:effectLst>
                  <a:outerShdw blurRad="38100" dist="38100" dir="2700000" algn="tl">
                    <a:srgbClr val="000000">
                      <a:alpha val="43137"/>
                    </a:srgbClr>
                  </a:outerShdw>
                </a:effectLst>
              </a:rPr>
              <a:t>gap</a:t>
            </a:r>
            <a:r>
              <a:rPr lang="en-US" sz="1800" dirty="0"/>
              <a:t>. This is a complex kinematic soil-structure </a:t>
            </a:r>
            <a:r>
              <a:rPr lang="en-US" sz="1800" dirty="0" smtClean="0"/>
              <a:t>interaction problem </a:t>
            </a:r>
            <a:r>
              <a:rPr lang="en-US" sz="1800" dirty="0"/>
              <a:t>for which there are no well-calibrated engineering models</a:t>
            </a:r>
            <a:r>
              <a:rPr lang="en-US" sz="1800" dirty="0" smtClean="0"/>
              <a:t>.</a:t>
            </a:r>
          </a:p>
          <a:p>
            <a:pPr algn="just"/>
            <a:endParaRPr lang="en-US" sz="1800" dirty="0">
              <a:solidFill>
                <a:srgbClr val="0070C0"/>
              </a:solidFill>
            </a:endParaRPr>
          </a:p>
          <a:p>
            <a:pPr algn="just"/>
            <a:r>
              <a:rPr lang="en-US" sz="1800" dirty="0"/>
              <a:t>Development </a:t>
            </a:r>
            <a:r>
              <a:rPr lang="en-US" sz="1800" dirty="0" smtClean="0"/>
              <a:t>of analytical </a:t>
            </a:r>
            <a:r>
              <a:rPr lang="en-US" sz="1800" dirty="0"/>
              <a:t>solutions for the kinematic interaction problem for </a:t>
            </a:r>
            <a:r>
              <a:rPr lang="en-US" sz="1800" dirty="0" smtClean="0"/>
              <a:t>pile-supported foundations </a:t>
            </a:r>
            <a:r>
              <a:rPr lang="en-US" sz="1800" dirty="0"/>
              <a:t>of varying flexural rigidity subjected to realistic (incoherent) </a:t>
            </a:r>
            <a:r>
              <a:rPr lang="en-US" sz="1800" dirty="0" smtClean="0"/>
              <a:t>input motion </a:t>
            </a:r>
            <a:r>
              <a:rPr lang="en-US" sz="1800" dirty="0"/>
              <a:t>remains an important research need.</a:t>
            </a:r>
            <a:endParaRPr lang="fa-IR" sz="1800" dirty="0">
              <a:solidFill>
                <a:srgbClr val="0070C0"/>
              </a:solidFill>
            </a:endParaRPr>
          </a:p>
        </p:txBody>
      </p:sp>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63</a:t>
            </a:fld>
            <a:endParaRPr kumimoji="0" lang="en-US" dirty="0"/>
          </a:p>
        </p:txBody>
      </p:sp>
    </p:spTree>
    <p:extLst>
      <p:ext uri="{BB962C8B-B14F-4D97-AF65-F5344CB8AC3E}">
        <p14:creationId xmlns:p14="http://schemas.microsoft.com/office/powerpoint/2010/main" val="72055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up)">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895350"/>
            <a:ext cx="8077200" cy="3725825"/>
          </a:xfrm>
        </p:spPr>
        <p:txBody>
          <a:bodyPr>
            <a:normAutofit/>
          </a:bodyPr>
          <a:lstStyle/>
          <a:p>
            <a:pPr algn="just"/>
            <a:r>
              <a:rPr lang="en-US" sz="2000" dirty="0"/>
              <a:t>The response spectrum for </a:t>
            </a:r>
            <a:r>
              <a:rPr lang="en-US" sz="2400" i="1" dirty="0" err="1"/>
              <a:t>u</a:t>
            </a:r>
            <a:r>
              <a:rPr lang="en-US" sz="1100" i="1" dirty="0" err="1"/>
              <a:t>FIM</a:t>
            </a:r>
            <a:r>
              <a:rPr lang="en-US" sz="2000" i="1" dirty="0"/>
              <a:t> </a:t>
            </a:r>
            <a:r>
              <a:rPr lang="en-US" sz="2000" dirty="0"/>
              <a:t>(</a:t>
            </a:r>
            <a:r>
              <a:rPr lang="en-US" sz="2000" i="1" dirty="0"/>
              <a:t>S</a:t>
            </a:r>
            <a:r>
              <a:rPr lang="en-US" sz="1200" i="1" dirty="0"/>
              <a:t>a-FIM</a:t>
            </a:r>
            <a:r>
              <a:rPr lang="en-US" sz="2000" dirty="0"/>
              <a:t>) differs from the spectrum for </a:t>
            </a:r>
            <a:r>
              <a:rPr lang="en-US" sz="2400" i="1" dirty="0" err="1"/>
              <a:t>u</a:t>
            </a:r>
            <a:r>
              <a:rPr lang="en-US" sz="1600" i="1" dirty="0" err="1"/>
              <a:t>g</a:t>
            </a:r>
            <a:r>
              <a:rPr lang="en-US" sz="2000" i="1" dirty="0"/>
              <a:t> </a:t>
            </a:r>
            <a:r>
              <a:rPr lang="en-US" sz="2000" dirty="0"/>
              <a:t>(</a:t>
            </a:r>
            <a:r>
              <a:rPr lang="en-US" sz="2000" i="1" dirty="0"/>
              <a:t>S</a:t>
            </a:r>
            <a:r>
              <a:rPr lang="en-US" sz="1400" i="1" dirty="0"/>
              <a:t>a</a:t>
            </a:r>
            <a:r>
              <a:rPr lang="en-US" sz="2000" dirty="0"/>
              <a:t>) </a:t>
            </a:r>
            <a:r>
              <a:rPr lang="en-US" sz="2000" dirty="0" smtClean="0"/>
              <a:t>because of </a:t>
            </a:r>
            <a:r>
              <a:rPr lang="en-US" sz="2000" dirty="0"/>
              <a:t>a </a:t>
            </a:r>
            <a:r>
              <a:rPr lang="en-US" sz="2000" dirty="0">
                <a:solidFill>
                  <a:srgbClr val="C00000"/>
                </a:solidFill>
              </a:rPr>
              <a:t>reduction in high frequency ground motion components due to </a:t>
            </a:r>
            <a:r>
              <a:rPr lang="en-US" sz="2000" dirty="0" smtClean="0">
                <a:solidFill>
                  <a:srgbClr val="C00000"/>
                </a:solidFill>
              </a:rPr>
              <a:t>kinematic interaction</a:t>
            </a:r>
            <a:r>
              <a:rPr lang="en-US" sz="2000" dirty="0"/>
              <a:t>. </a:t>
            </a:r>
            <a:endParaRPr lang="en-US" sz="2000" dirty="0" smtClean="0"/>
          </a:p>
          <a:p>
            <a:pPr algn="just"/>
            <a:r>
              <a:rPr lang="en-US" sz="2000" dirty="0" smtClean="0"/>
              <a:t>For </a:t>
            </a:r>
            <a:r>
              <a:rPr lang="en-US" sz="2000" dirty="0"/>
              <a:t>moderate to low frequencies, the ratio of spectral ordinates can </a:t>
            </a:r>
            <a:r>
              <a:rPr lang="en-US" sz="2000" dirty="0" smtClean="0"/>
              <a:t>be estimated </a:t>
            </a:r>
            <a:r>
              <a:rPr lang="en-US" sz="2000" dirty="0"/>
              <a:t>as</a:t>
            </a:r>
            <a:r>
              <a:rPr lang="en-US" sz="2000" dirty="0" smtClean="0"/>
              <a:t>:</a:t>
            </a:r>
          </a:p>
          <a:p>
            <a:pPr algn="just"/>
            <a:endParaRPr lang="en-US" sz="2000" dirty="0" smtClean="0"/>
          </a:p>
          <a:p>
            <a:pPr algn="just"/>
            <a:endParaRPr lang="en-US" sz="2000" dirty="0"/>
          </a:p>
          <a:p>
            <a:pPr algn="just"/>
            <a:r>
              <a:rPr lang="en-US" sz="2000" dirty="0"/>
              <a:t>At high frequencies, a conservative approximation of spectral ordinates can generally be obtained from:</a:t>
            </a:r>
            <a:endParaRPr lang="fa-IR" sz="2000" dirty="0"/>
          </a:p>
          <a:p>
            <a:pPr algn="just"/>
            <a:endParaRPr lang="en-US" sz="2000" dirty="0" smtClean="0"/>
          </a:p>
        </p:txBody>
      </p:sp>
      <p:sp>
        <p:nvSpPr>
          <p:cNvPr id="4" name="Title 3"/>
          <p:cNvSpPr>
            <a:spLocks noGrp="1"/>
          </p:cNvSpPr>
          <p:nvPr>
            <p:ph type="title"/>
          </p:nvPr>
        </p:nvSpPr>
        <p:spPr/>
        <p:txBody>
          <a:bodyPr vert="horz" anchor="b">
            <a:noAutofit/>
          </a:bodyPr>
          <a:lstStyle/>
          <a:p>
            <a:r>
              <a:rPr lang="en-US" sz="2400" b="1" dirty="0"/>
              <a:t>Application of Transfer Functions</a:t>
            </a:r>
            <a:endParaRPr lang="fa-IR" sz="24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724150"/>
            <a:ext cx="2171700" cy="638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574" y="4248150"/>
            <a:ext cx="2205038" cy="596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1728847"/>
            <a:ext cx="7543800" cy="2523768"/>
          </a:xfrm>
          <a:prstGeom prst="rect">
            <a:avLst/>
          </a:prstGeom>
          <a:solidFill>
            <a:srgbClr val="FFFFCC"/>
          </a:solidFill>
          <a:ln w="28575">
            <a:solidFill>
              <a:schemeClr val="tx1"/>
            </a:solidFill>
          </a:ln>
          <a:effectLst>
            <a:glow rad="101600">
              <a:schemeClr val="accent4">
                <a:satMod val="175000"/>
                <a:alpha val="40000"/>
              </a:schemeClr>
            </a:glow>
          </a:effectLst>
        </p:spPr>
        <p:txBody>
          <a:bodyPr wrap="square" rtlCol="1">
            <a:spAutoFit/>
          </a:bodyPr>
          <a:lstStyle/>
          <a:p>
            <a:pPr algn="just">
              <a:spcAft>
                <a:spcPts val="1200"/>
              </a:spcAft>
            </a:pPr>
            <a:r>
              <a:rPr lang="en-US" sz="1600" dirty="0"/>
              <a:t>The limiting frequency, </a:t>
            </a:r>
            <a:r>
              <a:rPr lang="en-US" sz="1600" i="1" dirty="0" err="1"/>
              <a:t>f</a:t>
            </a:r>
            <a:r>
              <a:rPr lang="en-US" sz="1200" i="1" dirty="0" err="1"/>
              <a:t>L</a:t>
            </a:r>
            <a:r>
              <a:rPr lang="en-US" sz="1600" dirty="0"/>
              <a:t>, depends on the frequency content of </a:t>
            </a:r>
            <a:r>
              <a:rPr lang="en-US" sz="1600" i="1" dirty="0" err="1"/>
              <a:t>ug</a:t>
            </a:r>
            <a:r>
              <a:rPr lang="en-US" sz="1600" dirty="0"/>
              <a:t>. </a:t>
            </a:r>
            <a:endParaRPr lang="en-US" sz="1600" dirty="0" smtClean="0"/>
          </a:p>
          <a:p>
            <a:pPr algn="just">
              <a:spcAft>
                <a:spcPts val="1200"/>
              </a:spcAft>
            </a:pPr>
            <a:r>
              <a:rPr lang="en-US" sz="1600" dirty="0" smtClean="0"/>
              <a:t>For </a:t>
            </a:r>
            <a:r>
              <a:rPr lang="en-US" sz="1600" dirty="0"/>
              <a:t>typical </a:t>
            </a:r>
            <a:r>
              <a:rPr lang="en-US" sz="1600" dirty="0" smtClean="0"/>
              <a:t>stiff soil </a:t>
            </a:r>
            <a:r>
              <a:rPr lang="en-US" sz="1600" dirty="0"/>
              <a:t>or rock ground motions having mean periods in the range of 0.2 sec to 0.5 sec, </a:t>
            </a:r>
            <a:r>
              <a:rPr lang="en-US" sz="1600" i="1" dirty="0" err="1" smtClean="0"/>
              <a:t>f</a:t>
            </a:r>
            <a:r>
              <a:rPr lang="en-US" sz="1200" i="1" dirty="0" err="1" smtClean="0"/>
              <a:t>L</a:t>
            </a:r>
            <a:r>
              <a:rPr lang="en-US" sz="1600" i="1" dirty="0" smtClean="0"/>
              <a:t> </a:t>
            </a:r>
            <a:r>
              <a:rPr lang="en-US" sz="1600" dirty="0" smtClean="0"/>
              <a:t>has </a:t>
            </a:r>
            <a:r>
              <a:rPr lang="en-US" sz="1600" dirty="0"/>
              <a:t>been found to be approximately 5 Hz, </a:t>
            </a:r>
            <a:r>
              <a:rPr lang="en-US" sz="1600" dirty="0" smtClean="0"/>
              <a:t>(</a:t>
            </a:r>
            <a:r>
              <a:rPr lang="en-US" sz="1600" dirty="0"/>
              <a:t>FEMA, 2005</a:t>
            </a:r>
            <a:r>
              <a:rPr lang="en-US" sz="1600" dirty="0" smtClean="0"/>
              <a:t>). </a:t>
            </a:r>
          </a:p>
          <a:p>
            <a:pPr algn="just">
              <a:spcAft>
                <a:spcPts val="1200"/>
              </a:spcAft>
            </a:pPr>
            <a:r>
              <a:rPr lang="en-US" sz="1600" dirty="0" smtClean="0"/>
              <a:t>Long-period </a:t>
            </a:r>
            <a:r>
              <a:rPr lang="en-US" sz="1600" dirty="0"/>
              <a:t>ground motions resulting from </a:t>
            </a:r>
            <a:r>
              <a:rPr lang="en-US" sz="1600" dirty="0">
                <a:solidFill>
                  <a:srgbClr val="C00000"/>
                </a:solidFill>
              </a:rPr>
              <a:t>near-fault directivity pulses </a:t>
            </a:r>
            <a:r>
              <a:rPr lang="en-US" sz="1600" dirty="0"/>
              <a:t>or </a:t>
            </a:r>
            <a:r>
              <a:rPr lang="en-US" sz="1600" dirty="0">
                <a:solidFill>
                  <a:srgbClr val="C00000"/>
                </a:solidFill>
              </a:rPr>
              <a:t>soft </a:t>
            </a:r>
            <a:r>
              <a:rPr lang="en-US" sz="1600" dirty="0" smtClean="0">
                <a:solidFill>
                  <a:srgbClr val="C00000"/>
                </a:solidFill>
              </a:rPr>
              <a:t>soil effects</a:t>
            </a:r>
            <a:r>
              <a:rPr lang="en-US" sz="1600" dirty="0"/>
              <a:t>, however, can have much lower limiting frequencies, </a:t>
            </a:r>
            <a:r>
              <a:rPr lang="en-US" sz="1600" i="1" dirty="0" err="1"/>
              <a:t>f</a:t>
            </a:r>
            <a:r>
              <a:rPr lang="en-US" sz="1400" i="1" dirty="0" err="1"/>
              <a:t>L</a:t>
            </a:r>
            <a:r>
              <a:rPr lang="en-US" sz="1600" dirty="0"/>
              <a:t>, such that </a:t>
            </a:r>
            <a:r>
              <a:rPr lang="en-US" sz="1600" dirty="0" smtClean="0">
                <a:solidFill>
                  <a:srgbClr val="0070C0"/>
                </a:solidFill>
                <a:effectLst>
                  <a:outerShdw blurRad="38100" dist="38100" dir="2700000" algn="tl">
                    <a:srgbClr val="000000">
                      <a:alpha val="43137"/>
                    </a:srgbClr>
                  </a:outerShdw>
                </a:effectLst>
              </a:rPr>
              <a:t>no significant </a:t>
            </a:r>
            <a:r>
              <a:rPr lang="en-US" sz="1600" dirty="0">
                <a:solidFill>
                  <a:srgbClr val="0070C0"/>
                </a:solidFill>
                <a:effectLst>
                  <a:outerShdw blurRad="38100" dist="38100" dir="2700000" algn="tl">
                    <a:srgbClr val="000000">
                      <a:alpha val="43137"/>
                    </a:srgbClr>
                  </a:outerShdw>
                </a:effectLst>
              </a:rPr>
              <a:t>spectral ordinate reductions</a:t>
            </a:r>
            <a:r>
              <a:rPr lang="en-US" sz="1600" dirty="0"/>
              <a:t> from kinematic interaction are realizable</a:t>
            </a:r>
            <a:r>
              <a:rPr lang="en-US" sz="1600" dirty="0" smtClean="0"/>
              <a:t>. </a:t>
            </a:r>
          </a:p>
          <a:p>
            <a:pPr algn="ctr">
              <a:spcAft>
                <a:spcPts val="1200"/>
              </a:spcAft>
            </a:pPr>
            <a:r>
              <a:rPr lang="en-US" sz="1600" b="1" dirty="0" smtClean="0">
                <a:solidFill>
                  <a:srgbClr val="7030A0"/>
                </a:solidFill>
                <a:effectLst>
                  <a:outerShdw blurRad="38100" dist="38100" dir="2700000" algn="tl">
                    <a:srgbClr val="000000">
                      <a:alpha val="43137"/>
                    </a:srgbClr>
                  </a:outerShdw>
                </a:effectLst>
              </a:rPr>
              <a:t>Further </a:t>
            </a:r>
            <a:r>
              <a:rPr lang="en-US" sz="1600" b="1" dirty="0">
                <a:solidFill>
                  <a:srgbClr val="7030A0"/>
                </a:solidFill>
                <a:effectLst>
                  <a:outerShdw blurRad="38100" dist="38100" dir="2700000" algn="tl">
                    <a:srgbClr val="000000">
                      <a:alpha val="43137"/>
                    </a:srgbClr>
                  </a:outerShdw>
                </a:effectLst>
              </a:rPr>
              <a:t>research is needed to identify factors controlling </a:t>
            </a:r>
            <a:r>
              <a:rPr lang="en-US" sz="1600" b="1" i="1" dirty="0" err="1">
                <a:solidFill>
                  <a:srgbClr val="7030A0"/>
                </a:solidFill>
                <a:effectLst>
                  <a:outerShdw blurRad="38100" dist="38100" dir="2700000" algn="tl">
                    <a:srgbClr val="000000">
                      <a:alpha val="43137"/>
                    </a:srgbClr>
                  </a:outerShdw>
                </a:effectLst>
              </a:rPr>
              <a:t>f</a:t>
            </a:r>
            <a:r>
              <a:rPr lang="en-US" sz="1200" b="1" i="1" dirty="0" err="1">
                <a:solidFill>
                  <a:srgbClr val="7030A0"/>
                </a:solidFill>
                <a:effectLst>
                  <a:outerShdw blurRad="38100" dist="38100" dir="2700000" algn="tl">
                    <a:srgbClr val="000000">
                      <a:alpha val="43137"/>
                    </a:srgbClr>
                  </a:outerShdw>
                </a:effectLst>
              </a:rPr>
              <a:t>L</a:t>
            </a:r>
            <a:r>
              <a:rPr lang="en-US" sz="1600" b="1" dirty="0">
                <a:solidFill>
                  <a:srgbClr val="7030A0"/>
                </a:solidFill>
                <a:effectLst>
                  <a:outerShdw blurRad="38100" dist="38100" dir="2700000" algn="tl">
                    <a:srgbClr val="000000">
                      <a:alpha val="43137"/>
                    </a:srgbClr>
                  </a:outerShdw>
                </a:effectLst>
              </a:rPr>
              <a:t>, and to develop </a:t>
            </a:r>
            <a:r>
              <a:rPr lang="en-US" sz="1600" b="1" dirty="0" smtClean="0">
                <a:solidFill>
                  <a:srgbClr val="7030A0"/>
                </a:solidFill>
                <a:effectLst>
                  <a:outerShdw blurRad="38100" dist="38100" dir="2700000" algn="tl">
                    <a:srgbClr val="000000">
                      <a:alpha val="43137"/>
                    </a:srgbClr>
                  </a:outerShdw>
                </a:effectLst>
              </a:rPr>
              <a:t>more reliable </a:t>
            </a:r>
            <a:r>
              <a:rPr lang="en-US" sz="1600" b="1" dirty="0">
                <a:solidFill>
                  <a:srgbClr val="7030A0"/>
                </a:solidFill>
                <a:effectLst>
                  <a:outerShdw blurRad="38100" dist="38100" dir="2700000" algn="tl">
                    <a:srgbClr val="000000">
                      <a:alpha val="43137"/>
                    </a:srgbClr>
                  </a:outerShdw>
                </a:effectLst>
              </a:rPr>
              <a:t>recommendations for engineering application.</a:t>
            </a:r>
            <a:endParaRPr lang="fa-IR" sz="1600" b="1" dirty="0">
              <a:solidFill>
                <a:srgbClr val="7030A0"/>
              </a:solidFill>
              <a:effectLst>
                <a:outerShdw blurRad="38100" dist="38100" dir="2700000" algn="tl">
                  <a:srgbClr val="000000">
                    <a:alpha val="43137"/>
                  </a:srgbClr>
                </a:outerShdw>
              </a:effectLst>
            </a:endParaRPr>
          </a:p>
        </p:txBody>
      </p:sp>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9858" t="12997" r="25382" b="7539"/>
          <a:stretch/>
        </p:blipFill>
        <p:spPr bwMode="auto">
          <a:xfrm>
            <a:off x="2520242" y="971550"/>
            <a:ext cx="4109158" cy="4101477"/>
          </a:xfrm>
          <a:prstGeom prst="rect">
            <a:avLst/>
          </a:prstGeom>
          <a:noFill/>
          <a:ln w="9525">
            <a:solidFill>
              <a:schemeClr val="tx1"/>
            </a:solidFill>
            <a:miter lim="800000"/>
            <a:headEnd/>
            <a:tailEnd/>
          </a:ln>
          <a:effectLst>
            <a:glow rad="228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64</a:t>
            </a:fld>
            <a:endParaRPr kumimoji="0" lang="en-US" dirty="0"/>
          </a:p>
        </p:txBody>
      </p:sp>
    </p:spTree>
    <p:extLst>
      <p:ext uri="{BB962C8B-B14F-4D97-AF65-F5344CB8AC3E}">
        <p14:creationId xmlns:p14="http://schemas.microsoft.com/office/powerpoint/2010/main" val="400721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fade">
                                      <p:cBhvr>
                                        <p:cTn id="13" dur="1000"/>
                                        <p:tgtEl>
                                          <p:spTgt spid="5122"/>
                                        </p:tgtEl>
                                      </p:cBhvr>
                                    </p:animEffect>
                                    <p:anim calcmode="lin" valueType="num">
                                      <p:cBhvr>
                                        <p:cTn id="14" dur="1000" fill="hold"/>
                                        <p:tgtEl>
                                          <p:spTgt spid="5122"/>
                                        </p:tgtEl>
                                        <p:attrNameLst>
                                          <p:attrName>ppt_x</p:attrName>
                                        </p:attrNameLst>
                                      </p:cBhvr>
                                      <p:tavLst>
                                        <p:tav tm="0">
                                          <p:val>
                                            <p:strVal val="#ppt_x"/>
                                          </p:val>
                                        </p:tav>
                                        <p:tav tm="100000">
                                          <p:val>
                                            <p:strVal val="#ppt_x"/>
                                          </p:val>
                                        </p:tav>
                                      </p:tavLst>
                                    </p:anim>
                                    <p:anim calcmode="lin" valueType="num">
                                      <p:cBhvr>
                                        <p:cTn id="15"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1000"/>
                                        <p:tgtEl>
                                          <p:spTgt spid="2">
                                            <p:txEl>
                                              <p:pRg st="4" end="4"/>
                                            </p:txEl>
                                          </p:spTgt>
                                        </p:tgtEl>
                                      </p:cBhvr>
                                    </p:animEffect>
                                    <p:anim calcmode="lin" valueType="num">
                                      <p:cBhvr>
                                        <p:cTn id="2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3" presetID="21" presetClass="entr" presetSubtype="1" fill="hold" nodeType="withEffect">
                                  <p:stCondLst>
                                    <p:cond delay="0"/>
                                  </p:stCondLst>
                                  <p:childTnLst>
                                    <p:set>
                                      <p:cBhvr>
                                        <p:cTn id="24" dur="1" fill="hold">
                                          <p:stCondLst>
                                            <p:cond delay="0"/>
                                          </p:stCondLst>
                                        </p:cTn>
                                        <p:tgtEl>
                                          <p:spTgt spid="5123"/>
                                        </p:tgtEl>
                                        <p:attrNameLst>
                                          <p:attrName>style.visibility</p:attrName>
                                        </p:attrNameLst>
                                      </p:cBhvr>
                                      <p:to>
                                        <p:strVal val="visible"/>
                                      </p:to>
                                    </p:set>
                                    <p:animEffect transition="in" filter="wheel(1)">
                                      <p:cBhvr>
                                        <p:cTn id="25" dur="2000"/>
                                        <p:tgtEl>
                                          <p:spTgt spid="51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124"/>
                                        </p:tgtEl>
                                        <p:attrNameLst>
                                          <p:attrName>style.visibility</p:attrName>
                                        </p:attrNameLst>
                                      </p:cBhvr>
                                      <p:to>
                                        <p:strVal val="visible"/>
                                      </p:to>
                                    </p:set>
                                    <p:anim calcmode="lin" valueType="num">
                                      <p:cBhvr additive="base">
                                        <p:cTn id="35" dur="500" fill="hold"/>
                                        <p:tgtEl>
                                          <p:spTgt spid="5124"/>
                                        </p:tgtEl>
                                        <p:attrNameLst>
                                          <p:attrName>ppt_x</p:attrName>
                                        </p:attrNameLst>
                                      </p:cBhvr>
                                      <p:tavLst>
                                        <p:tav tm="0">
                                          <p:val>
                                            <p:strVal val="#ppt_x"/>
                                          </p:val>
                                        </p:tav>
                                        <p:tav tm="100000">
                                          <p:val>
                                            <p:strVal val="#ppt_x"/>
                                          </p:val>
                                        </p:tav>
                                      </p:tavLst>
                                    </p:anim>
                                    <p:anim calcmode="lin" valueType="num">
                                      <p:cBhvr additive="base">
                                        <p:cTn id="36"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895350"/>
            <a:ext cx="8001000" cy="3725825"/>
          </a:xfrm>
        </p:spPr>
        <p:txBody>
          <a:bodyPr>
            <a:normAutofit/>
          </a:bodyPr>
          <a:lstStyle/>
          <a:p>
            <a:pPr algn="just"/>
            <a:r>
              <a:rPr lang="en-US" sz="1800" dirty="0"/>
              <a:t>Acceleration histories representing the FIM can be modified from free-field </a:t>
            </a:r>
            <a:r>
              <a:rPr lang="en-US" sz="1800" dirty="0" smtClean="0"/>
              <a:t>motions using </a:t>
            </a:r>
            <a:r>
              <a:rPr lang="en-US" sz="1800" dirty="0"/>
              <a:t>the following procedure</a:t>
            </a:r>
            <a:r>
              <a:rPr lang="en-US" sz="1800" dirty="0" smtClean="0"/>
              <a:t>:</a:t>
            </a:r>
          </a:p>
          <a:p>
            <a:pPr algn="just"/>
            <a:endParaRPr lang="en-US" sz="1800" dirty="0" smtClean="0"/>
          </a:p>
          <a:p>
            <a:pPr marL="989013" indent="-319088" algn="just">
              <a:buFont typeface="Wingdings" pitchFamily="2" charset="2"/>
              <a:buChar char="Ø"/>
            </a:pPr>
            <a:r>
              <a:rPr lang="en-US" sz="1600" dirty="0"/>
              <a:t>Calculate the Fourier transforms of </a:t>
            </a:r>
            <a:r>
              <a:rPr lang="en-US" sz="2000" i="1" dirty="0" err="1"/>
              <a:t>u</a:t>
            </a:r>
            <a:r>
              <a:rPr lang="en-US" sz="1200" i="1" dirty="0" err="1"/>
              <a:t>g</a:t>
            </a:r>
            <a:r>
              <a:rPr lang="en-US" sz="1600" dirty="0" smtClean="0"/>
              <a:t>.</a:t>
            </a:r>
          </a:p>
          <a:p>
            <a:pPr marL="989013" indent="-319088">
              <a:buFont typeface="Wingdings" pitchFamily="2" charset="2"/>
              <a:buChar char="Ø"/>
            </a:pPr>
            <a:r>
              <a:rPr lang="en-US" sz="1600" dirty="0"/>
              <a:t>Multiply the amplitude of </a:t>
            </a:r>
            <a:r>
              <a:rPr lang="en-US" sz="2000" i="1" dirty="0" err="1"/>
              <a:t>u</a:t>
            </a:r>
            <a:r>
              <a:rPr lang="en-US" sz="1200" i="1" dirty="0" err="1"/>
              <a:t>g</a:t>
            </a:r>
            <a:r>
              <a:rPr lang="en-US" sz="1600" i="1" dirty="0"/>
              <a:t> </a:t>
            </a:r>
            <a:r>
              <a:rPr lang="en-US" sz="1600" dirty="0"/>
              <a:t>by </a:t>
            </a:r>
            <a:r>
              <a:rPr lang="en-US" sz="1600" i="1" dirty="0"/>
              <a:t>H</a:t>
            </a:r>
            <a:r>
              <a:rPr lang="en-US" sz="1200" i="1" dirty="0"/>
              <a:t>u</a:t>
            </a:r>
            <a:r>
              <a:rPr lang="en-US" sz="1600" dirty="0"/>
              <a:t>. </a:t>
            </a:r>
            <a:endParaRPr lang="en-US" sz="1600" dirty="0" smtClean="0"/>
          </a:p>
          <a:p>
            <a:pPr marL="989013" indent="-319088">
              <a:buFont typeface="Wingdings" pitchFamily="2" charset="2"/>
              <a:buChar char="Ø"/>
            </a:pPr>
            <a:r>
              <a:rPr lang="en-US" sz="1600" dirty="0" smtClean="0"/>
              <a:t>Perform </a:t>
            </a:r>
            <a:r>
              <a:rPr lang="en-US" sz="1600" dirty="0"/>
              <a:t>a reverse Fourier transform to estimate </a:t>
            </a:r>
            <a:r>
              <a:rPr lang="en-US" sz="2000" i="1" dirty="0" err="1"/>
              <a:t>u</a:t>
            </a:r>
            <a:r>
              <a:rPr lang="en-US" sz="1100" i="1" dirty="0" err="1"/>
              <a:t>FIM</a:t>
            </a:r>
            <a:r>
              <a:rPr lang="en-US" sz="1600" dirty="0"/>
              <a:t>(</a:t>
            </a:r>
            <a:r>
              <a:rPr lang="en-US" sz="1600" i="1" dirty="0"/>
              <a:t>t</a:t>
            </a:r>
            <a:r>
              <a:rPr lang="en-US" sz="1600" dirty="0"/>
              <a:t>).</a:t>
            </a:r>
            <a:endParaRPr lang="fa-IR" sz="1600" dirty="0"/>
          </a:p>
        </p:txBody>
      </p:sp>
      <p:sp>
        <p:nvSpPr>
          <p:cNvPr id="4" name="Title 3"/>
          <p:cNvSpPr>
            <a:spLocks noGrp="1"/>
          </p:cNvSpPr>
          <p:nvPr>
            <p:ph type="title"/>
          </p:nvPr>
        </p:nvSpPr>
        <p:spPr/>
        <p:txBody>
          <a:bodyPr vert="horz" anchor="b">
            <a:noAutofit/>
          </a:bodyPr>
          <a:lstStyle/>
          <a:p>
            <a:r>
              <a:rPr lang="en-US" sz="2400" b="1" dirty="0"/>
              <a:t>From free-field motion to FIM</a:t>
            </a:r>
            <a:endParaRPr lang="fa-IR" sz="2400" b="1" dirty="0"/>
          </a:p>
        </p:txBody>
      </p:sp>
      <p:sp>
        <p:nvSpPr>
          <p:cNvPr id="3" name="Slide Number Placeholder 2"/>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65</a:t>
            </a:fld>
            <a:endParaRPr kumimoji="0" lang="en-US" dirty="0"/>
          </a:p>
        </p:txBody>
      </p:sp>
    </p:spTree>
    <p:extLst>
      <p:ext uri="{BB962C8B-B14F-4D97-AF65-F5344CB8AC3E}">
        <p14:creationId xmlns:p14="http://schemas.microsoft.com/office/powerpoint/2010/main" val="358734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91" r="5042"/>
          <a:stretch/>
        </p:blipFill>
        <p:spPr bwMode="auto">
          <a:xfrm>
            <a:off x="5334000" y="1809750"/>
            <a:ext cx="3576084" cy="2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quarter" idx="13"/>
          </p:nvPr>
        </p:nvSpPr>
        <p:spPr>
          <a:xfrm>
            <a:off x="304800" y="1055725"/>
            <a:ext cx="8153400" cy="3725825"/>
          </a:xfrm>
        </p:spPr>
        <p:txBody>
          <a:bodyPr>
            <a:normAutofit/>
          </a:bodyPr>
          <a:lstStyle/>
          <a:p>
            <a:r>
              <a:rPr lang="en-US" sz="2400" dirty="0"/>
              <a:t>The number and the location of the battered and vertical piles;</a:t>
            </a:r>
          </a:p>
          <a:p>
            <a:r>
              <a:rPr lang="en-US" sz="2400" dirty="0" smtClean="0"/>
              <a:t>Rigidity and flexibility of the basement and the wall;</a:t>
            </a:r>
          </a:p>
          <a:p>
            <a:r>
              <a:rPr lang="en-US" sz="2400" dirty="0" smtClean="0"/>
              <a:t>Types of the buried structures;</a:t>
            </a:r>
          </a:p>
          <a:p>
            <a:r>
              <a:rPr lang="en-US" sz="2400" dirty="0" smtClean="0"/>
              <a:t>Layering of the soil;</a:t>
            </a:r>
          </a:p>
          <a:p>
            <a:r>
              <a:rPr lang="en-US" sz="2400" dirty="0" smtClean="0"/>
              <a:t>Slope of the soil layers;</a:t>
            </a:r>
          </a:p>
          <a:p>
            <a:r>
              <a:rPr lang="en-US" sz="2400" dirty="0" smtClean="0"/>
              <a:t>Shallow structures and buried one;</a:t>
            </a:r>
          </a:p>
          <a:p>
            <a:r>
              <a:rPr lang="en-US" sz="2400" dirty="0" smtClean="0"/>
              <a:t>Behavior of the soil, structure and the interaction.</a:t>
            </a:r>
          </a:p>
          <a:p>
            <a:endParaRPr lang="fa-IR" sz="2400" dirty="0"/>
          </a:p>
        </p:txBody>
      </p:sp>
      <p:sp>
        <p:nvSpPr>
          <p:cNvPr id="4" name="Title 3"/>
          <p:cNvSpPr>
            <a:spLocks noGrp="1"/>
          </p:cNvSpPr>
          <p:nvPr>
            <p:ph type="title"/>
          </p:nvPr>
        </p:nvSpPr>
        <p:spPr/>
        <p:txBody>
          <a:bodyPr>
            <a:normAutofit fontScale="90000"/>
          </a:bodyPr>
          <a:lstStyle/>
          <a:p>
            <a:r>
              <a:rPr lang="en-US" dirty="0" smtClean="0"/>
              <a:t>Types of problems</a:t>
            </a:r>
            <a:endParaRPr lang="fa-IR" dirty="0"/>
          </a:p>
        </p:txBody>
      </p:sp>
      <p:sp>
        <p:nvSpPr>
          <p:cNvPr id="3" name="Slide Number Placeholder 2"/>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7</a:t>
            </a:fld>
            <a:endParaRPr kumimoji="0" lang="en-US" dirty="0"/>
          </a:p>
        </p:txBody>
      </p:sp>
    </p:spTree>
    <p:extLst>
      <p:ext uri="{BB962C8B-B14F-4D97-AF65-F5344CB8AC3E}">
        <p14:creationId xmlns:p14="http://schemas.microsoft.com/office/powerpoint/2010/main" val="3062109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895350"/>
            <a:ext cx="8382000" cy="3725825"/>
          </a:xfrm>
        </p:spPr>
        <p:txBody>
          <a:bodyPr>
            <a:normAutofit/>
          </a:bodyPr>
          <a:lstStyle/>
          <a:p>
            <a:pPr algn="just"/>
            <a:r>
              <a:rPr lang="en-US" sz="1600" b="1" dirty="0"/>
              <a:t>Foundation stiffness and </a:t>
            </a:r>
            <a:r>
              <a:rPr lang="en-US" sz="1600" b="1" dirty="0" smtClean="0"/>
              <a:t>damping:</a:t>
            </a:r>
          </a:p>
        </p:txBody>
      </p:sp>
      <p:sp>
        <p:nvSpPr>
          <p:cNvPr id="4" name="Title 3"/>
          <p:cNvSpPr>
            <a:spLocks noGrp="1"/>
          </p:cNvSpPr>
          <p:nvPr>
            <p:ph type="title"/>
          </p:nvPr>
        </p:nvSpPr>
        <p:spPr/>
        <p:txBody>
          <a:bodyPr>
            <a:noAutofit/>
          </a:bodyPr>
          <a:lstStyle/>
          <a:p>
            <a:r>
              <a:rPr lang="en-US" sz="2400" b="1" dirty="0" smtClean="0"/>
              <a:t>SSI effects in </a:t>
            </a:r>
            <a:r>
              <a:rPr lang="en-US" sz="2400" b="1" dirty="0"/>
              <a:t>In the context of engineering analysis and design</a:t>
            </a:r>
            <a:endParaRPr lang="fa-IR" sz="2400" b="1" dirty="0"/>
          </a:p>
        </p:txBody>
      </p:sp>
      <p:graphicFrame>
        <p:nvGraphicFramePr>
          <p:cNvPr id="7" name="Diagram 6"/>
          <p:cNvGraphicFramePr/>
          <p:nvPr>
            <p:extLst>
              <p:ext uri="{D42A27DB-BD31-4B8C-83A1-F6EECF244321}">
                <p14:modId xmlns:p14="http://schemas.microsoft.com/office/powerpoint/2010/main" val="3791311153"/>
              </p:ext>
            </p:extLst>
          </p:nvPr>
        </p:nvGraphicFramePr>
        <p:xfrm>
          <a:off x="762000" y="1352550"/>
          <a:ext cx="7696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7162800" y="895350"/>
            <a:ext cx="1841570" cy="1169551"/>
          </a:xfrm>
          <a:prstGeom prst="rect">
            <a:avLst/>
          </a:prstGeom>
          <a:effectLst>
            <a:glow rad="63500">
              <a:schemeClr val="accent4">
                <a:satMod val="175000"/>
                <a:alpha val="40000"/>
              </a:schemeClr>
            </a:glow>
            <a:outerShdw blurRad="38100" dist="30000" dir="5400000" rotWithShape="0">
              <a:srgbClr val="000000">
                <a:alpha val="45000"/>
              </a:srgbClr>
            </a:outerShdw>
          </a:effectLst>
        </p:spPr>
        <p:style>
          <a:lnRef idx="1">
            <a:schemeClr val="accent6"/>
          </a:lnRef>
          <a:fillRef idx="3">
            <a:schemeClr val="accent6"/>
          </a:fillRef>
          <a:effectRef idx="2">
            <a:schemeClr val="accent6"/>
          </a:effectRef>
          <a:fontRef idx="minor">
            <a:schemeClr val="lt1"/>
          </a:fontRef>
        </p:style>
        <p:txBody>
          <a:bodyPr wrap="square" lIns="91440" tIns="45720" rIns="91440" bIns="45720">
            <a:spAutoFit/>
          </a:bodyPr>
          <a:lstStyle/>
          <a:p>
            <a:pPr algn="justLow"/>
            <a:r>
              <a:rPr lang="en-US" sz="1400" dirty="0"/>
              <a:t>T</a:t>
            </a:r>
            <a:r>
              <a:rPr lang="en-US" sz="1400" dirty="0" smtClean="0"/>
              <a:t>hese </a:t>
            </a:r>
            <a:r>
              <a:rPr lang="en-US" sz="1400" dirty="0"/>
              <a:t>effects are </a:t>
            </a:r>
            <a:r>
              <a:rPr lang="en-US" sz="1400" dirty="0" smtClean="0"/>
              <a:t>rooted in structural </a:t>
            </a:r>
            <a:r>
              <a:rPr lang="en-US" sz="1400" dirty="0"/>
              <a:t>inertia, they are referred to as </a:t>
            </a:r>
            <a:r>
              <a:rPr lang="en-US" sz="1400" i="1" dirty="0"/>
              <a:t>inertial interaction </a:t>
            </a:r>
            <a:r>
              <a:rPr lang="en-US" sz="1400" dirty="0" smtClean="0"/>
              <a:t>effects.</a:t>
            </a:r>
            <a:endParaRPr lang="en-US" sz="1400" dirty="0"/>
          </a:p>
        </p:txBody>
      </p:sp>
      <p:sp>
        <p:nvSpPr>
          <p:cNvPr id="3" name="Slide Number Placeholder 2"/>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8</a:t>
            </a:fld>
            <a:endParaRPr kumimoji="0" lang="en-US" dirty="0"/>
          </a:p>
        </p:txBody>
      </p:sp>
    </p:spTree>
    <p:extLst>
      <p:ext uri="{BB962C8B-B14F-4D97-AF65-F5344CB8AC3E}">
        <p14:creationId xmlns:p14="http://schemas.microsoft.com/office/powerpoint/2010/main" val="238645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895350"/>
            <a:ext cx="8153400" cy="4038600"/>
          </a:xfrm>
        </p:spPr>
        <p:txBody>
          <a:bodyPr>
            <a:normAutofit/>
          </a:bodyPr>
          <a:lstStyle/>
          <a:p>
            <a:pPr algn="just"/>
            <a:r>
              <a:rPr lang="en-US" sz="1600" b="1" dirty="0"/>
              <a:t>Variations between foundation input motions and free-field ground </a:t>
            </a:r>
            <a:r>
              <a:rPr lang="en-US" sz="1600" b="1" dirty="0" smtClean="0"/>
              <a:t>motions:</a:t>
            </a:r>
          </a:p>
          <a:p>
            <a:pPr marL="762000" indent="-400050" algn="just">
              <a:buAutoNum type="romanLcParenBoth"/>
            </a:pPr>
            <a:r>
              <a:rPr lang="en-US" sz="1600" i="1" dirty="0">
                <a:solidFill>
                  <a:schemeClr val="bg2">
                    <a:lumMod val="50000"/>
                  </a:schemeClr>
                </a:solidFill>
              </a:rPr>
              <a:t>K</a:t>
            </a:r>
            <a:r>
              <a:rPr lang="en-US" sz="1600" i="1" dirty="0" smtClean="0">
                <a:solidFill>
                  <a:schemeClr val="bg2">
                    <a:lumMod val="50000"/>
                  </a:schemeClr>
                </a:solidFill>
              </a:rPr>
              <a:t>inematic </a:t>
            </a:r>
            <a:r>
              <a:rPr lang="en-US" sz="1600" i="1" dirty="0">
                <a:solidFill>
                  <a:schemeClr val="bg2">
                    <a:lumMod val="50000"/>
                  </a:schemeClr>
                </a:solidFill>
              </a:rPr>
              <a:t>interaction</a:t>
            </a:r>
            <a:r>
              <a:rPr lang="en-US" sz="1600" dirty="0"/>
              <a:t>, in which stiff foundation elements placed at or below </a:t>
            </a:r>
            <a:r>
              <a:rPr lang="en-US" sz="1600" dirty="0" smtClean="0"/>
              <a:t>the ground </a:t>
            </a:r>
            <a:r>
              <a:rPr lang="en-US" sz="1600" dirty="0"/>
              <a:t>surface cause foundation motions to deviate from free-field motions </a:t>
            </a:r>
            <a:r>
              <a:rPr lang="en-US" sz="1600" dirty="0" smtClean="0"/>
              <a:t>due to </a:t>
            </a:r>
            <a:r>
              <a:rPr lang="en-US" sz="1600" dirty="0">
                <a:solidFill>
                  <a:srgbClr val="C00000"/>
                </a:solidFill>
              </a:rPr>
              <a:t>base slab averaging</a:t>
            </a:r>
            <a:r>
              <a:rPr lang="en-US" sz="1600" dirty="0"/>
              <a:t>, </a:t>
            </a:r>
            <a:r>
              <a:rPr lang="en-US" sz="1600" dirty="0">
                <a:solidFill>
                  <a:srgbClr val="C00000"/>
                </a:solidFill>
              </a:rPr>
              <a:t>wave scattering</a:t>
            </a:r>
            <a:r>
              <a:rPr lang="en-US" sz="1600" dirty="0"/>
              <a:t>, and </a:t>
            </a:r>
            <a:r>
              <a:rPr lang="en-US" sz="1600" dirty="0">
                <a:solidFill>
                  <a:srgbClr val="C00000"/>
                </a:solidFill>
              </a:rPr>
              <a:t>embedment effects in the absence </a:t>
            </a:r>
            <a:r>
              <a:rPr lang="en-US" sz="1600" dirty="0" smtClean="0">
                <a:solidFill>
                  <a:srgbClr val="C00000"/>
                </a:solidFill>
              </a:rPr>
              <a:t>of </a:t>
            </a:r>
            <a:r>
              <a:rPr lang="en-US" sz="1600" dirty="0">
                <a:solidFill>
                  <a:srgbClr val="C00000"/>
                </a:solidFill>
              </a:rPr>
              <a:t>structure and foundation inertia</a:t>
            </a:r>
            <a:r>
              <a:rPr lang="en-US" sz="1600" dirty="0" smtClean="0"/>
              <a:t>;</a:t>
            </a:r>
          </a:p>
          <a:p>
            <a:pPr marL="762000" indent="-400050" algn="just">
              <a:buAutoNum type="romanLcParenBoth"/>
            </a:pPr>
            <a:r>
              <a:rPr lang="en-US" sz="1600" dirty="0" smtClean="0">
                <a:solidFill>
                  <a:schemeClr val="bg2">
                    <a:lumMod val="50000"/>
                  </a:schemeClr>
                </a:solidFill>
              </a:rPr>
              <a:t>Relative </a:t>
            </a:r>
            <a:r>
              <a:rPr lang="en-US" sz="1600" dirty="0">
                <a:solidFill>
                  <a:schemeClr val="bg2">
                    <a:lumMod val="50000"/>
                  </a:schemeClr>
                </a:solidFill>
              </a:rPr>
              <a:t>displacements and </a:t>
            </a:r>
            <a:r>
              <a:rPr lang="en-US" sz="1600" dirty="0" smtClean="0">
                <a:solidFill>
                  <a:schemeClr val="bg2">
                    <a:lumMod val="50000"/>
                  </a:schemeClr>
                </a:solidFill>
              </a:rPr>
              <a:t>rotations </a:t>
            </a:r>
            <a:r>
              <a:rPr lang="en-US" sz="1600" dirty="0" smtClean="0"/>
              <a:t>between </a:t>
            </a:r>
            <a:r>
              <a:rPr lang="en-US" sz="1600" dirty="0"/>
              <a:t>the foundation and the free-field associated with structure </a:t>
            </a:r>
            <a:r>
              <a:rPr lang="en-US" sz="1600" dirty="0" smtClean="0"/>
              <a:t>and foundation </a:t>
            </a:r>
            <a:r>
              <a:rPr lang="en-US" sz="1600" dirty="0"/>
              <a:t>inertia</a:t>
            </a:r>
            <a:r>
              <a:rPr lang="en-US" sz="1600" dirty="0" smtClean="0"/>
              <a:t>.</a:t>
            </a:r>
          </a:p>
          <a:p>
            <a:pPr marL="361950" indent="0" algn="just">
              <a:buNone/>
            </a:pPr>
            <a:endParaRPr lang="en-US" sz="1600" dirty="0" smtClean="0"/>
          </a:p>
          <a:p>
            <a:pPr marL="361950" indent="0" algn="just">
              <a:buNone/>
            </a:pPr>
            <a:endParaRPr lang="en-US" sz="1600" dirty="0" smtClean="0"/>
          </a:p>
          <a:p>
            <a:pPr algn="just"/>
            <a:r>
              <a:rPr lang="en-US" sz="1600" b="1" dirty="0"/>
              <a:t>Foundation </a:t>
            </a:r>
            <a:r>
              <a:rPr lang="en-US" sz="1600" b="1" dirty="0" smtClean="0"/>
              <a:t>Deformations:</a:t>
            </a:r>
          </a:p>
          <a:p>
            <a:pPr marL="361950" indent="0">
              <a:buNone/>
            </a:pPr>
            <a:r>
              <a:rPr lang="en-US" sz="1600" dirty="0"/>
              <a:t>Flexural, axial, and shear deformations of </a:t>
            </a:r>
            <a:r>
              <a:rPr lang="en-US" sz="1600" dirty="0" smtClean="0"/>
              <a:t>structural foundation </a:t>
            </a:r>
            <a:r>
              <a:rPr lang="en-US" sz="1600" dirty="0"/>
              <a:t>elements occur as a result of forces and displacements applied by </a:t>
            </a:r>
            <a:r>
              <a:rPr lang="en-US" sz="1600" dirty="0" smtClean="0"/>
              <a:t>the superstructure </a:t>
            </a:r>
            <a:r>
              <a:rPr lang="en-US" sz="1600" dirty="0"/>
              <a:t>and the soil medium. These represent the </a:t>
            </a:r>
            <a:r>
              <a:rPr lang="en-US" sz="1600" dirty="0">
                <a:solidFill>
                  <a:srgbClr val="C00000"/>
                </a:solidFill>
              </a:rPr>
              <a:t>seismic demands</a:t>
            </a:r>
            <a:r>
              <a:rPr lang="en-US" sz="1600" dirty="0"/>
              <a:t> </a:t>
            </a:r>
            <a:r>
              <a:rPr lang="en-US" sz="1600" dirty="0" smtClean="0"/>
              <a:t>for which </a:t>
            </a:r>
            <a:r>
              <a:rPr lang="en-US" sz="1600" dirty="0"/>
              <a:t>foundation components should be designed, and they could be significant</a:t>
            </a:r>
            <a:r>
              <a:rPr lang="en-US" sz="1600" dirty="0" smtClean="0"/>
              <a:t>, especially </a:t>
            </a:r>
            <a:r>
              <a:rPr lang="en-US" sz="1600" dirty="0"/>
              <a:t>for </a:t>
            </a:r>
            <a:r>
              <a:rPr lang="en-US" sz="1600" dirty="0">
                <a:solidFill>
                  <a:srgbClr val="C00000"/>
                </a:solidFill>
              </a:rPr>
              <a:t>flexible</a:t>
            </a:r>
            <a:r>
              <a:rPr lang="en-US" sz="1600" dirty="0"/>
              <a:t> foundations such as </a:t>
            </a:r>
            <a:r>
              <a:rPr lang="en-US" sz="1600" dirty="0">
                <a:solidFill>
                  <a:srgbClr val="C00000"/>
                </a:solidFill>
              </a:rPr>
              <a:t>rafts and piles</a:t>
            </a:r>
            <a:r>
              <a:rPr lang="en-US" sz="1600" dirty="0"/>
              <a:t>.</a:t>
            </a:r>
            <a:endParaRPr lang="fa-IR" sz="1600" b="1" dirty="0"/>
          </a:p>
        </p:txBody>
      </p:sp>
      <p:sp>
        <p:nvSpPr>
          <p:cNvPr id="4" name="Title 3"/>
          <p:cNvSpPr>
            <a:spLocks noGrp="1"/>
          </p:cNvSpPr>
          <p:nvPr>
            <p:ph type="title"/>
          </p:nvPr>
        </p:nvSpPr>
        <p:spPr/>
        <p:txBody>
          <a:bodyPr>
            <a:normAutofit/>
          </a:bodyPr>
          <a:lstStyle/>
          <a:p>
            <a:r>
              <a:rPr lang="en-US" sz="2400" b="1" dirty="0"/>
              <a:t>SSI effects in In the context of engineering analysis and design</a:t>
            </a:r>
            <a:endParaRPr lang="fa-IR" sz="2400" dirty="0"/>
          </a:p>
        </p:txBody>
      </p:sp>
      <p:sp>
        <p:nvSpPr>
          <p:cNvPr id="5" name="Rectangle 4"/>
          <p:cNvSpPr/>
          <p:nvPr/>
        </p:nvSpPr>
        <p:spPr>
          <a:xfrm>
            <a:off x="990600" y="1428750"/>
            <a:ext cx="7391400" cy="2246769"/>
          </a:xfrm>
          <a:prstGeom prst="rect">
            <a:avLst/>
          </a:prstGeom>
          <a:solidFill>
            <a:srgbClr val="FFFFCC"/>
          </a:solidFill>
          <a:ln>
            <a:solidFill>
              <a:schemeClr val="accent6">
                <a:lumMod val="60000"/>
                <a:lumOff val="40000"/>
              </a:schemeClr>
            </a:solidFill>
          </a:ln>
          <a:effectLst>
            <a:glow rad="228600">
              <a:schemeClr val="accent2">
                <a:satMod val="175000"/>
                <a:alpha val="40000"/>
              </a:schemeClr>
            </a:glow>
          </a:effectLst>
        </p:spPr>
        <p:txBody>
          <a:bodyPr wrap="square" lIns="91440" tIns="45720" rIns="91440" bIns="45720">
            <a:spAutoFit/>
          </a:bodyPr>
          <a:lstStyle/>
          <a:p>
            <a:pPr algn="just">
              <a:spcAft>
                <a:spcPts val="1200"/>
              </a:spcAft>
            </a:pPr>
            <a:r>
              <a:rPr lang="en-US" sz="2000" dirty="0"/>
              <a:t>Methods that can be used to evaluate the </a:t>
            </a:r>
            <a:r>
              <a:rPr lang="en-US" sz="2000" dirty="0" smtClean="0"/>
              <a:t>explained effects </a:t>
            </a:r>
            <a:r>
              <a:rPr lang="en-US" sz="2000" dirty="0"/>
              <a:t>can be categorized as </a:t>
            </a:r>
            <a:r>
              <a:rPr lang="en-US" sz="2000" b="1" i="1" dirty="0" smtClean="0"/>
              <a:t>direct</a:t>
            </a:r>
            <a:r>
              <a:rPr lang="en-US" sz="2000" dirty="0" smtClean="0"/>
              <a:t> and </a:t>
            </a:r>
            <a:r>
              <a:rPr lang="en-US" sz="2000" b="1" i="1" dirty="0"/>
              <a:t>substructure</a:t>
            </a:r>
            <a:r>
              <a:rPr lang="en-US" sz="2000" dirty="0"/>
              <a:t> approaches. </a:t>
            </a:r>
            <a:endParaRPr lang="en-US" sz="2000" dirty="0" smtClean="0"/>
          </a:p>
          <a:p>
            <a:pPr algn="just">
              <a:spcAft>
                <a:spcPts val="1200"/>
              </a:spcAft>
            </a:pPr>
            <a:r>
              <a:rPr lang="en-US" sz="2000" dirty="0" smtClean="0"/>
              <a:t>In </a:t>
            </a:r>
            <a:r>
              <a:rPr lang="en-US" sz="2000" dirty="0"/>
              <a:t>a </a:t>
            </a:r>
            <a:r>
              <a:rPr lang="en-US" sz="2000" i="1" dirty="0"/>
              <a:t>direct analysis</a:t>
            </a:r>
            <a:r>
              <a:rPr lang="en-US" sz="2000" dirty="0"/>
              <a:t>, the soil and structure are </a:t>
            </a:r>
            <a:r>
              <a:rPr lang="en-US" sz="2000" dirty="0" smtClean="0"/>
              <a:t>included within </a:t>
            </a:r>
            <a:r>
              <a:rPr lang="en-US" sz="2000" dirty="0"/>
              <a:t>the same model and analyzed as a complete </a:t>
            </a:r>
            <a:r>
              <a:rPr lang="en-US" sz="2000" dirty="0" smtClean="0"/>
              <a:t>system.</a:t>
            </a:r>
          </a:p>
          <a:p>
            <a:pPr algn="just">
              <a:spcAft>
                <a:spcPts val="1200"/>
              </a:spcAft>
            </a:pPr>
            <a:r>
              <a:rPr lang="en-US" sz="2000" dirty="0" smtClean="0"/>
              <a:t>In </a:t>
            </a:r>
            <a:r>
              <a:rPr lang="en-US" sz="2000" dirty="0"/>
              <a:t>a </a:t>
            </a:r>
            <a:r>
              <a:rPr lang="en-US" sz="2000" i="1" dirty="0" smtClean="0"/>
              <a:t>substructure approach</a:t>
            </a:r>
            <a:r>
              <a:rPr lang="en-US" sz="2000" dirty="0"/>
              <a:t>, the SSI problem is partitioned into distinct parts that are combined </a:t>
            </a:r>
            <a:r>
              <a:rPr lang="en-US" sz="2000" dirty="0" smtClean="0"/>
              <a:t>to formulate </a:t>
            </a:r>
            <a:r>
              <a:rPr lang="en-US" sz="2000" dirty="0"/>
              <a:t>the complete solution.</a:t>
            </a:r>
            <a:endParaRPr lang="en-US"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Slide Number Placeholder 2"/>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9</a:t>
            </a:fld>
            <a:endParaRPr kumimoji="0" lang="en-US" dirty="0"/>
          </a:p>
        </p:txBody>
      </p:sp>
    </p:spTree>
    <p:extLst>
      <p:ext uri="{BB962C8B-B14F-4D97-AF65-F5344CB8AC3E}">
        <p14:creationId xmlns:p14="http://schemas.microsoft.com/office/powerpoint/2010/main" val="162102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Pres">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92F831A-BD16-4DAF-8CAE-F21564186F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WidescreenPres</Template>
  <TotalTime>0</TotalTime>
  <Words>6518</Words>
  <Application>Microsoft Office PowerPoint</Application>
  <PresentationFormat>On-screen Show (16:9)</PresentationFormat>
  <Paragraphs>463</Paragraphs>
  <Slides>65</Slides>
  <Notes>4</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WidescreenPres</vt:lpstr>
      <vt:lpstr>Dynamic Soil-Structure-Interaction</vt:lpstr>
      <vt:lpstr>Soil-Structure-Interaction</vt:lpstr>
      <vt:lpstr>Soil-Structure-Interaction</vt:lpstr>
      <vt:lpstr>Soil-Structure-Interaction- In Codes</vt:lpstr>
      <vt:lpstr>Detrimental effects of SSI</vt:lpstr>
      <vt:lpstr>Detrimental effects of SSI</vt:lpstr>
      <vt:lpstr>Types of problems</vt:lpstr>
      <vt:lpstr>SSI effects in In the context of engineering analysis and design</vt:lpstr>
      <vt:lpstr>SSI effects in In the context of engineering analysis and design</vt:lpstr>
      <vt:lpstr>Methods of SSI analysis</vt:lpstr>
      <vt:lpstr>Methods of SSI analysis</vt:lpstr>
      <vt:lpstr>Methods of SSI analysis</vt:lpstr>
      <vt:lpstr>Methods of SSI analysis</vt:lpstr>
      <vt:lpstr>Inertial Interaction</vt:lpstr>
      <vt:lpstr>Inertial Interaction</vt:lpstr>
      <vt:lpstr>Inertial Interaction</vt:lpstr>
      <vt:lpstr>Inertial Interaction</vt:lpstr>
      <vt:lpstr>Inertial Interaction</vt:lpstr>
      <vt:lpstr>Inertial Interaction</vt:lpstr>
      <vt:lpstr>Inertial Interaction</vt:lpstr>
      <vt:lpstr>Inertial Interaction</vt:lpstr>
      <vt:lpstr>Inertial Interaction</vt:lpstr>
      <vt:lpstr>Inertial Interaction</vt:lpstr>
      <vt:lpstr>Equations for Shallow Foundation Stiffness and Damping</vt:lpstr>
      <vt:lpstr>Equations for Shallow Foundation Stiffness and Damping</vt:lpstr>
      <vt:lpstr>Equations for Shallow Foundation Stiffness and Damping</vt:lpstr>
      <vt:lpstr>Equations for Shallow Foundation Stiffness and Damping</vt:lpstr>
      <vt:lpstr>Equations for Shallow Foundation Stiffness and Damping</vt:lpstr>
      <vt:lpstr>Equations for Shallow Foundation Stiffness and Damping</vt:lpstr>
      <vt:lpstr>Equations for Shallow Foundation Stiffness and Damping</vt:lpstr>
      <vt:lpstr>Equations for Shallow Foundation Stiffness and Damping</vt:lpstr>
      <vt:lpstr>Equations for Shallow Foundation Stiffness and Damping</vt:lpstr>
      <vt:lpstr>Equations for Shallow Foundation Stiffness and Damping</vt:lpstr>
      <vt:lpstr>Equations for Shallow Foundation Stiffness and Damping</vt:lpstr>
      <vt:lpstr>Free-Field Response</vt:lpstr>
      <vt:lpstr>Equations for Shallow Foundation Stiffness and Damping</vt:lpstr>
      <vt:lpstr>Equations for Shallow Foundation Stiffness and Damping</vt:lpstr>
      <vt:lpstr>Equations for Shallow Foundation Stiffness and Damping</vt:lpstr>
      <vt:lpstr>Equations for Shallow Foundation Stiffness and Damping</vt:lpstr>
      <vt:lpstr>Equations for Shallow Foundation Stiffness and Damping</vt:lpstr>
      <vt:lpstr>Equations for Shallow Foundation Stiffness and Damping</vt:lpstr>
      <vt:lpstr>Equations for Shallow Foundation Stiffness and Damping</vt:lpstr>
      <vt:lpstr>Equations for Shallow Foundation Stiffness and Damping</vt:lpstr>
      <vt:lpstr>Equations for Shallow Foundation Stiffness and Damping</vt:lpstr>
      <vt:lpstr>Equations for Shallow Foundation Stiffness and Damping</vt:lpstr>
      <vt:lpstr>Equations for Shallow Foundation Stiffness and Damping</vt:lpstr>
      <vt:lpstr>Nonlinear Soil-Structure Interaction Models for Response History Analysis</vt:lpstr>
      <vt:lpstr>Nonlinear Soil-Structure Interaction Models for Response History Analysis</vt:lpstr>
      <vt:lpstr>Nonlinear Soil-Structure Interaction Models for Response History Analysis</vt:lpstr>
      <vt:lpstr>Beam-on-Nonlinear Winkler Foundation (BNWF) Models</vt:lpstr>
      <vt:lpstr>Beam-on-Nonlinear Winkler Foundation (BNWF) Models</vt:lpstr>
      <vt:lpstr>Plasticity Based Macro-Element (PBM) Models</vt:lpstr>
      <vt:lpstr>Plasticity Based Macro-Element (PBM) Models</vt:lpstr>
      <vt:lpstr>Plasticity Based Macro-Element (PBM) Models</vt:lpstr>
      <vt:lpstr>Plasticity Based Macro-Element (PBM) Models</vt:lpstr>
      <vt:lpstr>Plasticity Based Macro-Element (PBM) Models</vt:lpstr>
      <vt:lpstr>Comparisons of the performance of the BNWF and CIM</vt:lpstr>
      <vt:lpstr>Kinematic Interaction</vt:lpstr>
      <vt:lpstr>Shallow Foundations at the Ground Surface</vt:lpstr>
      <vt:lpstr>Shallow Foundations at the Ground Surface</vt:lpstr>
      <vt:lpstr>Embedded Shallow Foundations</vt:lpstr>
      <vt:lpstr>PowerPoint Presentation</vt:lpstr>
      <vt:lpstr>Pile Foundations</vt:lpstr>
      <vt:lpstr>Application of Transfer Functions</vt:lpstr>
      <vt:lpstr>From free-field motion to FIM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2013-01-30T06:52:58Z</dcterms:created>
  <dcterms:modified xsi:type="dcterms:W3CDTF">2017-11-20T05:58:37Z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TC101769309990</vt:lpwstr>
  </property>
</Properties>
</file>