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modifyVerifier cryptProviderType="rsaFull" cryptAlgorithmClass="hash" cryptAlgorithmType="typeAny" cryptAlgorithmSid="4" spinCount="100000" saltData="EyyyW5FBlwz3DhFKREPK4Q==" hashData="yn7ZD4XhIUYTDY4gPHOIKuR8gb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CC"/>
    <a:srgbClr val="CCECFF"/>
    <a:srgbClr val="FF99FF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6595" autoAdjust="0"/>
  </p:normalViewPr>
  <p:slideViewPr>
    <p:cSldViewPr>
      <p:cViewPr varScale="1">
        <p:scale>
          <a:sx n="90" d="100"/>
          <a:sy n="90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A55C-DF69-464F-95B7-353CACD93136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220D6-AEBB-4B15-A9B1-5AB1C464B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7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0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3943350"/>
            <a:ext cx="2249424" cy="1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3943350"/>
            <a:ext cx="6784848" cy="112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3943350"/>
            <a:ext cx="6515100" cy="1108528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4/2/2016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18859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4775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895351"/>
            <a:ext cx="3886200" cy="3725824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28650"/>
            <a:ext cx="533400" cy="183357"/>
          </a:xfr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35746"/>
            <a:ext cx="9163050" cy="1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/>
          <a:lstStyle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4/2/2016</a:t>
            </a:fld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4/2/2016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microsoft.com/office/2007/relationships/hdphoto" Target="../media/hdphoto3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781800" cy="2038350"/>
          </a:xfrm>
        </p:spPr>
        <p:txBody>
          <a:bodyPr>
            <a:normAutofit/>
          </a:bodyPr>
          <a:lstStyle>
            <a:extLst/>
          </a:lstStyle>
          <a:p>
            <a:r>
              <a:rPr lang="en-US" sz="4000" dirty="0" smtClean="0"/>
              <a:t>Dynamic</a:t>
            </a:r>
            <a:br>
              <a:rPr lang="en-US" sz="4000" dirty="0" smtClean="0"/>
            </a:br>
            <a:r>
              <a:rPr lang="en-US" sz="4000" dirty="0" smtClean="0"/>
              <a:t>Soil-Structure-Interaction</a:t>
            </a:r>
            <a:endParaRPr lang="en-US" sz="40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1800" dirty="0" smtClean="0"/>
              <a:t>By: M. </a:t>
            </a:r>
            <a:r>
              <a:rPr lang="en-US" sz="1800" dirty="0" err="1" smtClean="0"/>
              <a:t>Iman</a:t>
            </a:r>
            <a:r>
              <a:rPr lang="en-US" sz="1800" dirty="0" smtClean="0"/>
              <a:t> </a:t>
            </a:r>
            <a:r>
              <a:rPr lang="en-US" sz="1800" dirty="0" err="1" smtClean="0"/>
              <a:t>Khodakarami</a:t>
            </a:r>
            <a:r>
              <a:rPr lang="en-US" sz="1800" dirty="0" smtClean="0"/>
              <a:t> (Assistant Prof. of Earthquake Eng.)</a:t>
            </a:r>
          </a:p>
          <a:p>
            <a:r>
              <a:rPr lang="en-US" sz="1800" dirty="0" smtClean="0"/>
              <a:t>Email: Khodakarami</a:t>
            </a:r>
            <a:r>
              <a:rPr lang="en-US" sz="1600" dirty="0" smtClean="0"/>
              <a:t>@</a:t>
            </a:r>
            <a:r>
              <a:rPr lang="en-US" sz="1800" dirty="0" smtClean="0"/>
              <a:t>semnan.ac.ir ; I.Khodakarami</a:t>
            </a:r>
            <a:r>
              <a:rPr lang="en-US" sz="1600" dirty="0" smtClean="0"/>
              <a:t>@</a:t>
            </a:r>
            <a:r>
              <a:rPr lang="en-US" sz="1800" dirty="0" smtClean="0"/>
              <a:t>gmail.com</a:t>
            </a:r>
          </a:p>
          <a:p>
            <a:r>
              <a:rPr lang="en-US" sz="1800" dirty="0" smtClean="0"/>
              <a:t>Phone: (+98) 23- 3153 3774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57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Civil Eng. Faculty,</a:t>
            </a:r>
          </a:p>
          <a:p>
            <a:pPr algn="ctr"/>
            <a:r>
              <a:rPr lang="en-US" sz="1600" dirty="0" err="1" smtClean="0"/>
              <a:t>Semnan</a:t>
            </a:r>
            <a:r>
              <a:rPr lang="en-US" sz="1600" dirty="0" smtClean="0"/>
              <a:t> University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847850"/>
            <a:ext cx="34337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/>
              <a:t>Kinematic and Inertial Interaction</a:t>
            </a:r>
            <a:endParaRPr lang="fa-IR" sz="3200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609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Flexible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2" y="2724150"/>
            <a:ext cx="1709738" cy="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"/>
          <a:stretch/>
        </p:blipFill>
        <p:spPr bwMode="auto">
          <a:xfrm>
            <a:off x="4495800" y="1138856"/>
            <a:ext cx="4579680" cy="352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19550"/>
            <a:ext cx="4572000" cy="58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419600" y="4011464"/>
            <a:ext cx="152400" cy="128587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4419600" y="4303862"/>
            <a:ext cx="152400" cy="128587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92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/>
              <a:t>Kinematic and Inertial Interaction</a:t>
            </a:r>
            <a:endParaRPr lang="fa-IR" sz="3200" b="1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380999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Rigid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1329005" cy="50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36" y="2495550"/>
            <a:ext cx="4354614" cy="4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07" y="1504950"/>
            <a:ext cx="3499687" cy="65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9"/>
          <a:stretch/>
        </p:blipFill>
        <p:spPr bwMode="auto">
          <a:xfrm>
            <a:off x="5755950" y="2495550"/>
            <a:ext cx="1848489" cy="5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14104" y="2495550"/>
            <a:ext cx="4275452" cy="22506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8" b="620"/>
          <a:stretch/>
        </p:blipFill>
        <p:spPr bwMode="auto">
          <a:xfrm>
            <a:off x="6019800" y="3079897"/>
            <a:ext cx="1848489" cy="2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7400" y="3486150"/>
            <a:ext cx="3273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Quasi-static transformation function;</a:t>
            </a:r>
          </a:p>
          <a:p>
            <a:pPr algn="ctr"/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Depends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only the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geometry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properties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8950"/>
            <a:ext cx="2942381" cy="20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2" y="1428750"/>
            <a:ext cx="3137098" cy="58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/>
              <a:t>Kinematic and Inertial Interaction</a:t>
            </a:r>
            <a:endParaRPr lang="fa-IR" sz="3200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380999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Rigid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62967"/>
            <a:ext cx="1617872" cy="55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3462"/>
            <a:ext cx="4039126" cy="51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03" y="2378840"/>
            <a:ext cx="4227697" cy="263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5339"/>
            <a:ext cx="4302100" cy="4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56" y="3867150"/>
            <a:ext cx="1793244" cy="12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200" b="1" dirty="0"/>
              <a:t>Statement of Problem</a:t>
            </a:r>
            <a:endParaRPr lang="fa-I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93" y="1627635"/>
            <a:ext cx="2483907" cy="22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380999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For a fixed-base structure: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0" y="1498288"/>
            <a:ext cx="1145219" cy="57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9" b="3051"/>
          <a:stretch/>
        </p:blipFill>
        <p:spPr bwMode="auto">
          <a:xfrm>
            <a:off x="3200400" y="1504950"/>
            <a:ext cx="1145219" cy="57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543800" y="1504950"/>
            <a:ext cx="1371600" cy="838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6858000" y="2876550"/>
            <a:ext cx="1371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 rot="5400000">
            <a:off x="7281812" y="2555457"/>
            <a:ext cx="1066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Rigid bar</a:t>
            </a:r>
            <a:endParaRPr lang="fa-IR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45365"/>
            <a:ext cx="1877347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7392"/>
            <a:ext cx="2155533" cy="65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43492"/>
            <a:ext cx="6453232" cy="216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3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/>
              <a:t>Statement of Problem</a:t>
            </a:r>
            <a:endParaRPr lang="fa-IR" sz="3200" b="1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3352799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The horizontal force amplitude of the soil: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The moment amplitude of the soil:</a:t>
            </a:r>
          </a:p>
          <a:p>
            <a:pPr algn="just"/>
            <a:endParaRPr lang="en-US" sz="1800" dirty="0" smtClean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29" y="1309486"/>
            <a:ext cx="1668843" cy="3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55" y="1733550"/>
            <a:ext cx="3786385" cy="54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87" y="1794551"/>
            <a:ext cx="918913" cy="4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69" y="2495550"/>
            <a:ext cx="2395037" cy="3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9567"/>
            <a:ext cx="4075474" cy="39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63" y="4079808"/>
            <a:ext cx="957037" cy="47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3168203" cy="5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Equation of Motion</a:t>
            </a:r>
            <a:endParaRPr lang="fa-I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92" y="1460036"/>
            <a:ext cx="4119108" cy="50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380999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Rigid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49" y="2551583"/>
            <a:ext cx="2488351" cy="23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0750"/>
            <a:ext cx="5801368" cy="105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3165"/>
            <a:ext cx="6220876" cy="13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7168" y="2147208"/>
            <a:ext cx="2275832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(Dividing by m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^2)</a:t>
            </a:r>
          </a:p>
          <a:p>
            <a:pPr>
              <a:spcAft>
                <a:spcPts val="600"/>
              </a:spcAft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(Dividing by m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^2)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Dividing by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h.m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^2)</a:t>
            </a:r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2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18423"/>
            <a:ext cx="2453692" cy="115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4" y="1428750"/>
            <a:ext cx="6220876" cy="13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380999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Rigid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Equation of Motion</a:t>
            </a:r>
            <a:endParaRPr lang="fa-IR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4" y="4339000"/>
            <a:ext cx="6865936" cy="7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6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Equivalent SDOF system (          )</a:t>
            </a:r>
            <a:endParaRPr lang="fa-I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72" y="232736"/>
            <a:ext cx="1059128" cy="3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8517"/>
            <a:ext cx="3048541" cy="3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8608"/>
            <a:ext cx="4803405" cy="5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1962150"/>
            <a:ext cx="304800" cy="291047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85800" y="2647950"/>
            <a:ext cx="2362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At natural frequency:</a:t>
            </a:r>
            <a:endParaRPr lang="fa-I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88" y="2645208"/>
            <a:ext cx="2413024" cy="30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85" y="2646982"/>
            <a:ext cx="930315" cy="3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2636"/>
            <a:ext cx="2554967" cy="6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61" y="3181350"/>
            <a:ext cx="2708739" cy="5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01000" y="3181350"/>
            <a:ext cx="678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≤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1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54359"/>
            <a:ext cx="3097107" cy="5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1989655"/>
            <a:ext cx="228600" cy="263542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1409699" y="3148640"/>
            <a:ext cx="2449407" cy="64231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36" y="4207679"/>
            <a:ext cx="4372386" cy="4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52" y="1428750"/>
            <a:ext cx="4070096" cy="1274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01" y="3333750"/>
            <a:ext cx="1653099" cy="7793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153400" cy="37258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/>
              <a:t>Ratio of the stiffness of the structure to the soil;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The slenderness ratio;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The mass ratio;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Poisson’s ratio of the soil,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Hysteretic damping ratios of the structure and the soil.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200" b="1" dirty="0"/>
              <a:t>Effective parameters</a:t>
            </a:r>
            <a:endParaRPr lang="fa-I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05" y="1035718"/>
            <a:ext cx="845595" cy="46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75" y="1728361"/>
            <a:ext cx="752725" cy="46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83" y="2353998"/>
            <a:ext cx="892517" cy="4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5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60" y="987881"/>
            <a:ext cx="5501840" cy="386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Parametric study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31284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200" b="1" dirty="0" smtClean="0"/>
              <a:t>Basic equation of motion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4419600" cy="41148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Flexible base;</a:t>
            </a:r>
            <a:endParaRPr lang="fa-IR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1552"/>
            <a:ext cx="228435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r="70574" b="70613"/>
          <a:stretch/>
        </p:blipFill>
        <p:spPr bwMode="auto">
          <a:xfrm>
            <a:off x="5257800" y="2571750"/>
            <a:ext cx="829339" cy="124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t="7737" r="-1489" b="49614"/>
          <a:stretch/>
        </p:blipFill>
        <p:spPr bwMode="auto">
          <a:xfrm>
            <a:off x="5410200" y="3798590"/>
            <a:ext cx="1598555" cy="13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3580425"/>
            <a:ext cx="1576388" cy="155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1352"/>
            <a:ext cx="778419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2728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1936452"/>
            <a:ext cx="1352550" cy="4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19" y="2023181"/>
            <a:ext cx="2714625" cy="27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9" y="2542542"/>
            <a:ext cx="1965141" cy="25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32660"/>
            <a:ext cx="3219450" cy="3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56" y="3844081"/>
            <a:ext cx="2986088" cy="7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95" y="895350"/>
            <a:ext cx="6074241" cy="41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Parametric study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7372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5" y="1010651"/>
            <a:ext cx="4172835" cy="293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59" y="1159934"/>
            <a:ext cx="3958741" cy="28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89" y="4186600"/>
            <a:ext cx="6570223" cy="7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Parametric study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3988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4618512" cy="309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8"/>
          <a:stretch/>
        </p:blipFill>
        <p:spPr bwMode="auto">
          <a:xfrm>
            <a:off x="4458457" y="1084884"/>
            <a:ext cx="4685543" cy="30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2" y="4251752"/>
            <a:ext cx="7174016" cy="9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 smtClean="0"/>
              <a:t>Parametric study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31183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95551"/>
            <a:ext cx="4134851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dirty="0" smtClean="0"/>
              <a:t>Basic equation of motion</a:t>
            </a:r>
            <a:endParaRPr lang="en-US" sz="3200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4419600" cy="2695397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Flexible base;</a:t>
            </a:r>
          </a:p>
          <a:p>
            <a:pPr marL="0" indent="0" algn="just">
              <a:buNone/>
            </a:pPr>
            <a:r>
              <a:rPr lang="en-US" sz="1800" dirty="0" smtClean="0"/>
              <a:t>For earthquake excitation:     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The interaction force:  </a:t>
            </a:r>
            <a:endParaRPr lang="fa-IR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301749"/>
            <a:ext cx="1109664" cy="3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1062656"/>
            <a:ext cx="2986088" cy="7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9382"/>
            <a:ext cx="2319026" cy="7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749550"/>
            <a:ext cx="1614486" cy="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077200" y="1377950"/>
            <a:ext cx="547688" cy="487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0648"/>
            <a:ext cx="4145445" cy="3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5" y="3867150"/>
            <a:ext cx="4020345" cy="66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1809750"/>
            <a:ext cx="2319026" cy="633622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8" name="Rectangle 17"/>
          <p:cNvSpPr/>
          <p:nvPr/>
        </p:nvSpPr>
        <p:spPr>
          <a:xfrm>
            <a:off x="863600" y="3261613"/>
            <a:ext cx="4089400" cy="376937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1" y="4713287"/>
            <a:ext cx="3476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Elbow Connector 12"/>
          <p:cNvCxnSpPr/>
          <p:nvPr/>
        </p:nvCxnSpPr>
        <p:spPr>
          <a:xfrm rot="10800000" flipV="1">
            <a:off x="4234656" y="4528867"/>
            <a:ext cx="413548" cy="34872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41429" y="4198008"/>
            <a:ext cx="360757" cy="330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6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4953000" cy="2695397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Flexible base;</a:t>
            </a:r>
          </a:p>
          <a:p>
            <a:pPr algn="just"/>
            <a:endParaRPr lang="en-US" sz="1800" b="1" dirty="0"/>
          </a:p>
          <a:p>
            <a:pPr algn="just"/>
            <a:endParaRPr lang="en-US" sz="1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The Structure consist of the excavated part of the soil, only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504950"/>
            <a:ext cx="1966913" cy="2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/>
          <a:stretch/>
        </p:blipFill>
        <p:spPr bwMode="auto">
          <a:xfrm>
            <a:off x="5582093" y="1123950"/>
            <a:ext cx="3505758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dirty="0" smtClean="0"/>
              <a:t>Basic equation of motion</a:t>
            </a:r>
            <a:endParaRPr lang="en-U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028950"/>
            <a:ext cx="4276725" cy="25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5726"/>
            <a:ext cx="2514601" cy="28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0027"/>
            <a:ext cx="1156000" cy="28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1" y="3807259"/>
            <a:ext cx="2874818" cy="32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4487" y="1504950"/>
            <a:ext cx="1966913" cy="2705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1896341" y="3714750"/>
            <a:ext cx="2874818" cy="4186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452798"/>
            <a:ext cx="2162175" cy="3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CCE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190586"/>
            <a:ext cx="3616495" cy="59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077200" y="4486068"/>
            <a:ext cx="797094" cy="295482"/>
          </a:xfrm>
          <a:prstGeom prst="roundRect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6019800" y="4476750"/>
            <a:ext cx="1219200" cy="29548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5020429" y="4790692"/>
            <a:ext cx="298511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amount of interaction of the embedded part</a:t>
            </a:r>
            <a:endParaRPr lang="en-US" sz="11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0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4953000" cy="2695397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Flexible base;</a:t>
            </a:r>
          </a:p>
          <a:p>
            <a:pPr algn="just"/>
            <a:endParaRPr lang="en-US" sz="1800" b="1" dirty="0"/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dirty="0" smtClean="0"/>
              <a:t>Basic equation of motion</a:t>
            </a:r>
            <a:endParaRPr lang="en-US" sz="32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E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586"/>
            <a:ext cx="3616495" cy="59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4150"/>
            <a:ext cx="1966913" cy="2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0" y="1819068"/>
            <a:ext cx="1122447" cy="29548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3" y="3542787"/>
            <a:ext cx="3367967" cy="3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71950"/>
            <a:ext cx="4090988" cy="5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237017"/>
            <a:ext cx="4214812" cy="26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153400" y="3943350"/>
            <a:ext cx="304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reeform 11"/>
          <p:cNvSpPr/>
          <p:nvPr/>
        </p:nvSpPr>
        <p:spPr>
          <a:xfrm>
            <a:off x="5100638" y="4054186"/>
            <a:ext cx="990842" cy="762000"/>
          </a:xfrm>
          <a:custGeom>
            <a:avLst/>
            <a:gdLst>
              <a:gd name="connsiteX0" fmla="*/ 0 w 990842"/>
              <a:gd name="connsiteY0" fmla="*/ 0 h 757238"/>
              <a:gd name="connsiteX1" fmla="*/ 4762 w 990842"/>
              <a:gd name="connsiteY1" fmla="*/ 204788 h 757238"/>
              <a:gd name="connsiteX2" fmla="*/ 9525 w 990842"/>
              <a:gd name="connsiteY2" fmla="*/ 273844 h 757238"/>
              <a:gd name="connsiteX3" fmla="*/ 14287 w 990842"/>
              <a:gd name="connsiteY3" fmla="*/ 345281 h 757238"/>
              <a:gd name="connsiteX4" fmla="*/ 16668 w 990842"/>
              <a:gd name="connsiteY4" fmla="*/ 352425 h 757238"/>
              <a:gd name="connsiteX5" fmla="*/ 26193 w 990842"/>
              <a:gd name="connsiteY5" fmla="*/ 385763 h 757238"/>
              <a:gd name="connsiteX6" fmla="*/ 33337 w 990842"/>
              <a:gd name="connsiteY6" fmla="*/ 407194 h 757238"/>
              <a:gd name="connsiteX7" fmla="*/ 35718 w 990842"/>
              <a:gd name="connsiteY7" fmla="*/ 414338 h 757238"/>
              <a:gd name="connsiteX8" fmla="*/ 45243 w 990842"/>
              <a:gd name="connsiteY8" fmla="*/ 433388 h 757238"/>
              <a:gd name="connsiteX9" fmla="*/ 52387 w 990842"/>
              <a:gd name="connsiteY9" fmla="*/ 450056 h 757238"/>
              <a:gd name="connsiteX10" fmla="*/ 59531 w 990842"/>
              <a:gd name="connsiteY10" fmla="*/ 464344 h 757238"/>
              <a:gd name="connsiteX11" fmla="*/ 61912 w 990842"/>
              <a:gd name="connsiteY11" fmla="*/ 471488 h 757238"/>
              <a:gd name="connsiteX12" fmla="*/ 66675 w 990842"/>
              <a:gd name="connsiteY12" fmla="*/ 478631 h 757238"/>
              <a:gd name="connsiteX13" fmla="*/ 76200 w 990842"/>
              <a:gd name="connsiteY13" fmla="*/ 500063 h 757238"/>
              <a:gd name="connsiteX14" fmla="*/ 85725 w 990842"/>
              <a:gd name="connsiteY14" fmla="*/ 514350 h 757238"/>
              <a:gd name="connsiteX15" fmla="*/ 90487 w 990842"/>
              <a:gd name="connsiteY15" fmla="*/ 523875 h 757238"/>
              <a:gd name="connsiteX16" fmla="*/ 104775 w 990842"/>
              <a:gd name="connsiteY16" fmla="*/ 538163 h 757238"/>
              <a:gd name="connsiteX17" fmla="*/ 107156 w 990842"/>
              <a:gd name="connsiteY17" fmla="*/ 545306 h 757238"/>
              <a:gd name="connsiteX18" fmla="*/ 116681 w 990842"/>
              <a:gd name="connsiteY18" fmla="*/ 559594 h 757238"/>
              <a:gd name="connsiteX19" fmla="*/ 128587 w 990842"/>
              <a:gd name="connsiteY19" fmla="*/ 581025 h 757238"/>
              <a:gd name="connsiteX20" fmla="*/ 135731 w 990842"/>
              <a:gd name="connsiteY20" fmla="*/ 588169 h 757238"/>
              <a:gd name="connsiteX21" fmla="*/ 145256 w 990842"/>
              <a:gd name="connsiteY21" fmla="*/ 602456 h 757238"/>
              <a:gd name="connsiteX22" fmla="*/ 147637 w 990842"/>
              <a:gd name="connsiteY22" fmla="*/ 611981 h 757238"/>
              <a:gd name="connsiteX23" fmla="*/ 154781 w 990842"/>
              <a:gd name="connsiteY23" fmla="*/ 616744 h 757238"/>
              <a:gd name="connsiteX24" fmla="*/ 169068 w 990842"/>
              <a:gd name="connsiteY24" fmla="*/ 628650 h 757238"/>
              <a:gd name="connsiteX25" fmla="*/ 173831 w 990842"/>
              <a:gd name="connsiteY25" fmla="*/ 635794 h 757238"/>
              <a:gd name="connsiteX26" fmla="*/ 180975 w 990842"/>
              <a:gd name="connsiteY26" fmla="*/ 638175 h 757238"/>
              <a:gd name="connsiteX27" fmla="*/ 188118 w 990842"/>
              <a:gd name="connsiteY27" fmla="*/ 642938 h 757238"/>
              <a:gd name="connsiteX28" fmla="*/ 195262 w 990842"/>
              <a:gd name="connsiteY28" fmla="*/ 650081 h 757238"/>
              <a:gd name="connsiteX29" fmla="*/ 211931 w 990842"/>
              <a:gd name="connsiteY29" fmla="*/ 661988 h 757238"/>
              <a:gd name="connsiteX30" fmla="*/ 223837 w 990842"/>
              <a:gd name="connsiteY30" fmla="*/ 671513 h 757238"/>
              <a:gd name="connsiteX31" fmla="*/ 228600 w 990842"/>
              <a:gd name="connsiteY31" fmla="*/ 678656 h 757238"/>
              <a:gd name="connsiteX32" fmla="*/ 257175 w 990842"/>
              <a:gd name="connsiteY32" fmla="*/ 702469 h 757238"/>
              <a:gd name="connsiteX33" fmla="*/ 269081 w 990842"/>
              <a:gd name="connsiteY33" fmla="*/ 707231 h 757238"/>
              <a:gd name="connsiteX34" fmla="*/ 283368 w 990842"/>
              <a:gd name="connsiteY34" fmla="*/ 714375 h 757238"/>
              <a:gd name="connsiteX35" fmla="*/ 290512 w 990842"/>
              <a:gd name="connsiteY35" fmla="*/ 719138 h 757238"/>
              <a:gd name="connsiteX36" fmla="*/ 297656 w 990842"/>
              <a:gd name="connsiteY36" fmla="*/ 726281 h 757238"/>
              <a:gd name="connsiteX37" fmla="*/ 307181 w 990842"/>
              <a:gd name="connsiteY37" fmla="*/ 728663 h 757238"/>
              <a:gd name="connsiteX38" fmla="*/ 333375 w 990842"/>
              <a:gd name="connsiteY38" fmla="*/ 735806 h 757238"/>
              <a:gd name="connsiteX39" fmla="*/ 371475 w 990842"/>
              <a:gd name="connsiteY39" fmla="*/ 742950 h 757238"/>
              <a:gd name="connsiteX40" fmla="*/ 395287 w 990842"/>
              <a:gd name="connsiteY40" fmla="*/ 747713 h 757238"/>
              <a:gd name="connsiteX41" fmla="*/ 402431 w 990842"/>
              <a:gd name="connsiteY41" fmla="*/ 750094 h 757238"/>
              <a:gd name="connsiteX42" fmla="*/ 421481 w 990842"/>
              <a:gd name="connsiteY42" fmla="*/ 752475 h 757238"/>
              <a:gd name="connsiteX43" fmla="*/ 450056 w 990842"/>
              <a:gd name="connsiteY43" fmla="*/ 757238 h 757238"/>
              <a:gd name="connsiteX44" fmla="*/ 600075 w 990842"/>
              <a:gd name="connsiteY44" fmla="*/ 754856 h 757238"/>
              <a:gd name="connsiteX45" fmla="*/ 614362 w 990842"/>
              <a:gd name="connsiteY45" fmla="*/ 750094 h 757238"/>
              <a:gd name="connsiteX46" fmla="*/ 621506 w 990842"/>
              <a:gd name="connsiteY46" fmla="*/ 747713 h 757238"/>
              <a:gd name="connsiteX47" fmla="*/ 628650 w 990842"/>
              <a:gd name="connsiteY47" fmla="*/ 742950 h 757238"/>
              <a:gd name="connsiteX48" fmla="*/ 635793 w 990842"/>
              <a:gd name="connsiteY48" fmla="*/ 740569 h 757238"/>
              <a:gd name="connsiteX49" fmla="*/ 645318 w 990842"/>
              <a:gd name="connsiteY49" fmla="*/ 735806 h 757238"/>
              <a:gd name="connsiteX50" fmla="*/ 652462 w 990842"/>
              <a:gd name="connsiteY50" fmla="*/ 731044 h 757238"/>
              <a:gd name="connsiteX51" fmla="*/ 664368 w 990842"/>
              <a:gd name="connsiteY51" fmla="*/ 728663 h 757238"/>
              <a:gd name="connsiteX52" fmla="*/ 681037 w 990842"/>
              <a:gd name="connsiteY52" fmla="*/ 723900 h 757238"/>
              <a:gd name="connsiteX53" fmla="*/ 690562 w 990842"/>
              <a:gd name="connsiteY53" fmla="*/ 721519 h 757238"/>
              <a:gd name="connsiteX54" fmla="*/ 704850 w 990842"/>
              <a:gd name="connsiteY54" fmla="*/ 716756 h 757238"/>
              <a:gd name="connsiteX55" fmla="*/ 719137 w 990842"/>
              <a:gd name="connsiteY55" fmla="*/ 709613 h 757238"/>
              <a:gd name="connsiteX56" fmla="*/ 733425 w 990842"/>
              <a:gd name="connsiteY56" fmla="*/ 700088 h 757238"/>
              <a:gd name="connsiteX57" fmla="*/ 747712 w 990842"/>
              <a:gd name="connsiteY57" fmla="*/ 692944 h 757238"/>
              <a:gd name="connsiteX58" fmla="*/ 754856 w 990842"/>
              <a:gd name="connsiteY58" fmla="*/ 685800 h 757238"/>
              <a:gd name="connsiteX59" fmla="*/ 762000 w 990842"/>
              <a:gd name="connsiteY59" fmla="*/ 681038 h 757238"/>
              <a:gd name="connsiteX60" fmla="*/ 776287 w 990842"/>
              <a:gd name="connsiteY60" fmla="*/ 666750 h 757238"/>
              <a:gd name="connsiteX61" fmla="*/ 790575 w 990842"/>
              <a:gd name="connsiteY61" fmla="*/ 657225 h 757238"/>
              <a:gd name="connsiteX62" fmla="*/ 795337 w 990842"/>
              <a:gd name="connsiteY62" fmla="*/ 650081 h 757238"/>
              <a:gd name="connsiteX63" fmla="*/ 802481 w 990842"/>
              <a:gd name="connsiteY63" fmla="*/ 645319 h 757238"/>
              <a:gd name="connsiteX64" fmla="*/ 819150 w 990842"/>
              <a:gd name="connsiteY64" fmla="*/ 626269 h 757238"/>
              <a:gd name="connsiteX65" fmla="*/ 833437 w 990842"/>
              <a:gd name="connsiteY65" fmla="*/ 604838 h 757238"/>
              <a:gd name="connsiteX66" fmla="*/ 838200 w 990842"/>
              <a:gd name="connsiteY66" fmla="*/ 597694 h 757238"/>
              <a:gd name="connsiteX67" fmla="*/ 842962 w 990842"/>
              <a:gd name="connsiteY67" fmla="*/ 590550 h 757238"/>
              <a:gd name="connsiteX68" fmla="*/ 850106 w 990842"/>
              <a:gd name="connsiteY68" fmla="*/ 583406 h 757238"/>
              <a:gd name="connsiteX69" fmla="*/ 866775 w 990842"/>
              <a:gd name="connsiteY69" fmla="*/ 564356 h 757238"/>
              <a:gd name="connsiteX70" fmla="*/ 871537 w 990842"/>
              <a:gd name="connsiteY70" fmla="*/ 557213 h 757238"/>
              <a:gd name="connsiteX71" fmla="*/ 885825 w 990842"/>
              <a:gd name="connsiteY71" fmla="*/ 542925 h 757238"/>
              <a:gd name="connsiteX72" fmla="*/ 895350 w 990842"/>
              <a:gd name="connsiteY72" fmla="*/ 528638 h 757238"/>
              <a:gd name="connsiteX73" fmla="*/ 900112 w 990842"/>
              <a:gd name="connsiteY73" fmla="*/ 521494 h 757238"/>
              <a:gd name="connsiteX74" fmla="*/ 907256 w 990842"/>
              <a:gd name="connsiteY74" fmla="*/ 514350 h 757238"/>
              <a:gd name="connsiteX75" fmla="*/ 914400 w 990842"/>
              <a:gd name="connsiteY75" fmla="*/ 500063 h 757238"/>
              <a:gd name="connsiteX76" fmla="*/ 916781 w 990842"/>
              <a:gd name="connsiteY76" fmla="*/ 492919 h 757238"/>
              <a:gd name="connsiteX77" fmla="*/ 926306 w 990842"/>
              <a:gd name="connsiteY77" fmla="*/ 478631 h 757238"/>
              <a:gd name="connsiteX78" fmla="*/ 931068 w 990842"/>
              <a:gd name="connsiteY78" fmla="*/ 471488 h 757238"/>
              <a:gd name="connsiteX79" fmla="*/ 933450 w 990842"/>
              <a:gd name="connsiteY79" fmla="*/ 464344 h 757238"/>
              <a:gd name="connsiteX80" fmla="*/ 942975 w 990842"/>
              <a:gd name="connsiteY80" fmla="*/ 450056 h 757238"/>
              <a:gd name="connsiteX81" fmla="*/ 947737 w 990842"/>
              <a:gd name="connsiteY81" fmla="*/ 440531 h 757238"/>
              <a:gd name="connsiteX82" fmla="*/ 954881 w 990842"/>
              <a:gd name="connsiteY82" fmla="*/ 419100 h 757238"/>
              <a:gd name="connsiteX83" fmla="*/ 957262 w 990842"/>
              <a:gd name="connsiteY83" fmla="*/ 411956 h 757238"/>
              <a:gd name="connsiteX84" fmla="*/ 962025 w 990842"/>
              <a:gd name="connsiteY84" fmla="*/ 404813 h 757238"/>
              <a:gd name="connsiteX85" fmla="*/ 973931 w 990842"/>
              <a:gd name="connsiteY85" fmla="*/ 369094 h 757238"/>
              <a:gd name="connsiteX86" fmla="*/ 976312 w 990842"/>
              <a:gd name="connsiteY86" fmla="*/ 361950 h 757238"/>
              <a:gd name="connsiteX87" fmla="*/ 978693 w 990842"/>
              <a:gd name="connsiteY87" fmla="*/ 354806 h 757238"/>
              <a:gd name="connsiteX88" fmla="*/ 981075 w 990842"/>
              <a:gd name="connsiteY88" fmla="*/ 340519 h 757238"/>
              <a:gd name="connsiteX89" fmla="*/ 983456 w 990842"/>
              <a:gd name="connsiteY89" fmla="*/ 333375 h 757238"/>
              <a:gd name="connsiteX90" fmla="*/ 985837 w 990842"/>
              <a:gd name="connsiteY90" fmla="*/ 321469 h 757238"/>
              <a:gd name="connsiteX91" fmla="*/ 988218 w 990842"/>
              <a:gd name="connsiteY91" fmla="*/ 297656 h 757238"/>
              <a:gd name="connsiteX92" fmla="*/ 990600 w 990842"/>
              <a:gd name="connsiteY92" fmla="*/ 280988 h 757238"/>
              <a:gd name="connsiteX93" fmla="*/ 985837 w 990842"/>
              <a:gd name="connsiteY93" fmla="*/ 135731 h 757238"/>
              <a:gd name="connsiteX94" fmla="*/ 988218 w 990842"/>
              <a:gd name="connsiteY94" fmla="*/ 47625 h 757238"/>
              <a:gd name="connsiteX95" fmla="*/ 990600 w 990842"/>
              <a:gd name="connsiteY95" fmla="*/ 35719 h 757238"/>
              <a:gd name="connsiteX96" fmla="*/ 990600 w 990842"/>
              <a:gd name="connsiteY96" fmla="*/ 9525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90842" h="757238">
                <a:moveTo>
                  <a:pt x="0" y="0"/>
                </a:moveTo>
                <a:cubicBezTo>
                  <a:pt x="5728" y="108841"/>
                  <a:pt x="213" y="-6777"/>
                  <a:pt x="4762" y="204788"/>
                </a:cubicBezTo>
                <a:cubicBezTo>
                  <a:pt x="6072" y="265707"/>
                  <a:pt x="752" y="247533"/>
                  <a:pt x="9525" y="273844"/>
                </a:cubicBezTo>
                <a:cubicBezTo>
                  <a:pt x="10257" y="288493"/>
                  <a:pt x="11352" y="326200"/>
                  <a:pt x="14287" y="345281"/>
                </a:cubicBezTo>
                <a:cubicBezTo>
                  <a:pt x="14669" y="347762"/>
                  <a:pt x="16008" y="350003"/>
                  <a:pt x="16668" y="352425"/>
                </a:cubicBezTo>
                <a:cubicBezTo>
                  <a:pt x="25628" y="385279"/>
                  <a:pt x="17076" y="358413"/>
                  <a:pt x="26193" y="385763"/>
                </a:cubicBezTo>
                <a:lnTo>
                  <a:pt x="33337" y="407194"/>
                </a:lnTo>
                <a:cubicBezTo>
                  <a:pt x="34131" y="409575"/>
                  <a:pt x="34595" y="412093"/>
                  <a:pt x="35718" y="414338"/>
                </a:cubicBezTo>
                <a:cubicBezTo>
                  <a:pt x="38893" y="420688"/>
                  <a:pt x="42997" y="426653"/>
                  <a:pt x="45243" y="433388"/>
                </a:cubicBezTo>
                <a:cubicBezTo>
                  <a:pt x="50834" y="450153"/>
                  <a:pt x="43553" y="429441"/>
                  <a:pt x="52387" y="450056"/>
                </a:cubicBezTo>
                <a:cubicBezTo>
                  <a:pt x="58301" y="463857"/>
                  <a:pt x="50379" y="450617"/>
                  <a:pt x="59531" y="464344"/>
                </a:cubicBezTo>
                <a:cubicBezTo>
                  <a:pt x="60325" y="466725"/>
                  <a:pt x="60789" y="469243"/>
                  <a:pt x="61912" y="471488"/>
                </a:cubicBezTo>
                <a:cubicBezTo>
                  <a:pt x="63192" y="474048"/>
                  <a:pt x="65513" y="476016"/>
                  <a:pt x="66675" y="478631"/>
                </a:cubicBezTo>
                <a:cubicBezTo>
                  <a:pt x="78012" y="504138"/>
                  <a:pt x="65420" y="483894"/>
                  <a:pt x="76200" y="500063"/>
                </a:cubicBezTo>
                <a:cubicBezTo>
                  <a:pt x="81308" y="515387"/>
                  <a:pt x="74576" y="498741"/>
                  <a:pt x="85725" y="514350"/>
                </a:cubicBezTo>
                <a:cubicBezTo>
                  <a:pt x="87788" y="517239"/>
                  <a:pt x="88606" y="520865"/>
                  <a:pt x="90487" y="523875"/>
                </a:cubicBezTo>
                <a:cubicBezTo>
                  <a:pt x="96816" y="534001"/>
                  <a:pt x="96155" y="532416"/>
                  <a:pt x="104775" y="538163"/>
                </a:cubicBezTo>
                <a:cubicBezTo>
                  <a:pt x="105569" y="540544"/>
                  <a:pt x="105937" y="543112"/>
                  <a:pt x="107156" y="545306"/>
                </a:cubicBezTo>
                <a:cubicBezTo>
                  <a:pt x="109936" y="550310"/>
                  <a:pt x="116681" y="559594"/>
                  <a:pt x="116681" y="559594"/>
                </a:cubicBezTo>
                <a:cubicBezTo>
                  <a:pt x="119675" y="568578"/>
                  <a:pt x="120398" y="572836"/>
                  <a:pt x="128587" y="581025"/>
                </a:cubicBezTo>
                <a:cubicBezTo>
                  <a:pt x="130968" y="583406"/>
                  <a:pt x="133663" y="585511"/>
                  <a:pt x="135731" y="588169"/>
                </a:cubicBezTo>
                <a:cubicBezTo>
                  <a:pt x="139245" y="592687"/>
                  <a:pt x="145256" y="602456"/>
                  <a:pt x="145256" y="602456"/>
                </a:cubicBezTo>
                <a:cubicBezTo>
                  <a:pt x="146050" y="605631"/>
                  <a:pt x="145822" y="609258"/>
                  <a:pt x="147637" y="611981"/>
                </a:cubicBezTo>
                <a:cubicBezTo>
                  <a:pt x="149225" y="614362"/>
                  <a:pt x="152582" y="614912"/>
                  <a:pt x="154781" y="616744"/>
                </a:cubicBezTo>
                <a:cubicBezTo>
                  <a:pt x="173113" y="632021"/>
                  <a:pt x="151335" y="616828"/>
                  <a:pt x="169068" y="628650"/>
                </a:cubicBezTo>
                <a:cubicBezTo>
                  <a:pt x="170656" y="631031"/>
                  <a:pt x="171596" y="634006"/>
                  <a:pt x="173831" y="635794"/>
                </a:cubicBezTo>
                <a:cubicBezTo>
                  <a:pt x="175791" y="637362"/>
                  <a:pt x="178730" y="637052"/>
                  <a:pt x="180975" y="638175"/>
                </a:cubicBezTo>
                <a:cubicBezTo>
                  <a:pt x="183535" y="639455"/>
                  <a:pt x="185920" y="641106"/>
                  <a:pt x="188118" y="642938"/>
                </a:cubicBezTo>
                <a:cubicBezTo>
                  <a:pt x="190705" y="645094"/>
                  <a:pt x="192675" y="647925"/>
                  <a:pt x="195262" y="650081"/>
                </a:cubicBezTo>
                <a:cubicBezTo>
                  <a:pt x="203370" y="656838"/>
                  <a:pt x="203358" y="653415"/>
                  <a:pt x="211931" y="661988"/>
                </a:cubicBezTo>
                <a:cubicBezTo>
                  <a:pt x="222702" y="672759"/>
                  <a:pt x="209929" y="666876"/>
                  <a:pt x="223837" y="671513"/>
                </a:cubicBezTo>
                <a:cubicBezTo>
                  <a:pt x="225425" y="673894"/>
                  <a:pt x="226699" y="676517"/>
                  <a:pt x="228600" y="678656"/>
                </a:cubicBezTo>
                <a:cubicBezTo>
                  <a:pt x="235166" y="686043"/>
                  <a:pt x="247284" y="698513"/>
                  <a:pt x="257175" y="702469"/>
                </a:cubicBezTo>
                <a:cubicBezTo>
                  <a:pt x="261144" y="704056"/>
                  <a:pt x="265258" y="705319"/>
                  <a:pt x="269081" y="707231"/>
                </a:cubicBezTo>
                <a:cubicBezTo>
                  <a:pt x="287548" y="716465"/>
                  <a:pt x="265412" y="708390"/>
                  <a:pt x="283368" y="714375"/>
                </a:cubicBezTo>
                <a:cubicBezTo>
                  <a:pt x="285749" y="715963"/>
                  <a:pt x="288313" y="717306"/>
                  <a:pt x="290512" y="719138"/>
                </a:cubicBezTo>
                <a:cubicBezTo>
                  <a:pt x="293099" y="721294"/>
                  <a:pt x="294732" y="724610"/>
                  <a:pt x="297656" y="726281"/>
                </a:cubicBezTo>
                <a:cubicBezTo>
                  <a:pt x="300498" y="727905"/>
                  <a:pt x="304046" y="727723"/>
                  <a:pt x="307181" y="728663"/>
                </a:cubicBezTo>
                <a:cubicBezTo>
                  <a:pt x="358263" y="743988"/>
                  <a:pt x="289974" y="724955"/>
                  <a:pt x="333375" y="735806"/>
                </a:cubicBezTo>
                <a:cubicBezTo>
                  <a:pt x="377206" y="746764"/>
                  <a:pt x="319108" y="734681"/>
                  <a:pt x="371475" y="742950"/>
                </a:cubicBezTo>
                <a:cubicBezTo>
                  <a:pt x="379471" y="744212"/>
                  <a:pt x="387400" y="745893"/>
                  <a:pt x="395287" y="747713"/>
                </a:cubicBezTo>
                <a:cubicBezTo>
                  <a:pt x="397733" y="748277"/>
                  <a:pt x="399961" y="749645"/>
                  <a:pt x="402431" y="750094"/>
                </a:cubicBezTo>
                <a:cubicBezTo>
                  <a:pt x="408727" y="751239"/>
                  <a:pt x="415138" y="751629"/>
                  <a:pt x="421481" y="752475"/>
                </a:cubicBezTo>
                <a:cubicBezTo>
                  <a:pt x="439207" y="754838"/>
                  <a:pt x="434773" y="754180"/>
                  <a:pt x="450056" y="757238"/>
                </a:cubicBezTo>
                <a:cubicBezTo>
                  <a:pt x="500062" y="756444"/>
                  <a:pt x="550110" y="757028"/>
                  <a:pt x="600075" y="754856"/>
                </a:cubicBezTo>
                <a:cubicBezTo>
                  <a:pt x="605090" y="754638"/>
                  <a:pt x="609600" y="751681"/>
                  <a:pt x="614362" y="750094"/>
                </a:cubicBezTo>
                <a:lnTo>
                  <a:pt x="621506" y="747713"/>
                </a:lnTo>
                <a:cubicBezTo>
                  <a:pt x="623887" y="746125"/>
                  <a:pt x="626090" y="744230"/>
                  <a:pt x="628650" y="742950"/>
                </a:cubicBezTo>
                <a:cubicBezTo>
                  <a:pt x="630895" y="741828"/>
                  <a:pt x="633486" y="741558"/>
                  <a:pt x="635793" y="740569"/>
                </a:cubicBezTo>
                <a:cubicBezTo>
                  <a:pt x="639056" y="739171"/>
                  <a:pt x="642236" y="737567"/>
                  <a:pt x="645318" y="735806"/>
                </a:cubicBezTo>
                <a:cubicBezTo>
                  <a:pt x="647803" y="734386"/>
                  <a:pt x="649782" y="732049"/>
                  <a:pt x="652462" y="731044"/>
                </a:cubicBezTo>
                <a:cubicBezTo>
                  <a:pt x="656252" y="729623"/>
                  <a:pt x="660417" y="729541"/>
                  <a:pt x="664368" y="728663"/>
                </a:cubicBezTo>
                <a:cubicBezTo>
                  <a:pt x="681110" y="724942"/>
                  <a:pt x="667121" y="727876"/>
                  <a:pt x="681037" y="723900"/>
                </a:cubicBezTo>
                <a:cubicBezTo>
                  <a:pt x="684184" y="723001"/>
                  <a:pt x="687427" y="722459"/>
                  <a:pt x="690562" y="721519"/>
                </a:cubicBezTo>
                <a:cubicBezTo>
                  <a:pt x="695371" y="720076"/>
                  <a:pt x="700673" y="719541"/>
                  <a:pt x="704850" y="716756"/>
                </a:cubicBezTo>
                <a:cubicBezTo>
                  <a:pt x="714082" y="710602"/>
                  <a:pt x="709278" y="712899"/>
                  <a:pt x="719137" y="709613"/>
                </a:cubicBezTo>
                <a:cubicBezTo>
                  <a:pt x="732682" y="696068"/>
                  <a:pt x="719638" y="706982"/>
                  <a:pt x="733425" y="700088"/>
                </a:cubicBezTo>
                <a:cubicBezTo>
                  <a:pt x="751889" y="690855"/>
                  <a:pt x="729755" y="698929"/>
                  <a:pt x="747712" y="692944"/>
                </a:cubicBezTo>
                <a:cubicBezTo>
                  <a:pt x="750093" y="690563"/>
                  <a:pt x="752269" y="687956"/>
                  <a:pt x="754856" y="685800"/>
                </a:cubicBezTo>
                <a:cubicBezTo>
                  <a:pt x="757055" y="683968"/>
                  <a:pt x="759861" y="682939"/>
                  <a:pt x="762000" y="681038"/>
                </a:cubicBezTo>
                <a:cubicBezTo>
                  <a:pt x="767034" y="676563"/>
                  <a:pt x="770683" y="670486"/>
                  <a:pt x="776287" y="666750"/>
                </a:cubicBezTo>
                <a:lnTo>
                  <a:pt x="790575" y="657225"/>
                </a:lnTo>
                <a:cubicBezTo>
                  <a:pt x="792162" y="654844"/>
                  <a:pt x="793313" y="652105"/>
                  <a:pt x="795337" y="650081"/>
                </a:cubicBezTo>
                <a:cubicBezTo>
                  <a:pt x="797361" y="648057"/>
                  <a:pt x="800596" y="647473"/>
                  <a:pt x="802481" y="645319"/>
                </a:cubicBezTo>
                <a:cubicBezTo>
                  <a:pt x="821928" y="623094"/>
                  <a:pt x="803076" y="636984"/>
                  <a:pt x="819150" y="626269"/>
                </a:cubicBezTo>
                <a:lnTo>
                  <a:pt x="833437" y="604838"/>
                </a:lnTo>
                <a:lnTo>
                  <a:pt x="838200" y="597694"/>
                </a:lnTo>
                <a:cubicBezTo>
                  <a:pt x="839787" y="595313"/>
                  <a:pt x="840938" y="592574"/>
                  <a:pt x="842962" y="590550"/>
                </a:cubicBezTo>
                <a:cubicBezTo>
                  <a:pt x="845343" y="588169"/>
                  <a:pt x="848038" y="586064"/>
                  <a:pt x="850106" y="583406"/>
                </a:cubicBezTo>
                <a:cubicBezTo>
                  <a:pt x="865065" y="564173"/>
                  <a:pt x="852945" y="573577"/>
                  <a:pt x="866775" y="564356"/>
                </a:cubicBezTo>
                <a:cubicBezTo>
                  <a:pt x="868362" y="561975"/>
                  <a:pt x="869636" y="559352"/>
                  <a:pt x="871537" y="557213"/>
                </a:cubicBezTo>
                <a:cubicBezTo>
                  <a:pt x="876012" y="552179"/>
                  <a:pt x="882089" y="548529"/>
                  <a:pt x="885825" y="542925"/>
                </a:cubicBezTo>
                <a:lnTo>
                  <a:pt x="895350" y="528638"/>
                </a:lnTo>
                <a:cubicBezTo>
                  <a:pt x="896937" y="526257"/>
                  <a:pt x="898088" y="523518"/>
                  <a:pt x="900112" y="521494"/>
                </a:cubicBezTo>
                <a:lnTo>
                  <a:pt x="907256" y="514350"/>
                </a:lnTo>
                <a:cubicBezTo>
                  <a:pt x="913241" y="496393"/>
                  <a:pt x="905167" y="518527"/>
                  <a:pt x="914400" y="500063"/>
                </a:cubicBezTo>
                <a:cubicBezTo>
                  <a:pt x="915523" y="497818"/>
                  <a:pt x="915562" y="495113"/>
                  <a:pt x="916781" y="492919"/>
                </a:cubicBezTo>
                <a:cubicBezTo>
                  <a:pt x="919561" y="487915"/>
                  <a:pt x="923131" y="483394"/>
                  <a:pt x="926306" y="478631"/>
                </a:cubicBezTo>
                <a:cubicBezTo>
                  <a:pt x="927893" y="476250"/>
                  <a:pt x="930163" y="474203"/>
                  <a:pt x="931068" y="471488"/>
                </a:cubicBezTo>
                <a:cubicBezTo>
                  <a:pt x="931862" y="469107"/>
                  <a:pt x="932231" y="466538"/>
                  <a:pt x="933450" y="464344"/>
                </a:cubicBezTo>
                <a:cubicBezTo>
                  <a:pt x="936230" y="459340"/>
                  <a:pt x="940415" y="455176"/>
                  <a:pt x="942975" y="450056"/>
                </a:cubicBezTo>
                <a:cubicBezTo>
                  <a:pt x="944562" y="446881"/>
                  <a:pt x="946419" y="443827"/>
                  <a:pt x="947737" y="440531"/>
                </a:cubicBezTo>
                <a:cubicBezTo>
                  <a:pt x="947746" y="440508"/>
                  <a:pt x="953687" y="422684"/>
                  <a:pt x="954881" y="419100"/>
                </a:cubicBezTo>
                <a:cubicBezTo>
                  <a:pt x="955675" y="416719"/>
                  <a:pt x="955869" y="414044"/>
                  <a:pt x="957262" y="411956"/>
                </a:cubicBezTo>
                <a:lnTo>
                  <a:pt x="962025" y="404813"/>
                </a:lnTo>
                <a:lnTo>
                  <a:pt x="973931" y="369094"/>
                </a:lnTo>
                <a:lnTo>
                  <a:pt x="976312" y="361950"/>
                </a:lnTo>
                <a:cubicBezTo>
                  <a:pt x="977106" y="359569"/>
                  <a:pt x="978280" y="357282"/>
                  <a:pt x="978693" y="354806"/>
                </a:cubicBezTo>
                <a:cubicBezTo>
                  <a:pt x="979487" y="350044"/>
                  <a:pt x="980028" y="345232"/>
                  <a:pt x="981075" y="340519"/>
                </a:cubicBezTo>
                <a:cubicBezTo>
                  <a:pt x="981620" y="338069"/>
                  <a:pt x="982847" y="335810"/>
                  <a:pt x="983456" y="333375"/>
                </a:cubicBezTo>
                <a:cubicBezTo>
                  <a:pt x="984438" y="329449"/>
                  <a:pt x="985043" y="325438"/>
                  <a:pt x="985837" y="321469"/>
                </a:cubicBezTo>
                <a:cubicBezTo>
                  <a:pt x="986631" y="313531"/>
                  <a:pt x="987286" y="305579"/>
                  <a:pt x="988218" y="297656"/>
                </a:cubicBezTo>
                <a:cubicBezTo>
                  <a:pt x="988874" y="292082"/>
                  <a:pt x="990600" y="286600"/>
                  <a:pt x="990600" y="280988"/>
                </a:cubicBezTo>
                <a:cubicBezTo>
                  <a:pt x="990600" y="176956"/>
                  <a:pt x="991746" y="194830"/>
                  <a:pt x="985837" y="135731"/>
                </a:cubicBezTo>
                <a:cubicBezTo>
                  <a:pt x="986631" y="106362"/>
                  <a:pt x="986820" y="76971"/>
                  <a:pt x="988218" y="47625"/>
                </a:cubicBezTo>
                <a:cubicBezTo>
                  <a:pt x="988411" y="43582"/>
                  <a:pt x="990347" y="39758"/>
                  <a:pt x="990600" y="35719"/>
                </a:cubicBezTo>
                <a:cubicBezTo>
                  <a:pt x="991145" y="27005"/>
                  <a:pt x="990600" y="18256"/>
                  <a:pt x="990600" y="952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102" name="Picture 6" descr="C:\Users\valiasr\AppData\Local\Microsoft\Windows\Temporary Internet Files\Content.IE5\IWQE0LLD\Boton-correcto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71950"/>
            <a:ext cx="235012" cy="2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valiasr\AppData\Local\Microsoft\Windows\Temporary Internet Files\Content.IE5\NAS8EUYJ\No-Symbol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4986"/>
            <a:ext cx="212764" cy="2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7391400" cy="2695397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Rigid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r>
              <a:rPr lang="en-US" sz="1800" b="1" dirty="0" smtClean="0"/>
              <a:t>                               </a:t>
            </a:r>
            <a:r>
              <a:rPr lang="en-US" sz="1800" dirty="0" smtClean="0"/>
              <a:t>[A] is a kinematic transformation matrix </a:t>
            </a:r>
          </a:p>
          <a:p>
            <a:pPr algn="just"/>
            <a:endParaRPr lang="en-US" sz="1800" b="1" dirty="0"/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dirty="0" smtClean="0"/>
              <a:t>Basic equation of motion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0150"/>
            <a:ext cx="212309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9249"/>
            <a:ext cx="1133088" cy="2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38550"/>
            <a:ext cx="1805763" cy="127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343150"/>
            <a:ext cx="2057400" cy="57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7010"/>
            <a:ext cx="3790321" cy="66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1950"/>
            <a:ext cx="4177632" cy="67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66701"/>
            <a:ext cx="1600200" cy="87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609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Rigid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/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dirty="0" smtClean="0"/>
              <a:t>Basic equation of motion</a:t>
            </a:r>
            <a:endParaRPr lang="en-US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4950"/>
            <a:ext cx="1547813" cy="34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59" y="1560665"/>
            <a:ext cx="2022682" cy="32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3922"/>
            <a:ext cx="2566795" cy="3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9336"/>
            <a:ext cx="2953589" cy="3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2057400" y="280035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0" y="4229006"/>
            <a:ext cx="3972770" cy="62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8920"/>
            <a:ext cx="4530544" cy="27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8382000" y="3812216"/>
            <a:ext cx="304800" cy="30480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9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3200" b="1" dirty="0"/>
              <a:t>Kinematic and Inertial Interaction</a:t>
            </a:r>
            <a:endParaRPr lang="fa-IR" sz="3200" b="1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609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Flexible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/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1550"/>
            <a:ext cx="288798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64358"/>
            <a:ext cx="1524001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6487"/>
            <a:ext cx="3424238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3105150"/>
            <a:ext cx="2524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743200" y="3105150"/>
            <a:ext cx="705958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Callout 8"/>
          <p:cNvSpPr/>
          <p:nvPr/>
        </p:nvSpPr>
        <p:spPr>
          <a:xfrm>
            <a:off x="3886200" y="3482163"/>
            <a:ext cx="2312027" cy="381000"/>
          </a:xfrm>
          <a:prstGeom prst="wedgeEllipseCallout">
            <a:avLst>
              <a:gd name="adj1" fmla="val -68801"/>
              <a:gd name="adj2" fmla="val -10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In Kinematic Interaction part, M=0</a:t>
            </a:r>
            <a:endParaRPr lang="fa-IR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3" y="4437852"/>
            <a:ext cx="4275452" cy="5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95750"/>
            <a:ext cx="2838450" cy="30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58453" y="4437852"/>
            <a:ext cx="4275452" cy="22506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153400" y="4368651"/>
            <a:ext cx="3810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4563130"/>
            <a:ext cx="3686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Quasi-static transformation function;</a:t>
            </a:r>
          </a:p>
          <a:p>
            <a:pPr algn="ctr"/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Depends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geometry and relative stiffness</a:t>
            </a:r>
          </a:p>
        </p:txBody>
      </p:sp>
    </p:spTree>
    <p:extLst>
      <p:ext uri="{BB962C8B-B14F-4D97-AF65-F5344CB8AC3E}">
        <p14:creationId xmlns:p14="http://schemas.microsoft.com/office/powerpoint/2010/main" val="12128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51" y="1854726"/>
            <a:ext cx="4660149" cy="323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3200" b="1" dirty="0"/>
              <a:t>Kinematic and Inertial Interaction</a:t>
            </a:r>
            <a:endParaRPr lang="fa-IR" sz="3200" b="1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7391400" cy="609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Flexible base;</a:t>
            </a:r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b="1" dirty="0"/>
          </a:p>
          <a:p>
            <a:pPr algn="just"/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8" y="1733550"/>
            <a:ext cx="4275452" cy="5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0350"/>
            <a:ext cx="2838450" cy="30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28525"/>
            <a:ext cx="4183084" cy="2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rc 14"/>
          <p:cNvSpPr/>
          <p:nvPr/>
        </p:nvSpPr>
        <p:spPr>
          <a:xfrm rot="10800000">
            <a:off x="3429000" y="3562349"/>
            <a:ext cx="1379852" cy="838201"/>
          </a:xfrm>
          <a:prstGeom prst="arc">
            <a:avLst>
              <a:gd name="adj1" fmla="val 10781517"/>
              <a:gd name="adj2" fmla="val 2137766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rgbClr val="7030A0"/>
                </a:solidFill>
              </a:rPr>
              <a:t>≠</a:t>
            </a:r>
          </a:p>
        </p:txBody>
      </p:sp>
      <p:sp>
        <p:nvSpPr>
          <p:cNvPr id="18" name="Arc 17"/>
          <p:cNvSpPr/>
          <p:nvPr/>
        </p:nvSpPr>
        <p:spPr>
          <a:xfrm>
            <a:off x="3429000" y="3544908"/>
            <a:ext cx="685800" cy="567233"/>
          </a:xfrm>
          <a:prstGeom prst="arc">
            <a:avLst>
              <a:gd name="adj1" fmla="val 10781517"/>
              <a:gd name="adj2" fmla="val 2137766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7030A0"/>
                </a:solidFill>
              </a:rPr>
              <a:t>≠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292</Words>
  <Application>Microsoft Office PowerPoint</Application>
  <PresentationFormat>On-screen Show (16:9)</PresentationFormat>
  <Paragraphs>128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WidescreenPres</vt:lpstr>
      <vt:lpstr>Dynamic Soil-Structure-Interaction</vt:lpstr>
      <vt:lpstr>Basic equation of motion</vt:lpstr>
      <vt:lpstr>Basic equation of motion</vt:lpstr>
      <vt:lpstr>Basic equation of motion</vt:lpstr>
      <vt:lpstr>Basic equation of motion</vt:lpstr>
      <vt:lpstr>Basic equation of motion</vt:lpstr>
      <vt:lpstr>Basic equation of motion</vt:lpstr>
      <vt:lpstr>Kinematic and Inertial Interaction</vt:lpstr>
      <vt:lpstr>Kinematic and Inertial Interaction</vt:lpstr>
      <vt:lpstr>Kinematic and Inertial Interaction</vt:lpstr>
      <vt:lpstr>Kinematic and Inertial Interaction</vt:lpstr>
      <vt:lpstr>Kinematic and Inertial Interaction</vt:lpstr>
      <vt:lpstr>Statement of Problem</vt:lpstr>
      <vt:lpstr>Statement of Problem</vt:lpstr>
      <vt:lpstr>Equation of Motion</vt:lpstr>
      <vt:lpstr>Equation of Motion</vt:lpstr>
      <vt:lpstr>Equivalent SDOF system (          )</vt:lpstr>
      <vt:lpstr>Effective parameters</vt:lpstr>
      <vt:lpstr>Parametric study</vt:lpstr>
      <vt:lpstr>Parametric study</vt:lpstr>
      <vt:lpstr>Parametric study</vt:lpstr>
      <vt:lpstr>Parametric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2013-01-30T06:52:58Z</dcterms:created>
  <dcterms:modified xsi:type="dcterms:W3CDTF">2016-04-02T05:22:03Z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