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15" r:id="rId3"/>
    <p:sldId id="316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257" r:id="rId12"/>
    <p:sldId id="325" r:id="rId13"/>
    <p:sldId id="326" r:id="rId14"/>
    <p:sldId id="327" r:id="rId15"/>
    <p:sldId id="328" r:id="rId16"/>
    <p:sldId id="329" r:id="rId17"/>
    <p:sldId id="330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83" r:id="rId35"/>
    <p:sldId id="274" r:id="rId36"/>
    <p:sldId id="275" r:id="rId37"/>
    <p:sldId id="276" r:id="rId38"/>
    <p:sldId id="277" r:id="rId39"/>
    <p:sldId id="278" r:id="rId40"/>
    <p:sldId id="279" r:id="rId41"/>
    <p:sldId id="281" r:id="rId42"/>
    <p:sldId id="280" r:id="rId43"/>
    <p:sldId id="282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A0DF2A-FD71-4C18-B269-453B7A54CB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3B2C5-501D-40EE-80B6-06EEE9CDE3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5A1F0DD-B8BB-4B63-BBBE-8983F469725C}" type="datetimeFigureOut">
              <a:rPr lang="fa-IR" smtClean="0"/>
              <a:t>21/07/1444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7EF96-D25A-4D0F-B4E3-7AE48B2644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26459-BC64-47E0-85C4-25DC9CBAD8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6104F93-B205-48CE-9E0B-AFB26D18F9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4290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7T13:48:30.2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15056 6945 0,'-24'0'157,"24"25"-95,0 25-46,0-25 31,0-1-1,0 1-46,0 0 47,0 0 0,-25 0-16,25-1 1,0 1-17,0 0 32,0 0 0,0 0-31,-50-25-1,25 24 1,25 1 31,-24-25-32,24 25 1,0 0 15,0 0-15,0-1 0,0 1 15,-25 0 0,0-25 78,0 25 1,0 0-79,25-1-15,-24 1 62,24 0-47,-25-25-15,25-25 421,0 0-421,0 1-1,0-1 48,0 0-32,25 0 16,-25 50 391,0 0-407,0 0 0,0-1-31,0 1 16,0 0 46,-25 0-62,25 0 16,0-1-1,0-48 282,25 24-281,-1-25 15,-24 0 47,0 0 16,25 25-47,0 0 0,-25-25-16,25 25-15,0 0 46,-1-24-31</inkml:trace>
  <inkml:trace contextRef="#ctx0" brushRef="#br0" timeOffset="1839.9">15032 6921 0,'-25'0'187,"0"0"-156,0 0-15,-24 0 62,49 24 32,-25 1-1</inkml:trace>
  <inkml:trace contextRef="#ctx0" brushRef="#br0" timeOffset="4831.56">15007 6970 0,'0'50'172,"-25"-50"-141,25 25-15,0-1 30,0 1 17,0 0-16,-25 0 218,0-25 142,25-25-376,0 0 16,0 0 31,0 1-47,0-1 47,25 25-31,0 0 219,0 0-251,0 0 17,-1 0-1,1 25 203,0-25-109,-25 24-31,0 1 31,0 0 0,50 0-94,-50 24 63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7T13:55:57.51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3448 11857 0,'0'24'141,"0"1"-110,0 0-16,0 0 1,0 0 0,0-1-1,0 1 1,0 0 31,-25 0-32,25 0 64,-25 24-64,0-49 48,1 50-32,24-25-15,-25-25 62,25 25-78,-25-25 93,25 24 32,-25 1-109</inkml:trace>
  <inkml:trace contextRef="#ctx0" brushRef="#br0" timeOffset="3327.85">6127 14064 0,'0'-25'47,"0"1"-31,-25 24-1,0-25 1,0 0 124,25 0-93,-24 25 203,-1 0-172,-25 0-46,25 0 46,-24 0-31,24 0 484,-25 0-453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7T13:59:37.17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3448 11857 0,'0'24'141,"0"1"-110,0 0-16,0 0 1,0 0 0,0-1-1,0 1 1,0 0 31,-25 0-32,25 0 64,-25 24-64,0-49 48,1 50-32,24-25-15,-25-25 62,25 25-78,-25-25 93,25 24 32,-25 1-109</inkml:trace>
  <inkml:trace contextRef="#ctx0" brushRef="#br0" timeOffset="1">6127 14064 0,'0'-25'47,"0"1"-31,-25 24-1,0-25 1,0 0 124,25 0-93,-24 25 203,-1 0-172,-25 0-46,25 0 46,-24 0-31,24 0 484,-25 0-453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8T11:42:41.7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13742 12328 0,'25'0'265,"24"0"-234,-24 0 32,0 0-1,0 25-15,-25 0 0,0-1 31,0 1-15,0 0-32,0 0 16,-25-25 15,25 25-30,-50-25 15,25 0 15,25 24-15,-24-24-47,-1 0 62,0 0-46,50 0 453,0 0-391,-1 0-31,1 0 0,0 0 0,0 0-1,0 0 1,-1 0 16,1 0-16,0 0 0,0 0-1,0 0 17,-1 0-16</inkml:trace>
  <inkml:trace contextRef="#ctx0" brushRef="#br0" timeOffset="8106.83">13370 12998 0,'25'0'296,"-1"0"-233,1 0-1,-25 24 1,50 1-32,-50 0 47,0 0-31,0 24 16,-25-49-32,0 25 31,25 0-15,-25-25 0,1 25 31,-1-25 16,25 25-63,-25-25 16,0 0 16,25 25-16,-25-25-1,50 0 189,0 0-173,0 0-15,24 0 0,1 0 0,-25 0 15,0 0-15,-1 24 0,1-24 0,0 0 16</inkml:trace>
  <inkml:trace contextRef="#ctx0" brushRef="#br0" timeOffset="9482.31">13643 12973 0,'-25'25'203,"-50"74"-140,26-50-63,-26 76 62,26-101-62,24 51 47,-25-26 0,50-24 15</inkml:trace>
  <inkml:trace contextRef="#ctx0" brushRef="#br0" timeOffset="11073.08">13990 12229 0,'-25'25'110,"-49"74"-63,-26 25 15,51-50-15,24-49 0,0 0 15,25 0 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8T11:53:22.1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29890 15701 0,'-50'0'1531,"25"0"-1515,-24 0 0,24 0 15,-25 0-31,25 0 31,1 0-15,-1 0 15,0 0 0,0 0-15,-24 0 15,24 0 0,0 0 1,0 0 15,0 0-32,1 0-15,-1 0 31,0 0-31,0 0 16,0 0 15,1 0-15,-1 0 15,0 0-15,0 0 15,0 0 0,1 0-31,-1 25 32,0-25-1,0 0 0,-25 0 391,1 0-406,-26 0-1,26 0-15,24 0 31,0 0-15,-24 25 0,24-25 15,-25 0-15,25 0-1,1 0 1,-1 0-1,0 0 32,0 0-15,0 0-17,1 0 1,-1 0-1,0 0 1,0 0 0,0 0 31,1 0 296,-1 0-171</inkml:trace>
  <inkml:trace contextRef="#ctx0" brushRef="#br0" timeOffset="2133.21">28625 15577 0,'0'25'78,"-25"-25"-63,25 25 1,-25 0 15,0 0-15,0-25-1,25 24 1,-24-24 0,-1 0 15,25 25-15,-25-25 15,0 0 0,25 25-15,-25-25-1,1 0 32,24 25-31,-25-25 15,0 0-15,25 25 77,-25-25-61,25 24 171,25-24-172,0 0-15,-25 25-1,25-25 1,-1 0 0,1 25-16,0-25 46,25 0-14,-26 0-1,1 0-31,0 0 31,0 0-15,0 0 46,-1 0-30,1 0-1,0 0 0,0 25 0,0-25 16,-1 0-16</inkml:trace>
  <inkml:trace contextRef="#ctx0" brushRef="#br0" timeOffset="21191.23">29890 15627 0,'0'-25'406,"0"0"-390,0 1-1,0-1 17,-25 0-17,25 0 1,0 0 31,0 1-32,0-1 17,0 0-1,-25 25-16,25-25 1,0 0 31,0 0-16,0 1 0,0-1-15,-25 25 31,25-25-31,0 0-1,-25 25 16,25-25-15,0 1 15,0-1 1,0 0-17,0 0 32,0 0 0,0 1-16,0-1 0,0 0 16,0 0-15,0 0 14,0 1-30,-24 24-16,24-25 47,0 0-16,0 0 32,0 0-48,0 1 1,0-1 15,-25 0 0,25 0 1,0-24 327,0-1-343,0 0-1,0-24 1,0 24 0,0 1-1,0 24 1,0 0-16,0-25 31,0 26 0,0-1-15,0 0 0,0 0 15,0 0 0,0 1 0,0-1-15,0 0 15,0 0 0,0 0 1,0 1-1,0-1-15,0 0 15,0-25 0,0 26 0,0-1 1,0 0-32,0 0 31,0 0 0,0 1-31,0-1 47,0 0-31,0 0-16,0-24 343,0 24-311,0 0-1,0 0-31,0 0 31,0 1 0,-25-1 16,25 0 63,0 0 61,-25 25 158,25 25-314,0 0 1,-25 0 15,1-1 0,24 1-15,0 0 15,0 0 0,-25-25 1,25 25-1,0-50 297,0 0-297,0 0-15,0 0 46,0 1 1,0-1 46,25 25-15,-25-25-78,24 25-1,1 0 32,0-25 0,0 25 0,0 0-16,-1 0 32,1 0-1,0 0-15,0 0-16,-25 25-15,0 0 0,25-25-1,-25 25 16,24-25 1,-24 24-17,0 1 32,25 0 63</inkml:trace>
  <inkml:trace contextRef="#ctx0" brushRef="#br1" timeOffset="76301.89">26417 15677 0,'25'0'406,"24"0"-375,-24 0 1,0 0-17,0 0 1,0 0 15,-1 0-31,1 0 31,0 0-31,0 0 32,0 0-17,-1 0 48,1 0-16,25 0 0,-25 0-32,-1 0 16,1 0 1,0 0-17,0 0 17,0 0-1,24 0-16,-24 0 17,0 0-1,0 0-15,24 0-1,-24 0 1,25 0 15,-25 0 0,-1 0 1,1 0-1,0 0 313,25 0-329,-1 0 1,1 0-1,-25 0 1,-1 0 0,1 0-1,0 0 17,0 0-17,0 0 16,-1 0 1,26 0-1,-25 0 16,0 0 0,-1 0-32,1 0 32,0 0-16,0 0 1,0 0-17,-1 0 17,1 0-1,0 0 16,0 0-47,0 0 31,-1 0 0,1 0 0,0 0-31,0 0 47,0 0-15,0 0-1,-1 0 16,1 0 31,0 0-31,0 0 46,0 0-30,-25 24-63,24-24 31,1 0 110</inkml:trace>
  <inkml:trace contextRef="#ctx0" brushRef="#br1" timeOffset="78881.56">28302 15701 0,'-25'-24'203,"1"24"-172,-1 0-15,25-25-1,-25 0 17,0 25-1,25-25 0,-25 25-15,1 0 15,24-25-15,-25 25 15,0 0 31,25-24-46,-25 24 15,50 0 251,0 0-251,0 0 0,-1 0 0,1 0 1,-25 24-17,25-24 16,-25 25 16,25-25 0,0 0-47,-25 25 31,0 0 1,24-25-32,-24 25 359,0-1-312,0 1-16,0 0-15,-24 0-1,24 0 1,-25-1 31,0-24-31,25 25-1,0 0 16,-25-25-15,25 25 62</inkml:trace>
  <inkml:trace contextRef="#ctx0" brushRef="#br1" timeOffset="89447.57">26367 15677 0,'0'-25'438,"0"0"-407,0 0-15,0 0-1,0 1 1,0-1 0,0-25-1,0 1 1,0 24-1,0 0 1,0 0 0,0 0-1,0 0 1,0 1-16,0-26 47,0 25-32,0 0 1,0 1 0,0-1-1,0 0 1,0-25 0,0 26 15,0-26-31,0 25 31,0-24 0,-24 24 1,24 0-17,0 0 1,0 0-1,0 1 1,0-1 0,-25 25-16,25-25 31,0 0 0,0 0 313,0 1-328,0-26-1,0 25 1,0 0-1,0-24 1,0-1 0,0 25-1,0 1 1,0-26 0,0 0-1,0 25 1,0 1-1,0-26 1,0 25 0,0 0-1,-25-24 1,25 24 0,0-25 15,0 26 0,0-1-15,0 0-1,0 0 1,-25 25 0,25-25-1,0 1 1,0-1-1,-25-25 1,25 25 15,0 1-15,-24-1 0,24 0 15,0 0 0,0 0-15,0 1 296,0-1-281,24 0-31,-24 0 32,0-24-32,25 24 31,-25 0-31,0 0 31,0 0 16,0 1-47,0-1 31,0 0 1,0 0 30,0 0-62,0 50 266,0 0-235,-25 25-15,25-26 15,0 1-16,-24 0 1,-1 0 15,25 24-15,-25-49 0,25 25-1,0 0 16,0 0 79,0-50 93,0 0-172,0-24 0,25 49-31,-25-25 32,0 0-17,0 0 1,0 0 15,25 1 0,-1-1 32,-24 0-16,25 25 218,0 0-233,-25 25-1,25-25 0,0 25-31,-25-1 31,24 1-15,-24 0 15,25-25-15,-25 25 31,25-25 15,-25 25-46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08T12:18:25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23763 14784 0,'0'-25'125,"0"0"-94,0-25-31,0 26 31,25-1-15,-25-50 0,24 26-16,-24-1 31,25 25-31,0 1 31,-25-1-31,25 0 31,-25-25-31,25 25 16,-25-24 15,25-1-31,-1 25 31,-24-49-15,0 49 0,25 0 15,0-24-15,-25 24-1,25 0-15,0-24 31,-25 24-31,24-25 16,-24 25 15,25 1-15,-25-1-16,0-25 16,25 25 15,-25-24-31,25-1 31,-25 25-31,0 1 31,0-1-15,25 25 0,-25-25 15,24 25-16</inkml:trace>
  <inkml:trace contextRef="#ctx0" brushRef="#br0" timeOffset="1487.29">24135 13444 0,'0'0'0,"0"25"31,-25 0 0,0 0 1,25-1-17,-24-24 1,24 25 15,-25-25-15,50 0 249,-1 0-233,1-25-17,-25 1 1,25-1-1,0 25 17,-25-25-17,25 0 1,-1 25 0,1 0 30,0 0 17,-25 25-32,0 0 0,0 0 1,25-25-17,-25 24 17,0 1-17,25-25 32</inkml:trace>
  <inkml:trace contextRef="#ctx0" brushRef="#br0" timeOffset="3382.91">24234 12948 0,'25'0'94,"0"0"-94,0 25 31,-1-25-31,1 25 16,0 24 0,0-24-1,-25 0 1,25 0-1,-25-1 17,24-24-17,-24 25 1,25-25 109,-25-25-47,0 1-62,0-1 15,0-25-15,0 25-16,0 1 15,-25-26 1,1 25-1,24 0 1,0 1 15,0-1 94,24 0-15,1 25-95,-25-25 1,25 25 0,0 0 15,-25-25 0,25 25 47,-1-24-62</inkml:trace>
  <inkml:trace contextRef="#ctx0" brushRef="#br0" timeOffset="4561.08">24631 13097 0,'25'25'94,"0"-1"-63,-25 1-31,0 0 31,24 0 0,-24 0 16,25 0-31</inkml:trace>
  <inkml:trace contextRef="#ctx0" brushRef="#br0" timeOffset="7192.2">24681 13146 0,'0'-24'79,"0"-1"-48,0 0 31,0 0-30,24 25-1,1 0 0,0-25 0,0 25 16,0 0 31,-1 0-31,-24 50 47,0-25-63,0 0-31,0-1 31,0 1 1,-24 0 77,48-25 219,1-25-265,0 25-32,-25-25-15,0 1-1,25 24 1,0 0-16,0 0 62,-25-25-30,24 25 30,1 0-15,-25 25-31,0-1-1,0 1 32,0 0 0,0 0-31,0 0-1,0 0 16,0-1 1,-25-24-17,25 25 1,0 0 0,-24-25-1,-1 0 32,25 25-47,-25-25 31,0 0 1,25 25-1,-25-25-16,0 0 1,1 0 0,-1 0-1,0 0 1,0 0 0,0 0 30</inkml:trace>
  <inkml:trace contextRef="#ctx0" brushRef="#br0" timeOffset="13043.98">25425 14883 0,'0'-50'110,"0"-24"-95,25-50 1,-1-25 0,26-25-1,-25 50 1,0 0 0,-1 50-1,26-25 1,-25-1-1,0 51 1,-1-26 0,26 1-1,-50 24 1,25-24 0,24 0-1,-24-1 1,25 26-1,-25-1 1,24 0 0,1 25-1,-50 1 1,50 24 0,-26-25-1,1 0 1,0 25-1,0 0 1</inkml:trace>
  <inkml:trace contextRef="#ctx0" brushRef="#br0" timeOffset="14740.22">26293 12898 0,'0'0'0,"25"25"16,24 0 0,-24 0-1,25 0 1,-25-1 15,-1 1-15,1-25-1,0 25 1,-25-75 125,0 26-126,-25-26 1,25-24 0,-49 24-1,24 0 1,25 26-1,-25-26 17,25 25-32,-25 0 15,25 1 17,0-1 14,25 25-30,0-25 0,0 25 15,-1-25 0</inkml:trace>
  <inkml:trace contextRef="#ctx0" brushRef="#br0" timeOffset="16294.37">26665 13196 0,'0'-25'16,"0"0"0,0-24 15,0 24 16,-25 0-47,25 0 31,0 1 0,0-1 0,0 0-15,0 0 15,0 0 1,0 1 93,25 24-110,0 0 16,0 0 1,-1 0-17,1 24 17,-25 1-17,25 0 16,0 0 16,0-25-15,-25 25-17,0-1 16,24-24 16</inkml:trace>
  <inkml:trace contextRef="#ctx0" brushRef="#br0" timeOffset="17472.86">26839 12973 0,'-25'0'31,"0"0"32,0 0-32,0 0 16,25 25-16,-24-25-15,24 24 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4-03T13:48:37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22225 12229 0,'-124'49'188,"99"-49"-173,0 0 17,-49 0 108,74-24-124,-25 24 0,0-25 15,1 0-31,24 0 31,-25 25-15,25-25 15,-25 0-31,25 1 31,-25-1-31,25 0 47,0 0-47,-25 25 16,1-49 31,-1 49-1,25-25 17,0 0-63,0 0 16,0-24-1,0 24-15,0 0 31,0 0-15,0 0 0,0 1 15,0-1 47,0 0-47,25-25-31,-1 50 16,1-49 0,0 24-1,-25 0 16,25 25-31,-25-74 16,25 74 15,-1-25-31,1 0 47,0 0 0,0 1-47,24 24 16,-24 0-16,0-25 15,25 0 1,-26 0 0,26 25-1,-25 0 1,24-25-16,1 25 15,24-49 1,-24 49-16,-25 0 16,24 0-16,1 0 15,0-25-15,-1 25 16,1 0-16,-25 0 16,24 0-16,1 0 15,0 0-15,-26 0 16,1 0-1,0 0-15,0 0 16,0 0-16,-1 0 16,1 25-1,0-25-15,0 25 32,0-1-17,-25 1 16,24 0-15,-24 0 0,0 0-16,25-1 15,-25 1 1,0 25 0,0-1-16,0-24 15,-25 25-15,1-25 16,24-1-16,-50 1 15,0 25 1,26-25 0,24-1-16,-25 1 15,0 0-15,0 0 16,25 0 0,-25-1-1,1-24-15,-1 25 16,0 0 15,0-25-15,0 25-16,1-25 15,-1 25 1,-25 24-16,25-49 31,0 25-31,1-25 16,-1 0 31,0 25-47,-25-25 31,26 25-15,-1-25-16,-25 24 93,25-24-46,1 0-47,-26 0 31,25 0-15,0 0 0,25 25-16,-24-25 47,-1 0-47,0 0 15,0 0 1,0 0-16,1 25 125,-1-25-125</inkml:trace>
  <inkml:trace contextRef="#ctx0" brushRef="#br0" timeOffset="999.93">23068 11385 0,'75'0'156,"24"0"-156,-74 0 15,74 0-15,75 0 16,-75 0-16,-50 0 16,100 0-16,-99 0 15,24 0 1,1 0-16,-50 0 16,24 0-1,-24 0 1,49-24-1,-49 24 1,50-25-16,-26 0 16,-24 25-1,0 0 32,0-25 31,-25 0-62,0 1 0</inkml:trace>
  <inkml:trace contextRef="#ctx0" brushRef="#br0" timeOffset="2391.88">24333 11187 0,'-24'0'16,"-26"0"31,25 25 93,25 24-108,50-24-32,-1-25 15,-24 25 1,0-25-16,0 25 15,0-25 1,-1 25 0,1-25 109,0 0-110,0 0 17,0 0-32,-1 0 15,-73 0 204,24 0-203,0 0-16,0 24 15,-24 1 1,-1 0 15,25 0 0,1-25-31,-1 0 32,-25 0-1,25 49-16,1-49 1,24 25 15,-25-25 1</inkml:trace>
  <inkml:trace contextRef="#ctx0" brushRef="#br0" timeOffset="15672.01">25053 11410 0,'0'-25'204,"0"1"-173,0-1-16,-25 0 32,25 0-47,0 0 16,-50 25 31,26 0-16,-26 0 16,25 0-16,-25 0-15,26 0 46,-1 0 1,0 0-48,25 25 1,0 0 15,0 0-31,0 0 63,0 24-48,0-24 1,25-25 15,0 25-15,-1-25 15,26 0-31,-25 0 16,0 25 15,0-25-31,-1 0 31,1 0 1,0 0-32,0 0 15,0 0 1,-1-25-1,-24 0 1,25 25-16,-25-25 16,0-24 15,0 24 0,0-25 157,-25 25-126,25 50 344,0 0-390,0 0 0,0 0 77,0-1-46,0 1-15,0 0 14,0 0 1,0 0-31,25-25-16,0 0 109,0 24-93,0-24 109,-1 25-109</inkml:trace>
  <inkml:trace contextRef="#ctx0" brushRef="#br0" timeOffset="20383.93">25574 11212 0,'0'0'0,"-25"0"63,0 49-48,25-24 1,0 0 0,0 0-16,0 24 15,-25-49-15,25 25 16,0 25-1,-25-50 1,25 25 0,0-1-16,0 1 15,0 0 1,0 0-16,0 0 16,0-1-1,0 1 1,0 25 15,0-25-15,0-1 15,0 1-31,25-25 16,25 25 62,-25 0-63,-1-25 1,1 0 0,0 0 15,25 0-16,-26 0 79</inkml:trace>
  <inkml:trace contextRef="#ctx0" brushRef="#br0" timeOffset="21345.3">25400 11485 0,'0'24'47,"25"-24"0,0 0-32,-1 0 1,1 0 46,0 0-30,0 0-1,0 0-15,-1 0-1,1 0 1,0 0 93</inkml:trace>
  <inkml:trace contextRef="#ctx0" brushRef="#br0" timeOffset="21759.27">26020 11385 0</inkml:trace>
  <inkml:trace contextRef="#ctx0" brushRef="#br0" timeOffset="24047.45">26739 10443 0,'-24'0'47,"24"49"-31,-25 1-1,25 0-15,0-1 16,0-24-1,0 49-15,0-49 16,0 25 0,0-25-16,0 24 15,0-24 1,0 25-16,0-1 31,0 1-31,0-1 16,0-24-1,0 0 1,0 0-16,0 0 16,0 0-16,0 24 15,0-24 1,0-50 203,0 0-204,0 1-15,0-1 32,0 0-1,-25 0-16,25 0 17,-25 0-1,0 1 0,1 24 0,-26 0 1,25 0-17,-24-25 1,24 25 0,0 0-16,0 0 15,0 0 16,-24 0 1,24 0 15,-25 0-1,50 25-14,0 24 15,0-24-32,0 25 16,0-25-15,0-1 15,0 1-31,25 0 32,-25 0-17,25-25 1,-25 25-16,25-1 31,0-24 16,-1 0 0,1 0 0,0 0-16,0 0-15,0 0 15,-1 0-16,1 0 32,0 0-15,0 0-17,24 0 16,-24 0-15,0 0 15,0 0-15,0 0 0,-1 0 15,-24-24 0,25 24 32</inkml:trace>
  <inkml:trace contextRef="#ctx0" brushRef="#br0" timeOffset="25919.67">27112 11112 0,'0'-24'31,"0"-1"0,-25 25-15,25-25-1,-25 25 1,0 0-16,0-25 16,0 25-16,1 0 31,-1 0-31,0 0 15,-25 0 79,50 25-47,0 0-31,0 0 15,0-1-15,0 1-16,0 25 31,0-25-16,0 0 17,0-1-32,0 1 15,0 0 1,0 0 0,0 0-16,25-25 15,0 24-15,0-24 31,0 0-31,-1 25 16,1-25 15,0 0-31,0 0 32,0 25-17,0-25 16,-1 0 16,1 0 0,0 0-31,-25 25-1,25 0 17,-25-1 233,-25-24-249,0 0 31,0 0-16,1 0 0,-1 0-31,0 0 16,-25 0 0,25 0-1,1 0 1,-1 0-16,0 0 15,0 0 17,-24 25-17,24-25 32,0 0-31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FE43111-4E07-4977-AA30-842E9FC9C067}" type="datetimeFigureOut">
              <a:rPr lang="fa-IR" smtClean="0"/>
              <a:t>21/07/1444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7242FA9-B7EE-4DF3-8FF3-EFC2DF612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367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176886" y="614407"/>
            <a:ext cx="10583314" cy="6301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>
            <a:lvl1pPr algn="r">
              <a:defRPr>
                <a:cs typeface="B Traffic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498600"/>
            <a:ext cx="11029615" cy="46572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299037"/>
            <a:ext cx="2844799" cy="365125"/>
          </a:xfrm>
        </p:spPr>
        <p:txBody>
          <a:bodyPr/>
          <a:lstStyle>
            <a:lvl1pPr algn="ctr">
              <a:defRPr sz="1100" b="1"/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>
            <a:lvl1pPr>
              <a:defRPr sz="1100"/>
            </a:lvl1pPr>
          </a:lstStyle>
          <a:p>
            <a:r>
              <a:rPr lang="fa-IR" b="1" dirty="0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>
            <a:lvl1pPr>
              <a:defRPr sz="1100" b="1">
                <a:cs typeface="B Traffic" panose="00000400000000000000" pitchFamily="2" charset="-78"/>
              </a:defRPr>
            </a:lvl1pPr>
          </a:lstStyle>
          <a:p>
            <a:pPr rtl="1"/>
            <a:r>
              <a:rPr lang="fa-IR" dirty="0"/>
              <a:t>(</a:t>
            </a:r>
            <a:fld id="{D57F1E4F-1CFF-5643-939E-217C01CDF565}" type="slidenum">
              <a:rPr lang="en-US" smtClean="0"/>
              <a:pPr rtl="1"/>
              <a:t>‹#›</a:t>
            </a:fld>
            <a:r>
              <a:rPr lang="fa-IR" dirty="0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7FBA2-2181-4E8F-81C0-C638D4CB2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67" r="15333"/>
          <a:stretch/>
        </p:blipFill>
        <p:spPr>
          <a:xfrm>
            <a:off x="503848" y="614407"/>
            <a:ext cx="472742" cy="6753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552AC0-3620-462A-9369-A6690797287A}"/>
              </a:ext>
            </a:extLst>
          </p:cNvPr>
          <p:cNvCxnSpPr/>
          <p:nvPr userDrawn="1"/>
        </p:nvCxnSpPr>
        <p:spPr>
          <a:xfrm>
            <a:off x="581192" y="6294711"/>
            <a:ext cx="110581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1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06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7.emf"/><Relationship Id="rId7" Type="http://schemas.openxmlformats.org/officeDocument/2006/relationships/image" Target="../media/image79.w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4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12" Type="http://schemas.openxmlformats.org/officeDocument/2006/relationships/image" Target="../media/image103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5" Type="http://schemas.openxmlformats.org/officeDocument/2006/relationships/image" Target="../media/image106.emf"/><Relationship Id="rId10" Type="http://schemas.openxmlformats.org/officeDocument/2006/relationships/image" Target="../media/image101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Relationship Id="rId14" Type="http://schemas.openxmlformats.org/officeDocument/2006/relationships/image" Target="../media/image10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110.wmf"/><Relationship Id="rId3" Type="http://schemas.openxmlformats.org/officeDocument/2006/relationships/image" Target="../media/image108.emf"/><Relationship Id="rId7" Type="http://schemas.openxmlformats.org/officeDocument/2006/relationships/customXml" Target="../ink/ink2.xml"/><Relationship Id="rId12" Type="http://schemas.openxmlformats.org/officeDocument/2006/relationships/oleObject" Target="../embeddings/oleObject6.bin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11" Type="http://schemas.openxmlformats.org/officeDocument/2006/relationships/customXml" Target="../ink/ink3.xml"/><Relationship Id="rId10" Type="http://schemas.openxmlformats.org/officeDocument/2006/relationships/image" Target="../media/image109.wmf"/><Relationship Id="rId4" Type="http://schemas.openxmlformats.org/officeDocument/2006/relationships/customXml" Target="../ink/ink1.xml"/><Relationship Id="rId9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80.png"/><Relationship Id="rId7" Type="http://schemas.openxmlformats.org/officeDocument/2006/relationships/image" Target="../media/image20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14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147.png"/><Relationship Id="rId10" Type="http://schemas.openxmlformats.org/officeDocument/2006/relationships/image" Target="../media/image510.png"/><Relationship Id="rId4" Type="http://schemas.openxmlformats.org/officeDocument/2006/relationships/image" Target="../media/image146.png"/><Relationship Id="rId9" Type="http://schemas.openxmlformats.org/officeDocument/2006/relationships/image" Target="../media/image5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image" Target="../media/image150.png"/><Relationship Id="rId7" Type="http://schemas.openxmlformats.org/officeDocument/2006/relationships/image" Target="../media/image154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10" Type="http://schemas.openxmlformats.org/officeDocument/2006/relationships/image" Target="../media/image590.emf"/><Relationship Id="rId4" Type="http://schemas.openxmlformats.org/officeDocument/2006/relationships/image" Target="../media/image151.emf"/><Relationship Id="rId9" Type="http://schemas.openxmlformats.org/officeDocument/2006/relationships/customXml" Target="../ink/ink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7.png"/><Relationship Id="rId7" Type="http://schemas.openxmlformats.org/officeDocument/2006/relationships/image" Target="../media/image161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emf"/><Relationship Id="rId11" Type="http://schemas.openxmlformats.org/officeDocument/2006/relationships/image" Target="../media/image165.emf"/><Relationship Id="rId5" Type="http://schemas.openxmlformats.org/officeDocument/2006/relationships/image" Target="../media/image159.emf"/><Relationship Id="rId10" Type="http://schemas.openxmlformats.org/officeDocument/2006/relationships/image" Target="../media/image164.emf"/><Relationship Id="rId4" Type="http://schemas.openxmlformats.org/officeDocument/2006/relationships/image" Target="../media/image158.emf"/><Relationship Id="rId9" Type="http://schemas.openxmlformats.org/officeDocument/2006/relationships/image" Target="../media/image16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customXml" Target="../ink/ink6.xml"/><Relationship Id="rId3" Type="http://schemas.openxmlformats.org/officeDocument/2006/relationships/image" Target="../media/image167.emf"/><Relationship Id="rId7" Type="http://schemas.openxmlformats.org/officeDocument/2006/relationships/image" Target="../media/image740.png"/><Relationship Id="rId12" Type="http://schemas.openxmlformats.org/officeDocument/2006/relationships/image" Target="../media/image790.png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780.png"/><Relationship Id="rId5" Type="http://schemas.openxmlformats.org/officeDocument/2006/relationships/image" Target="../media/image720.png"/><Relationship Id="rId10" Type="http://schemas.openxmlformats.org/officeDocument/2006/relationships/image" Target="../media/image770.png"/><Relationship Id="rId4" Type="http://schemas.openxmlformats.org/officeDocument/2006/relationships/image" Target="../media/image710.png"/><Relationship Id="rId9" Type="http://schemas.openxmlformats.org/officeDocument/2006/relationships/image" Target="../media/image760.png"/><Relationship Id="rId14" Type="http://schemas.openxmlformats.org/officeDocument/2006/relationships/image" Target="../media/image72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5" Type="http://schemas.openxmlformats.org/officeDocument/2006/relationships/image" Target="../media/image171.jpeg"/><Relationship Id="rId4" Type="http://schemas.openxmlformats.org/officeDocument/2006/relationships/image" Target="../media/image1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emf"/><Relationship Id="rId4" Type="http://schemas.openxmlformats.org/officeDocument/2006/relationships/image" Target="../media/image17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4" Type="http://schemas.openxmlformats.org/officeDocument/2006/relationships/image" Target="../media/image19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emf"/><Relationship Id="rId3" Type="http://schemas.openxmlformats.org/officeDocument/2006/relationships/image" Target="../media/image206.emf"/><Relationship Id="rId7" Type="http://schemas.openxmlformats.org/officeDocument/2006/relationships/image" Target="../media/image210.em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emf"/><Relationship Id="rId5" Type="http://schemas.openxmlformats.org/officeDocument/2006/relationships/image" Target="../media/image208.emf"/><Relationship Id="rId10" Type="http://schemas.openxmlformats.org/officeDocument/2006/relationships/image" Target="../media/image213.emf"/><Relationship Id="rId4" Type="http://schemas.openxmlformats.org/officeDocument/2006/relationships/image" Target="../media/image207.emf"/><Relationship Id="rId9" Type="http://schemas.openxmlformats.org/officeDocument/2006/relationships/image" Target="../media/image21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emf"/><Relationship Id="rId3" Type="http://schemas.openxmlformats.org/officeDocument/2006/relationships/image" Target="../media/image215.emf"/><Relationship Id="rId7" Type="http://schemas.openxmlformats.org/officeDocument/2006/relationships/image" Target="../media/image219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emf"/><Relationship Id="rId5" Type="http://schemas.openxmlformats.org/officeDocument/2006/relationships/image" Target="../media/image217.emf"/><Relationship Id="rId10" Type="http://schemas.openxmlformats.org/officeDocument/2006/relationships/image" Target="../media/image222.emf"/><Relationship Id="rId4" Type="http://schemas.openxmlformats.org/officeDocument/2006/relationships/image" Target="../media/image216.emf"/><Relationship Id="rId9" Type="http://schemas.openxmlformats.org/officeDocument/2006/relationships/image" Target="../media/image22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7" Type="http://schemas.openxmlformats.org/officeDocument/2006/relationships/image" Target="../media/image227.w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6.emf"/><Relationship Id="rId4" Type="http://schemas.openxmlformats.org/officeDocument/2006/relationships/image" Target="../media/image2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3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7" Type="http://schemas.openxmlformats.org/officeDocument/2006/relationships/image" Target="../media/image233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emf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emf"/><Relationship Id="rId3" Type="http://schemas.openxmlformats.org/officeDocument/2006/relationships/image" Target="../media/image235.emf"/><Relationship Id="rId7" Type="http://schemas.openxmlformats.org/officeDocument/2006/relationships/image" Target="../media/image239.emf"/><Relationship Id="rId12" Type="http://schemas.openxmlformats.org/officeDocument/2006/relationships/customXml" Target="../ink/ink7.xml"/><Relationship Id="rId2" Type="http://schemas.openxmlformats.org/officeDocument/2006/relationships/image" Target="../media/image234.emf"/><Relationship Id="rId16" Type="http://schemas.openxmlformats.org/officeDocument/2006/relationships/image" Target="../media/image2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emf"/><Relationship Id="rId11" Type="http://schemas.openxmlformats.org/officeDocument/2006/relationships/image" Target="../media/image243.emf"/><Relationship Id="rId5" Type="http://schemas.openxmlformats.org/officeDocument/2006/relationships/image" Target="../media/image237.emf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42.emf"/><Relationship Id="rId4" Type="http://schemas.openxmlformats.org/officeDocument/2006/relationships/image" Target="../media/image236.emf"/><Relationship Id="rId9" Type="http://schemas.openxmlformats.org/officeDocument/2006/relationships/image" Target="../media/image241.emf"/><Relationship Id="rId14" Type="http://schemas.openxmlformats.org/officeDocument/2006/relationships/image" Target="../media/image25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image" Target="../media/image248.png"/><Relationship Id="rId7" Type="http://schemas.microsoft.com/office/2007/relationships/hdphoto" Target="../media/hdphoto4.wdp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emf"/><Relationship Id="rId10" Type="http://schemas.openxmlformats.org/officeDocument/2006/relationships/image" Target="../media/image254.emf"/><Relationship Id="rId4" Type="http://schemas.microsoft.com/office/2007/relationships/hdphoto" Target="../media/hdphoto3.wdp"/><Relationship Id="rId9" Type="http://schemas.openxmlformats.org/officeDocument/2006/relationships/image" Target="../media/image25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emf"/><Relationship Id="rId5" Type="http://schemas.openxmlformats.org/officeDocument/2006/relationships/image" Target="../media/image258.emf"/><Relationship Id="rId4" Type="http://schemas.openxmlformats.org/officeDocument/2006/relationships/image" Target="../media/image25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7" Type="http://schemas.openxmlformats.org/officeDocument/2006/relationships/image" Target="../media/image265.emf"/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emf"/><Relationship Id="rId5" Type="http://schemas.openxmlformats.org/officeDocument/2006/relationships/image" Target="../media/image263.emf"/><Relationship Id="rId4" Type="http://schemas.openxmlformats.org/officeDocument/2006/relationships/image" Target="../media/image262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emf"/><Relationship Id="rId3" Type="http://schemas.openxmlformats.org/officeDocument/2006/relationships/image" Target="../media/image267.emf"/><Relationship Id="rId7" Type="http://schemas.openxmlformats.org/officeDocument/2006/relationships/image" Target="../media/image271.emf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emf"/><Relationship Id="rId5" Type="http://schemas.openxmlformats.org/officeDocument/2006/relationships/image" Target="../media/image269.emf"/><Relationship Id="rId10" Type="http://schemas.openxmlformats.org/officeDocument/2006/relationships/image" Target="../media/image274.emf"/><Relationship Id="rId4" Type="http://schemas.openxmlformats.org/officeDocument/2006/relationships/image" Target="../media/image268.emf"/><Relationship Id="rId9" Type="http://schemas.openxmlformats.org/officeDocument/2006/relationships/image" Target="../media/image27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7" Type="http://schemas.openxmlformats.org/officeDocument/2006/relationships/image" Target="../media/image279.emf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emf"/><Relationship Id="rId5" Type="http://schemas.openxmlformats.org/officeDocument/2006/relationships/image" Target="../media/image277.emf"/><Relationship Id="rId4" Type="http://schemas.openxmlformats.org/officeDocument/2006/relationships/image" Target="../media/image276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emf"/><Relationship Id="rId3" Type="http://schemas.openxmlformats.org/officeDocument/2006/relationships/image" Target="../media/image282.emf"/><Relationship Id="rId7" Type="http://schemas.openxmlformats.org/officeDocument/2006/relationships/image" Target="../media/image286.emf"/><Relationship Id="rId2" Type="http://schemas.openxmlformats.org/officeDocument/2006/relationships/image" Target="../media/image2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emf"/><Relationship Id="rId5" Type="http://schemas.openxmlformats.org/officeDocument/2006/relationships/image" Target="../media/image284.emf"/><Relationship Id="rId4" Type="http://schemas.openxmlformats.org/officeDocument/2006/relationships/image" Target="../media/image28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40.emf"/><Relationship Id="rId2" Type="http://schemas.openxmlformats.org/officeDocument/2006/relationships/image" Target="../media/image25.emf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emf"/><Relationship Id="rId4" Type="http://schemas.openxmlformats.org/officeDocument/2006/relationships/image" Target="../media/image28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emf"/><Relationship Id="rId7" Type="http://schemas.openxmlformats.org/officeDocument/2006/relationships/image" Target="../media/image296.emf"/><Relationship Id="rId2" Type="http://schemas.openxmlformats.org/officeDocument/2006/relationships/image" Target="../media/image2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emf"/><Relationship Id="rId5" Type="http://schemas.openxmlformats.org/officeDocument/2006/relationships/image" Target="../media/image294.emf"/><Relationship Id="rId4" Type="http://schemas.openxmlformats.org/officeDocument/2006/relationships/image" Target="../media/image293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emf"/><Relationship Id="rId3" Type="http://schemas.openxmlformats.org/officeDocument/2006/relationships/image" Target="../media/image291.emf"/><Relationship Id="rId7" Type="http://schemas.openxmlformats.org/officeDocument/2006/relationships/image" Target="../media/image301.emf"/><Relationship Id="rId2" Type="http://schemas.openxmlformats.org/officeDocument/2006/relationships/image" Target="../media/image29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emf"/><Relationship Id="rId5" Type="http://schemas.openxmlformats.org/officeDocument/2006/relationships/image" Target="../media/image299.emf"/><Relationship Id="rId4" Type="http://schemas.openxmlformats.org/officeDocument/2006/relationships/image" Target="../media/image298.emf"/><Relationship Id="rId9" Type="http://schemas.openxmlformats.org/officeDocument/2006/relationships/image" Target="../media/image30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emf"/><Relationship Id="rId7" Type="http://schemas.openxmlformats.org/officeDocument/2006/relationships/image" Target="../media/image308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emf"/><Relationship Id="rId5" Type="http://schemas.openxmlformats.org/officeDocument/2006/relationships/image" Target="../media/image306.emf"/><Relationship Id="rId4" Type="http://schemas.openxmlformats.org/officeDocument/2006/relationships/image" Target="../media/image305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emf"/><Relationship Id="rId3" Type="http://schemas.openxmlformats.org/officeDocument/2006/relationships/image" Target="../media/image309.emf"/><Relationship Id="rId7" Type="http://schemas.openxmlformats.org/officeDocument/2006/relationships/image" Target="../media/image313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emf"/><Relationship Id="rId5" Type="http://schemas.openxmlformats.org/officeDocument/2006/relationships/image" Target="../media/image311.emf"/><Relationship Id="rId4" Type="http://schemas.openxmlformats.org/officeDocument/2006/relationships/image" Target="../media/image31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emf"/><Relationship Id="rId7" Type="http://schemas.openxmlformats.org/officeDocument/2006/relationships/image" Target="../media/image319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emf"/><Relationship Id="rId5" Type="http://schemas.openxmlformats.org/officeDocument/2006/relationships/image" Target="../media/image317.emf"/><Relationship Id="rId4" Type="http://schemas.openxmlformats.org/officeDocument/2006/relationships/image" Target="../media/image31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emf"/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emf"/><Relationship Id="rId4" Type="http://schemas.openxmlformats.org/officeDocument/2006/relationships/image" Target="../media/image32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emf"/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emf"/><Relationship Id="rId5" Type="http://schemas.openxmlformats.org/officeDocument/2006/relationships/image" Target="../media/image327.emf"/><Relationship Id="rId4" Type="http://schemas.openxmlformats.org/officeDocument/2006/relationships/image" Target="../media/image32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emf"/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emf"/><Relationship Id="rId5" Type="http://schemas.openxmlformats.org/officeDocument/2006/relationships/image" Target="../media/image331.emf"/><Relationship Id="rId4" Type="http://schemas.openxmlformats.org/officeDocument/2006/relationships/image" Target="../media/image330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emf"/><Relationship Id="rId3" Type="http://schemas.openxmlformats.org/officeDocument/2006/relationships/image" Target="../media/image333.emf"/><Relationship Id="rId7" Type="http://schemas.openxmlformats.org/officeDocument/2006/relationships/image" Target="../media/image337.emf"/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emf"/><Relationship Id="rId5" Type="http://schemas.openxmlformats.org/officeDocument/2006/relationships/image" Target="../media/image335.emf"/><Relationship Id="rId10" Type="http://schemas.openxmlformats.org/officeDocument/2006/relationships/image" Target="../media/image340.emf"/><Relationship Id="rId4" Type="http://schemas.openxmlformats.org/officeDocument/2006/relationships/image" Target="../media/image334.emf"/><Relationship Id="rId9" Type="http://schemas.openxmlformats.org/officeDocument/2006/relationships/image" Target="../media/image33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emf"/><Relationship Id="rId7" Type="http://schemas.openxmlformats.org/officeDocument/2006/relationships/image" Target="../media/image324.emf"/><Relationship Id="rId2" Type="http://schemas.openxmlformats.org/officeDocument/2006/relationships/image" Target="../media/image3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3.emf"/><Relationship Id="rId5" Type="http://schemas.openxmlformats.org/officeDocument/2006/relationships/image" Target="../media/image342.emf"/><Relationship Id="rId4" Type="http://schemas.openxmlformats.org/officeDocument/2006/relationships/image" Target="../media/image335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emf"/><Relationship Id="rId3" Type="http://schemas.openxmlformats.org/officeDocument/2006/relationships/image" Target="../media/image344.emf"/><Relationship Id="rId7" Type="http://schemas.openxmlformats.org/officeDocument/2006/relationships/image" Target="../media/image348.emf"/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emf"/><Relationship Id="rId5" Type="http://schemas.openxmlformats.org/officeDocument/2006/relationships/image" Target="../media/image346.emf"/><Relationship Id="rId4" Type="http://schemas.openxmlformats.org/officeDocument/2006/relationships/image" Target="../media/image345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emf"/><Relationship Id="rId3" Type="http://schemas.openxmlformats.org/officeDocument/2006/relationships/image" Target="../media/image350.emf"/><Relationship Id="rId7" Type="http://schemas.openxmlformats.org/officeDocument/2006/relationships/image" Target="../media/image354.emf"/><Relationship Id="rId12" Type="http://schemas.openxmlformats.org/officeDocument/2006/relationships/image" Target="../media/image359.emf"/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emf"/><Relationship Id="rId11" Type="http://schemas.openxmlformats.org/officeDocument/2006/relationships/image" Target="../media/image358.emf"/><Relationship Id="rId5" Type="http://schemas.openxmlformats.org/officeDocument/2006/relationships/image" Target="../media/image352.emf"/><Relationship Id="rId10" Type="http://schemas.openxmlformats.org/officeDocument/2006/relationships/image" Target="../media/image357.emf"/><Relationship Id="rId4" Type="http://schemas.openxmlformats.org/officeDocument/2006/relationships/image" Target="../media/image351.emf"/><Relationship Id="rId9" Type="http://schemas.openxmlformats.org/officeDocument/2006/relationships/image" Target="../media/image356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emf"/><Relationship Id="rId3" Type="http://schemas.openxmlformats.org/officeDocument/2006/relationships/image" Target="../media/image324.emf"/><Relationship Id="rId7" Type="http://schemas.openxmlformats.org/officeDocument/2006/relationships/image" Target="../media/image363.emf"/><Relationship Id="rId2" Type="http://schemas.openxmlformats.org/officeDocument/2006/relationships/image" Target="../media/image3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emf"/><Relationship Id="rId5" Type="http://schemas.openxmlformats.org/officeDocument/2006/relationships/image" Target="../media/image361.emf"/><Relationship Id="rId4" Type="http://schemas.openxmlformats.org/officeDocument/2006/relationships/image" Target="../media/image353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9F5-F308-4634-9FDA-6BFC3518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0" y="2624789"/>
            <a:ext cx="11379200" cy="2692400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  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دینامیک – </a:t>
            </a:r>
            <a:r>
              <a:rPr lang="en-US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</a:t>
            </a: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سینماتیک ذرات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دکتر محمدایمان خداکرمی</a:t>
            </a:r>
            <a:endParaRPr lang="fa-IR" sz="3200" b="1" dirty="0">
              <a:solidFill>
                <a:schemeClr val="bg1"/>
              </a:solidFill>
              <a:cs typeface="B Traffic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E300-9280-4C20-B54B-1535837A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749300"/>
            <a:ext cx="1092200" cy="1092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8F1039-0ED7-44E7-B5D0-60067AB105C9}"/>
              </a:ext>
            </a:extLst>
          </p:cNvPr>
          <p:cNvSpPr txBox="1">
            <a:spLocks/>
          </p:cNvSpPr>
          <p:nvPr/>
        </p:nvSpPr>
        <p:spPr>
          <a:xfrm>
            <a:off x="3833162" y="1372883"/>
            <a:ext cx="4372916" cy="71728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2400" b="1" dirty="0">
                <a:solidFill>
                  <a:srgbClr val="0070C0"/>
                </a:solidFill>
                <a:cs typeface="B Traffic" panose="00000400000000000000" pitchFamily="2" charset="-78"/>
              </a:rPr>
              <a:t>دانشکده مهندسی عمران</a:t>
            </a:r>
          </a:p>
        </p:txBody>
      </p:sp>
    </p:spTree>
    <p:extLst>
      <p:ext uri="{BB962C8B-B14F-4D97-AF65-F5344CB8AC3E}">
        <p14:creationId xmlns:p14="http://schemas.microsoft.com/office/powerpoint/2010/main" val="194097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3D5B-2E31-4442-ADA5-1C9713D3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حرکت منحنی الخط ذره در صفحه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903F50-FBCC-4178-9352-9CBCBFAE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900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BD89E-8790-4ED0-859B-E4054D97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D57F1E4F-1CFF-5643-939E-217C01CDF565}" type="slidenum">
              <a:rPr lang="en-US" smtClean="0"/>
              <a:pPr rtl="1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81192" y="1392684"/>
            <a:ext cx="5505709" cy="2487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970" y="1630529"/>
            <a:ext cx="1145393" cy="478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970" y="2354922"/>
            <a:ext cx="1158168" cy="600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881" y="1976514"/>
            <a:ext cx="1698573" cy="678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47" y="4984559"/>
            <a:ext cx="1222885" cy="6015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136" y="4802912"/>
            <a:ext cx="1799613" cy="964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8177" y="3553063"/>
            <a:ext cx="2061260" cy="2652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1611" y="3446837"/>
            <a:ext cx="3098857" cy="24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3D5B-2E31-4442-ADA5-1C9713D3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حرکت منحنی الخط ذره در صفحه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903F50-FBCC-4178-9352-9CBCBFAE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900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BD89E-8790-4ED0-859B-E4054D97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D57F1E4F-1CFF-5643-939E-217C01CDF565}" type="slidenum">
              <a:rPr lang="en-US" smtClean="0"/>
              <a:pPr rtl="1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EF4A8-3B9C-4A45-9837-0002E8E2D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1" t="35869" r="56209" b="23380"/>
          <a:stretch/>
        </p:blipFill>
        <p:spPr>
          <a:xfrm>
            <a:off x="360608" y="2472743"/>
            <a:ext cx="3359426" cy="3438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B9D677-C2DA-4744-81E8-1AD97BD7B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3" t="36056" r="33640" b="37841"/>
          <a:stretch/>
        </p:blipFill>
        <p:spPr>
          <a:xfrm>
            <a:off x="4185634" y="1514076"/>
            <a:ext cx="7173532" cy="2838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2BE80-324B-4E01-8EAD-6F5882A0E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8" t="29859" r="35627" b="66948"/>
          <a:stretch/>
        </p:blipFill>
        <p:spPr>
          <a:xfrm>
            <a:off x="4958365" y="4504548"/>
            <a:ext cx="4662153" cy="21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312F1-F495-49E1-8D37-AB3B85A9F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15" t="30610" r="36078" b="63944"/>
          <a:stretch/>
        </p:blipFill>
        <p:spPr>
          <a:xfrm>
            <a:off x="6516710" y="4987198"/>
            <a:ext cx="3103808" cy="373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BD79DF-4AFD-498C-9D24-F86D4798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92D050">
                <a:tint val="45000"/>
                <a:satMod val="400000"/>
              </a:srgbClr>
            </a:duotone>
          </a:blip>
          <a:srcRect l="26212" t="29859" r="36679" b="66198"/>
          <a:stretch/>
        </p:blipFill>
        <p:spPr>
          <a:xfrm>
            <a:off x="6439435" y="5555079"/>
            <a:ext cx="3181083" cy="2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3D5B-2E31-4442-ADA5-1C9713D3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حرکت منحنی الخط ذره در صفحه</a:t>
            </a:r>
            <a:r>
              <a:rPr lang="en-US" dirty="0"/>
              <a:t> </a:t>
            </a:r>
            <a:r>
              <a:rPr lang="fa-IR" dirty="0"/>
              <a:t>– دستگاه مختصات </a:t>
            </a:r>
            <a:r>
              <a:rPr lang="en-US" dirty="0"/>
              <a:t>X-Y</a:t>
            </a:r>
            <a:endParaRPr lang="fa-I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903F50-FBCC-4178-9352-9CBCBFAE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900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BD89E-8790-4ED0-859B-E4054D97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D57F1E4F-1CFF-5643-939E-217C01CDF565}" type="slidenum">
              <a:rPr lang="en-US" smtClean="0"/>
              <a:pPr rtl="1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" y="1239355"/>
            <a:ext cx="3901061" cy="345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0" y="4574193"/>
            <a:ext cx="3293272" cy="1720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504" y="1673177"/>
            <a:ext cx="4371755" cy="974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555968" y="2839236"/>
            <a:ext cx="4567201" cy="1990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419" y="5021720"/>
            <a:ext cx="3598941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</a:t>
            </a:r>
            <a:r>
              <a:rPr lang="en-US" dirty="0"/>
              <a:t> </a:t>
            </a:r>
            <a:r>
              <a:rPr lang="fa-IR" dirty="0"/>
              <a:t>– دستگاه مختصات </a:t>
            </a:r>
            <a:r>
              <a:rPr lang="en-US" dirty="0"/>
              <a:t>X-Y </a:t>
            </a:r>
            <a:r>
              <a:rPr lang="fa-IR" dirty="0"/>
              <a:t>  (مثال1)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402" y="1555187"/>
            <a:ext cx="4268852" cy="240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82" y="1723944"/>
            <a:ext cx="5089945" cy="1659316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50871"/>
              </p:ext>
            </p:extLst>
          </p:nvPr>
        </p:nvGraphicFramePr>
        <p:xfrm>
          <a:off x="1235965" y="4164453"/>
          <a:ext cx="10059988" cy="182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08560" imgH="1091880" progId="Equation.3">
                  <p:embed/>
                </p:oleObj>
              </mc:Choice>
              <mc:Fallback>
                <p:oleObj name="Equation" r:id="rId4" imgW="5308560" imgH="1091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5965" y="4164453"/>
                        <a:ext cx="10059988" cy="182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35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1545979"/>
            <a:ext cx="4311827" cy="203226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حرکت منحنی الخط ذره در صفحه</a:t>
            </a:r>
            <a:r>
              <a:rPr lang="en-US" dirty="0"/>
              <a:t> </a:t>
            </a:r>
            <a:r>
              <a:rPr lang="fa-IR" dirty="0"/>
              <a:t>– دستگاه مختصات </a:t>
            </a:r>
            <a:r>
              <a:rPr lang="en-US" dirty="0"/>
              <a:t>X-Y </a:t>
            </a:r>
            <a:r>
              <a:rPr lang="fa-IR" dirty="0"/>
              <a:t>  (مثال2)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54" y="4215962"/>
            <a:ext cx="3806404" cy="202061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151762"/>
              </p:ext>
            </p:extLst>
          </p:nvPr>
        </p:nvGraphicFramePr>
        <p:xfrm>
          <a:off x="2372363" y="3656927"/>
          <a:ext cx="2452871" cy="99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14600" imgH="1015920" progId="Equation.3">
                  <p:embed/>
                </p:oleObj>
              </mc:Choice>
              <mc:Fallback>
                <p:oleObj name="Equation" r:id="rId4" imgW="2514600" imgH="10159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2363" y="3656927"/>
                        <a:ext cx="2452871" cy="99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0296"/>
              </p:ext>
            </p:extLst>
          </p:nvPr>
        </p:nvGraphicFramePr>
        <p:xfrm>
          <a:off x="5251337" y="1534955"/>
          <a:ext cx="6161394" cy="13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65480" imgH="1117440" progId="Equation.3">
                  <p:embed/>
                </p:oleObj>
              </mc:Choice>
              <mc:Fallback>
                <p:oleObj name="Equation" r:id="rId6" imgW="4965480" imgH="111744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1337" y="1534955"/>
                        <a:ext cx="6161394" cy="138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84896"/>
              </p:ext>
            </p:extLst>
          </p:nvPr>
        </p:nvGraphicFramePr>
        <p:xfrm>
          <a:off x="5275239" y="3181104"/>
          <a:ext cx="6526451" cy="272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83000" imgH="2209680" progId="Equation.3">
                  <p:embed/>
                </p:oleObj>
              </mc:Choice>
              <mc:Fallback>
                <p:oleObj name="Equation" r:id="rId8" imgW="5283000" imgH="220968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75239" y="3181104"/>
                        <a:ext cx="6526451" cy="2724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927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20D09-02E7-4896-9905-50FEC91C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</a:t>
            </a:r>
            <a:r>
              <a:rPr lang="fa-IR"/>
              <a:t>دستگاه تانژات و نرمال </a:t>
            </a:r>
            <a:r>
              <a:rPr lang="fa-IR" dirty="0"/>
              <a:t>(</a:t>
            </a:r>
            <a:r>
              <a:rPr lang="en-US" cap="none" dirty="0"/>
              <a:t>n-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93AE-84C7-4510-92FE-19B698D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2AD0-7A74-44EB-8B10-47589BC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601" y="1368465"/>
            <a:ext cx="3710784" cy="1674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7189"/>
          <a:stretch/>
        </p:blipFill>
        <p:spPr>
          <a:xfrm>
            <a:off x="682008" y="1461167"/>
            <a:ext cx="3357789" cy="3733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92" y="5531148"/>
            <a:ext cx="1196697" cy="427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578" y="1575512"/>
            <a:ext cx="2880859" cy="2325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474" y="5415554"/>
            <a:ext cx="1813177" cy="4819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578" y="3841737"/>
            <a:ext cx="725271" cy="500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7182" y="4411007"/>
            <a:ext cx="834062" cy="454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3812" y="5363344"/>
            <a:ext cx="1196697" cy="545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739" y="4977057"/>
            <a:ext cx="1435395" cy="937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047" y="3702202"/>
            <a:ext cx="3517564" cy="22643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lum bright="-20000" contrast="40000"/>
          </a:blip>
          <a:stretch>
            <a:fillRect/>
          </a:stretch>
        </p:blipFill>
        <p:spPr>
          <a:xfrm>
            <a:off x="6938838" y="2521372"/>
            <a:ext cx="2142581" cy="264073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lum bright="-20000" contrast="40000"/>
          </a:blip>
          <a:stretch>
            <a:fillRect/>
          </a:stretch>
        </p:blipFill>
        <p:spPr>
          <a:xfrm>
            <a:off x="4330063" y="3037717"/>
            <a:ext cx="2302362" cy="13175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1965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20D09-02E7-4896-9905-50FEC91C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(</a:t>
            </a:r>
            <a:r>
              <a:rPr lang="en-US" cap="none" dirty="0"/>
              <a:t>n-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fa-IR" dirty="0"/>
              <a:t>)- مثال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93AE-84C7-4510-92FE-19B698D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2AD0-7A74-44EB-8B10-47589BC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933838" y="1552615"/>
            <a:ext cx="10467583" cy="1474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38" y="3340712"/>
            <a:ext cx="2719766" cy="772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797" y="3319055"/>
            <a:ext cx="3698882" cy="900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872" y="3319055"/>
            <a:ext cx="3735145" cy="545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832" y="3991992"/>
            <a:ext cx="1269224" cy="227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38" y="5044392"/>
            <a:ext cx="2792293" cy="281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838" y="5469488"/>
            <a:ext cx="1559333" cy="2273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38" y="5765036"/>
            <a:ext cx="3517564" cy="3182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4872" y="3109899"/>
            <a:ext cx="1196697" cy="2091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4656" y="4028367"/>
            <a:ext cx="1160433" cy="1909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38" y="4767032"/>
            <a:ext cx="1124170" cy="2182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569" y="4582257"/>
            <a:ext cx="2568560" cy="14671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3295" y="4843483"/>
            <a:ext cx="2054175" cy="10302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1375" y="4829182"/>
            <a:ext cx="2481785" cy="1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20D09-02E7-4896-9905-50FEC91C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(</a:t>
            </a:r>
            <a:r>
              <a:rPr lang="en-US" cap="none" dirty="0"/>
              <a:t>n-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fa-IR" dirty="0"/>
              <a:t>)- مثال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93AE-84C7-4510-92FE-19B698D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2AD0-7A74-44EB-8B10-47589BC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62" y="1282897"/>
            <a:ext cx="3633920" cy="26069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t="4742" b="5544"/>
          <a:stretch/>
        </p:blipFill>
        <p:spPr>
          <a:xfrm>
            <a:off x="4753351" y="1330876"/>
            <a:ext cx="2005536" cy="25109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313240" y="2491560"/>
              <a:ext cx="143280" cy="276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3880" y="2482200"/>
                <a:ext cx="162000" cy="29556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/>
          <p:cNvCxnSpPr/>
          <p:nvPr/>
        </p:nvCxnSpPr>
        <p:spPr>
          <a:xfrm>
            <a:off x="976962" y="4232757"/>
            <a:ext cx="2006221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6963" y="4260052"/>
            <a:ext cx="1078173" cy="9547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977234" y="5099826"/>
            <a:ext cx="229951" cy="22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92209" y="4232757"/>
            <a:ext cx="0" cy="98204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43162" y="4439096"/>
            <a:ext cx="77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092209" y="4260052"/>
            <a:ext cx="604372" cy="954749"/>
          </a:xfrm>
          <a:prstGeom prst="line">
            <a:avLst/>
          </a:prstGeom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50272" y="4501477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/>
              <p14:cNvContentPartPr/>
              <p14:nvPr/>
            </p14:nvContentPartPr>
            <p14:xfrm>
              <a:off x="1178640" y="4268520"/>
              <a:ext cx="1027440" cy="7948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9280" y="4259160"/>
                <a:ext cx="1046160" cy="8136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369780"/>
              </p:ext>
            </p:extLst>
          </p:nvPr>
        </p:nvGraphicFramePr>
        <p:xfrm>
          <a:off x="3206351" y="4516481"/>
          <a:ext cx="3706518" cy="1125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44720" imgH="863280" progId="Equation.3">
                  <p:embed/>
                </p:oleObj>
              </mc:Choice>
              <mc:Fallback>
                <p:oleObj name="Equation" r:id="rId9" imgW="2844720" imgH="863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6351" y="4516481"/>
                        <a:ext cx="3706518" cy="1125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8362675" y="1674954"/>
            <a:ext cx="2006221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62676" y="1702249"/>
            <a:ext cx="1078173" cy="95475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9362947" y="2542023"/>
            <a:ext cx="229951" cy="22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9477922" y="1674954"/>
            <a:ext cx="0" cy="98204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128875" y="1881293"/>
            <a:ext cx="77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aA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9477922" y="1702249"/>
            <a:ext cx="604372" cy="954749"/>
          </a:xfrm>
          <a:prstGeom prst="line">
            <a:avLst/>
          </a:prstGeom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835985" y="194367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/>
              <p14:cNvContentPartPr/>
              <p14:nvPr/>
            </p14:nvContentPartPr>
            <p14:xfrm>
              <a:off x="8564353" y="1710717"/>
              <a:ext cx="1027440" cy="7948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54993" y="1701357"/>
                <a:ext cx="1046160" cy="813600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Straight Connector 33"/>
          <p:cNvCxnSpPr/>
          <p:nvPr/>
        </p:nvCxnSpPr>
        <p:spPr>
          <a:xfrm flipH="1" flipV="1">
            <a:off x="8820429" y="2108157"/>
            <a:ext cx="607366" cy="543140"/>
          </a:xfrm>
          <a:prstGeom prst="line">
            <a:avLst/>
          </a:prstGeom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79976" y="2096074"/>
            <a:ext cx="166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928007"/>
              </p:ext>
            </p:extLst>
          </p:nvPr>
        </p:nvGraphicFramePr>
        <p:xfrm>
          <a:off x="7107174" y="3063367"/>
          <a:ext cx="4667349" cy="116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08080" imgH="723600" progId="Equation.3">
                  <p:embed/>
                </p:oleObj>
              </mc:Choice>
              <mc:Fallback>
                <p:oleObj name="Equation" r:id="rId12" imgW="2908080" imgH="72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07174" y="3063367"/>
                        <a:ext cx="4667349" cy="1161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66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20D09-02E7-4896-9905-50FEC91C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93AE-84C7-4510-92FE-19B698D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2AD0-7A74-44EB-8B10-47589BC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469A9-599A-4CAD-9C8B-4AD25271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6" t="33427" r="66125" b="40845"/>
          <a:stretch/>
        </p:blipFill>
        <p:spPr>
          <a:xfrm>
            <a:off x="854152" y="2373444"/>
            <a:ext cx="3395876" cy="378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951FF-6A7B-4FEF-BA00-4039D59AE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86" t="42066" r="42989" b="54415"/>
          <a:stretch/>
        </p:blipFill>
        <p:spPr>
          <a:xfrm>
            <a:off x="5040518" y="1626096"/>
            <a:ext cx="2110964" cy="24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1E06A-8571-412F-99CF-50C0EADD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27" t="46385" r="33641" b="45782"/>
          <a:stretch/>
        </p:blipFill>
        <p:spPr>
          <a:xfrm>
            <a:off x="5409127" y="2373444"/>
            <a:ext cx="2643068" cy="537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52F5-2B67-43A4-90FD-74AE2413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50" t="53299" r="31552" b="35148"/>
          <a:stretch/>
        </p:blipFill>
        <p:spPr>
          <a:xfrm>
            <a:off x="5203818" y="3268356"/>
            <a:ext cx="3128814" cy="792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E0B8E-2AD3-42B8-95A4-EA1058987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9" t="65021" r="43793" b="23426"/>
          <a:stretch/>
        </p:blipFill>
        <p:spPr>
          <a:xfrm>
            <a:off x="5126051" y="4439571"/>
            <a:ext cx="2815923" cy="792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4B1D0E-30DE-41D4-BFB2-AFBE7D1F2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01" t="65021" r="34284" b="23426"/>
          <a:stretch/>
        </p:blipFill>
        <p:spPr>
          <a:xfrm>
            <a:off x="8332632" y="2642043"/>
            <a:ext cx="3610524" cy="302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5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D7F3-05F5-424D-A438-0CF722F2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4F24-F10B-4B89-9758-ADC05852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BA00F-0AF3-4635-AF55-82E08B80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DBA31-7C3E-42F7-9A5F-533518450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5" t="34026" r="66316" b="42498"/>
          <a:stretch/>
        </p:blipFill>
        <p:spPr>
          <a:xfrm>
            <a:off x="220584" y="1661373"/>
            <a:ext cx="4360372" cy="430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A6D354-EA8D-4CB0-AD66-C3DB4BF03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0" t="30235" r="32386" b="63231"/>
          <a:stretch/>
        </p:blipFill>
        <p:spPr>
          <a:xfrm>
            <a:off x="5125792" y="1381753"/>
            <a:ext cx="5062518" cy="807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CAFBA-D11C-451A-AA8E-4BB78F640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5" t="36768" r="42194" b="56698"/>
          <a:stretch/>
        </p:blipFill>
        <p:spPr>
          <a:xfrm>
            <a:off x="5325662" y="2553388"/>
            <a:ext cx="2844799" cy="80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CEED7-94F0-48C4-9D20-E4EAA22D2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67" t="43853" r="42229" b="51067"/>
          <a:stretch/>
        </p:blipFill>
        <p:spPr>
          <a:xfrm>
            <a:off x="5279869" y="3680291"/>
            <a:ext cx="2936383" cy="627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E1F70-9A8B-488F-96BF-6EDDBD7E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1" t="48933" r="43396" b="41692"/>
          <a:stretch/>
        </p:blipFill>
        <p:spPr>
          <a:xfrm>
            <a:off x="8960958" y="3361043"/>
            <a:ext cx="2511380" cy="1158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4A880-014E-483B-BFF9-D90DF603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5" t="59377" r="32386" b="32394"/>
          <a:stretch/>
        </p:blipFill>
        <p:spPr>
          <a:xfrm>
            <a:off x="4007379" y="5196627"/>
            <a:ext cx="8184621" cy="10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7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3D5B-2E31-4442-ADA5-1C9713D3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سرفصل مطالب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903F50-FBCC-4178-9352-9CBCBFAE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900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BD89E-8790-4ED0-859B-E4054D97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D57F1E4F-1CFF-5643-939E-217C01CDF565}" type="slidenum">
              <a:rPr lang="en-US" smtClean="0"/>
              <a:pPr rtl="1"/>
              <a:t>2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65076" y="1286119"/>
            <a:ext cx="4363846" cy="30538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سینماتیک ذرات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سینتیک ذرات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سینماتیک اجسام صلب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سینتیک اجسام صلب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ارتعاشات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7" y="1436247"/>
            <a:ext cx="2339429" cy="2942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8" y="3241185"/>
            <a:ext cx="2439147" cy="305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618" y="1242910"/>
            <a:ext cx="2453997" cy="30817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151" y="3625046"/>
            <a:ext cx="2129188" cy="2669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467" y="4339984"/>
            <a:ext cx="1440149" cy="18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1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CEF4-2761-4E3D-94B5-2BE9E5F9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633B3-E124-478A-A993-C8C6AB871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AFDD-D061-438B-858D-EF15A8E6D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D9DAA-0376-40F0-A5B7-0D8060C1A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t="28920" r="32386" b="65756"/>
          <a:stretch/>
        </p:blipFill>
        <p:spPr>
          <a:xfrm>
            <a:off x="3846752" y="1521695"/>
            <a:ext cx="7059699" cy="537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F94C99-DBB7-4381-9022-E7F50CF41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7" t="34139" r="66815" b="42535"/>
          <a:stretch/>
        </p:blipFill>
        <p:spPr>
          <a:xfrm>
            <a:off x="581192" y="1521695"/>
            <a:ext cx="3065172" cy="3270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F9D88-96AB-4B0C-A0B1-E8CAF2533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7546" t="34139" r="40285" b="60537"/>
          <a:stretch/>
        </p:blipFill>
        <p:spPr>
          <a:xfrm>
            <a:off x="7010821" y="2477501"/>
            <a:ext cx="1534817" cy="537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F38FB-C9C8-41A4-A665-168CE08DD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9" t="36244" r="54180" b="54799"/>
          <a:stretch/>
        </p:blipFill>
        <p:spPr>
          <a:xfrm>
            <a:off x="9272069" y="2628640"/>
            <a:ext cx="2424771" cy="2163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30001-8D68-4D6D-AB09-EA7C04D6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77" t="45258" r="36337" b="38192"/>
          <a:stretch/>
        </p:blipFill>
        <p:spPr>
          <a:xfrm>
            <a:off x="4380813" y="3953814"/>
            <a:ext cx="4347164" cy="203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680843-89BC-46AA-9D6D-A985C8B50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3593" t="60657" r="32386" b="21814"/>
          <a:stretch/>
        </p:blipFill>
        <p:spPr>
          <a:xfrm>
            <a:off x="2539897" y="2741775"/>
            <a:ext cx="7838639" cy="203486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B35B44-222D-4ABD-821E-1508A25B72B2}"/>
                  </a:ext>
                </a:extLst>
              </p:cNvPr>
              <p:cNvSpPr/>
              <p:nvPr/>
            </p:nvSpPr>
            <p:spPr>
              <a:xfrm>
                <a:off x="5890174" y="3233370"/>
                <a:ext cx="411651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B35B44-222D-4ABD-821E-1508A25B72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174" y="3233370"/>
                <a:ext cx="411651" cy="39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9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8B04-31EC-49EC-B081-ACBEF9F9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199D1-0BB9-41B3-B6A1-A6058A08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ABB12-C84E-47CF-943C-27C642D8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21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6C545-AE6D-4AC7-8E89-CB88C511C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4" t="28920" r="35944" b="22817"/>
          <a:stretch/>
        </p:blipFill>
        <p:spPr>
          <a:xfrm>
            <a:off x="3082343" y="1410022"/>
            <a:ext cx="6027313" cy="47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40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7296C-CBB3-4069-B67E-98442092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F95B2-DC3F-4C82-9409-A0F3147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23106-7D13-4181-937B-92944C50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5B7B6-BF17-4674-A76B-816D5623C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5" t="26103" r="28717" b="19812"/>
          <a:stretch/>
        </p:blipFill>
        <p:spPr>
          <a:xfrm>
            <a:off x="5805211" y="1365433"/>
            <a:ext cx="5834130" cy="4468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E8253-2F96-42E5-B4F5-8C72B7986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8" t="25164" r="38182" b="24883"/>
          <a:stretch/>
        </p:blipFill>
        <p:spPr>
          <a:xfrm>
            <a:off x="295080" y="1699936"/>
            <a:ext cx="5299753" cy="41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0C00-2660-4DAE-8B01-E7686126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5EA37-6805-4638-871D-98CB9CFE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87798-D9E4-4D4C-9AB1-2BAB966E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1E1C3-17F6-4200-A4F7-9FD173D11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24" t="18072" r="13544" b="10239"/>
          <a:stretch/>
        </p:blipFill>
        <p:spPr>
          <a:xfrm>
            <a:off x="4345904" y="1308788"/>
            <a:ext cx="4468969" cy="4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48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F46A-2DB1-4BBC-ABA4-FF4E401E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بیان برداری 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95986-A11F-42F7-995F-6C732CD4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D3B2B-A7F9-44C2-96CD-FF9292EF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4015F-EF23-4779-A8D5-65100301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2" t="26667" r="38783" b="32207"/>
          <a:stretch/>
        </p:blipFill>
        <p:spPr>
          <a:xfrm>
            <a:off x="425469" y="2000554"/>
            <a:ext cx="5491250" cy="376985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891B7-81EF-41CC-AF87-CA04988F5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5" t="22172" r="39159" b="32146"/>
          <a:stretch/>
        </p:blipFill>
        <p:spPr>
          <a:xfrm>
            <a:off x="6348386" y="1806698"/>
            <a:ext cx="5123045" cy="396371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717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7A46-E056-4340-8D05-A8EB0DBF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بیان برداری حرکت منحنی الخط ذره در صفحه – دستگاه قطبی (</a:t>
            </a:r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fa-IR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DFD28-BF5E-413A-B702-4D768352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9C552-A507-4D00-A48D-6106AF41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F8B52-CB41-4172-8393-D527DD947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5" t="36768" r="42194" b="56698"/>
          <a:stretch/>
        </p:blipFill>
        <p:spPr>
          <a:xfrm>
            <a:off x="4761152" y="2672822"/>
            <a:ext cx="2844799" cy="807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93BF20-B8EA-4BE5-BADD-F5A012CB066D}"/>
                  </a:ext>
                </a:extLst>
              </p:cNvPr>
              <p:cNvSpPr/>
              <p:nvPr/>
            </p:nvSpPr>
            <p:spPr>
              <a:xfrm>
                <a:off x="5918090" y="1635265"/>
                <a:ext cx="2152705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a-IR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a-I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a-I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a-IR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a-I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a-IR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a-I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fa-I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a-I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93BF20-B8EA-4BE5-BADD-F5A012CB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090" y="1635265"/>
                <a:ext cx="2152705" cy="391261"/>
              </a:xfrm>
              <a:prstGeom prst="rect">
                <a:avLst/>
              </a:prstGeom>
              <a:blipFill>
                <a:blip r:embed="rId3"/>
                <a:stretch>
                  <a:fillRect t="-2500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49AF0A-019C-4E0D-BF9B-0848F9BE0B6C}"/>
                  </a:ext>
                </a:extLst>
              </p:cNvPr>
              <p:cNvSpPr/>
              <p:nvPr/>
            </p:nvSpPr>
            <p:spPr>
              <a:xfrm>
                <a:off x="8070795" y="2581755"/>
                <a:ext cx="3822375" cy="1050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acc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49AF0A-019C-4E0D-BF9B-0848F9BE0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795" y="2581755"/>
                <a:ext cx="3822375" cy="10500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A8612A-6107-4114-AE40-EA1A528BF3D8}"/>
                  </a:ext>
                </a:extLst>
              </p:cNvPr>
              <p:cNvSpPr/>
              <p:nvPr/>
            </p:nvSpPr>
            <p:spPr>
              <a:xfrm>
                <a:off x="5514808" y="4273471"/>
                <a:ext cx="6561542" cy="1329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9A8612A-6107-4114-AE40-EA1A528BF3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08" y="4273471"/>
                <a:ext cx="6561542" cy="13291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C37B10E-2B7C-45FB-B19F-FA4C8A4EB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84" y="1539796"/>
            <a:ext cx="4200525" cy="2733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680843-89BC-46AA-9D6D-A985C8B505CF}"/>
              </a:ext>
            </a:extLst>
          </p:cNvPr>
          <p:cNvPicPr/>
          <p:nvPr/>
        </p:nvPicPr>
        <p:blipFill rotWithShape="1">
          <a:blip r:embed="rId9"/>
          <a:srcRect l="14432" t="66747" r="59462" b="27391"/>
          <a:stretch/>
        </p:blipFill>
        <p:spPr bwMode="auto">
          <a:xfrm>
            <a:off x="1802709" y="4731810"/>
            <a:ext cx="2870200" cy="514985"/>
          </a:xfrm>
          <a:prstGeom prst="rect">
            <a:avLst/>
          </a:prstGeom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glow rad="228600">
              <a:srgbClr val="ED7D31">
                <a:satMod val="175000"/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0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7775-7729-43F9-9CD2-D2D90003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59" y="663519"/>
            <a:ext cx="10321549" cy="537199"/>
          </a:xfrm>
        </p:spPr>
        <p:txBody>
          <a:bodyPr/>
          <a:lstStyle/>
          <a:p>
            <a:r>
              <a:rPr lang="fa-IR" dirty="0"/>
              <a:t>حرکت نسبی- حرکت انتقالی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06ED4-964F-4AFE-BE8C-32577B7A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E221A-57F7-43E8-85C4-228C7350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18B94-02F2-4233-859B-757EFD5D1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94"/>
          <a:stretch/>
        </p:blipFill>
        <p:spPr>
          <a:xfrm>
            <a:off x="471957" y="1669057"/>
            <a:ext cx="4228832" cy="4525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60206-53C9-4FBC-BC0A-FBE349F01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083"/>
          <a:stretch/>
        </p:blipFill>
        <p:spPr>
          <a:xfrm>
            <a:off x="4370293" y="1309169"/>
            <a:ext cx="7310465" cy="719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C2A92-A666-46B6-B8B9-DF199644E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" t="18250" r="-2279" b="62833"/>
          <a:stretch/>
        </p:blipFill>
        <p:spPr>
          <a:xfrm>
            <a:off x="4039797" y="2314100"/>
            <a:ext cx="7310465" cy="719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25AC1-0D7A-460D-853B-D111522B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" t="37846" r="-538" b="43237"/>
          <a:stretch/>
        </p:blipFill>
        <p:spPr>
          <a:xfrm>
            <a:off x="3774089" y="3319031"/>
            <a:ext cx="7310465" cy="719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0EE77-54D5-45DC-840E-2054F8616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4" t="60160" r="194" b="20923"/>
          <a:stretch/>
        </p:blipFill>
        <p:spPr>
          <a:xfrm>
            <a:off x="4039796" y="4398694"/>
            <a:ext cx="7310465" cy="719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2FCFA-4D7A-4956-A9F1-E59FC7072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" t="82790" r="-1781" b="-1707"/>
          <a:stretch/>
        </p:blipFill>
        <p:spPr>
          <a:xfrm>
            <a:off x="4192264" y="5403625"/>
            <a:ext cx="7310465" cy="7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7583-01AE-4220-8E99-8E4531D5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حرکت انتقالی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B8113-B285-4143-8928-9B16B87F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4A285-B1A3-4442-B7FA-6E7933E9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84DD6-73A4-4426-A67C-1E1E793B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2" y="1539066"/>
            <a:ext cx="4667908" cy="4632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F1880-0C65-42EF-82B9-A837EDE42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2" r="5294" b="88749"/>
          <a:stretch/>
        </p:blipFill>
        <p:spPr>
          <a:xfrm>
            <a:off x="5499356" y="1343515"/>
            <a:ext cx="4487953" cy="666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C9994-7812-4E89-84E7-B7683563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0" t="10034" r="4226" b="78715"/>
          <a:stretch/>
        </p:blipFill>
        <p:spPr>
          <a:xfrm>
            <a:off x="5499356" y="2133672"/>
            <a:ext cx="4487953" cy="666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C8DF0-7D96-4C07-A37C-40824D3E2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3" t="20349" r="4012" b="68400"/>
          <a:stretch/>
        </p:blipFill>
        <p:spPr>
          <a:xfrm>
            <a:off x="5499355" y="2923829"/>
            <a:ext cx="4487953" cy="666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396E81-7CE5-4951-8A5C-39B45B2B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9" t="35079" r="35538" b="16076"/>
          <a:stretch/>
        </p:blipFill>
        <p:spPr>
          <a:xfrm>
            <a:off x="8429436" y="3257188"/>
            <a:ext cx="2655118" cy="28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787B-0BEB-4425-8B51-7D54E4AA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مثال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35EA-2C79-4E42-8AE4-45CCDF89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49FD-4465-4934-95A7-A5A40ECC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2D1D2B-A1D0-4BDD-B077-88632F30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43" y="1766043"/>
            <a:ext cx="6829425" cy="421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9B3F3-C076-430B-80A9-357BD4E90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701"/>
          <a:stretch/>
        </p:blipFill>
        <p:spPr>
          <a:xfrm>
            <a:off x="7019336" y="1548448"/>
            <a:ext cx="4980835" cy="53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E743F-EAB3-4533-A2BB-3A69D51EC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" t="21830" r="-674" b="58871"/>
          <a:stretch/>
        </p:blipFill>
        <p:spPr>
          <a:xfrm>
            <a:off x="7019335" y="2612336"/>
            <a:ext cx="4980835" cy="53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E90685-A688-417C-BA9A-36A0DCBB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" t="45598" r="-1056" b="35103"/>
          <a:stretch/>
        </p:blipFill>
        <p:spPr>
          <a:xfrm>
            <a:off x="7071928" y="3881585"/>
            <a:ext cx="4980835" cy="53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B6BA9-BAB1-4261-AD2B-3B53B5CDF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1" t="66772" r="331" b="-2878"/>
          <a:stretch/>
        </p:blipFill>
        <p:spPr>
          <a:xfrm>
            <a:off x="6974566" y="5022818"/>
            <a:ext cx="4980835" cy="10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6DEF-4833-4CFA-8B0A-53DDE43C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حرکت دورانی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4CB0-FA42-4B2F-9BBC-0084396C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559D8-5C51-4FB7-996C-59E45EAE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4ED3-CF8B-47CF-A83B-1D20EC59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570727"/>
            <a:ext cx="4254800" cy="458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49932-F98C-48E4-B89F-C0E9EEEF5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391"/>
          <a:stretch/>
        </p:blipFill>
        <p:spPr>
          <a:xfrm>
            <a:off x="4419433" y="1428553"/>
            <a:ext cx="7191375" cy="738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C658A-FE16-43C4-9350-F577ADF8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t="17999" r="-2060" b="65392"/>
          <a:stretch/>
        </p:blipFill>
        <p:spPr>
          <a:xfrm>
            <a:off x="4627713" y="2356529"/>
            <a:ext cx="7191375" cy="738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11C7A-E433-49B2-BE3F-A7D44EA26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t="40319" r="-4444" b="43072"/>
          <a:stretch/>
        </p:blipFill>
        <p:spPr>
          <a:xfrm>
            <a:off x="4962481" y="3599667"/>
            <a:ext cx="7191375" cy="738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86A5E-837B-4D76-9865-82C8A0A2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" t="55081" r="-2698" b="28310"/>
          <a:stretch/>
        </p:blipFill>
        <p:spPr>
          <a:xfrm>
            <a:off x="4835992" y="4544857"/>
            <a:ext cx="7191375" cy="738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F40232-6E10-4CEF-822F-08064A65A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" t="71837" r="-3468" b="11554"/>
          <a:stretch/>
        </p:blipFill>
        <p:spPr>
          <a:xfrm>
            <a:off x="4731853" y="5354722"/>
            <a:ext cx="7191375" cy="7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منابع و ارزشیابی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89" y="1601961"/>
            <a:ext cx="6946712" cy="2089382"/>
          </a:xfrm>
        </p:spPr>
        <p:txBody>
          <a:bodyPr>
            <a:normAutofit lnSpcReduction="10000"/>
          </a:bodyPr>
          <a:lstStyle/>
          <a:p>
            <a:pPr algn="just" rtl="0">
              <a:spcBef>
                <a:spcPts val="0"/>
              </a:spcBef>
              <a:spcAft>
                <a:spcPts val="1800"/>
              </a:spcAft>
            </a:pPr>
            <a:r>
              <a:rPr lang="en-US" b="1" dirty="0"/>
              <a:t>Engineering Mechanics: Dynamics 8th Edition; </a:t>
            </a:r>
            <a:endParaRPr lang="fa-IR" b="1" dirty="0"/>
          </a:p>
          <a:p>
            <a:pPr marL="0" indent="0" algn="just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fa-IR" b="1" dirty="0"/>
              <a:t>	</a:t>
            </a:r>
            <a:r>
              <a:rPr lang="en-US" dirty="0"/>
              <a:t>by James L. Meriam, L. G. </a:t>
            </a:r>
            <a:r>
              <a:rPr lang="en-US" dirty="0" err="1"/>
              <a:t>Kraige</a:t>
            </a:r>
            <a:r>
              <a:rPr lang="en-US" dirty="0"/>
              <a:t> , J. N. Bolton.</a:t>
            </a:r>
            <a:endParaRPr lang="fa-IR" dirty="0"/>
          </a:p>
          <a:p>
            <a:pPr algn="just" rtl="0">
              <a:spcBef>
                <a:spcPts val="0"/>
              </a:spcBef>
              <a:spcAft>
                <a:spcPts val="1800"/>
              </a:spcAft>
            </a:pPr>
            <a:r>
              <a:rPr lang="en-US" b="1" dirty="0"/>
              <a:t>Vector Mechanics for Engineers: Dynamics; </a:t>
            </a:r>
          </a:p>
          <a:p>
            <a:pPr marL="0" indent="0" algn="just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fa-IR" dirty="0"/>
              <a:t>	</a:t>
            </a:r>
            <a:r>
              <a:rPr lang="en-US" dirty="0"/>
              <a:t>by Ferdinand Beer, E. Russell Johnston, Jr. , Phillip Cornwell </a:t>
            </a:r>
          </a:p>
          <a:p>
            <a:pPr algn="just" rt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083" y="3305921"/>
            <a:ext cx="1947239" cy="2626183"/>
          </a:xfrm>
          <a:prstGeom prst="rect">
            <a:avLst/>
          </a:prstGeom>
        </p:spPr>
      </p:pic>
      <p:pic>
        <p:nvPicPr>
          <p:cNvPr id="1028" name="Picture 4" descr="https://images-na.ssl-images-amazon.com/images/I/51DDuS1kdsL._SX399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3305922"/>
            <a:ext cx="2106199" cy="26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724AE8-F246-E03A-3982-77584D1E5F25}"/>
              </a:ext>
            </a:extLst>
          </p:cNvPr>
          <p:cNvSpPr txBox="1">
            <a:spLocks/>
          </p:cNvSpPr>
          <p:nvPr/>
        </p:nvSpPr>
        <p:spPr>
          <a:xfrm>
            <a:off x="6127846" y="1359733"/>
            <a:ext cx="5482962" cy="4796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تمرین					         		   3 نمره</a:t>
            </a:r>
          </a:p>
          <a:p>
            <a:pPr>
              <a:lnSpc>
                <a:spcPct val="250000"/>
              </a:lnSpc>
            </a:pP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آزمونک های طول ترم 	                       7 نمره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fa-IR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B Traffic" panose="00000400000000000000" pitchFamily="2" charset="-78"/>
              </a:rPr>
              <a:t>(02/02/16)</a:t>
            </a:r>
          </a:p>
          <a:p>
            <a:pPr>
              <a:lnSpc>
                <a:spcPct val="250000"/>
              </a:lnSpc>
            </a:pP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raffic" panose="00000400000000000000" pitchFamily="2" charset="-78"/>
              </a:rPr>
              <a:t>امتحان پایانی				             10 نمره				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raffic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21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9EAE-71A9-453B-B8C7-D6A14581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حرکت دورانی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08B90-7B50-4D6E-B924-09324520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5068-9225-44D2-A1BD-2918AC65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427EB-6672-42F9-9BE5-6B2CFDF3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543" y="1787339"/>
            <a:ext cx="5028482" cy="4033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35BE2-80CC-4AB6-85D0-B02A5960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3" y="1848875"/>
            <a:ext cx="3996690" cy="43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E564-68C9-4CEF-801C-2F602FA1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حرکت دورانی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84085-96BE-4FA0-8C46-2E243A106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380A6-0CC2-4199-9072-2F8D201BF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31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EB138-1DB4-4340-BDA5-208DC4508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8" r="5921"/>
          <a:stretch/>
        </p:blipFill>
        <p:spPr>
          <a:xfrm>
            <a:off x="851648" y="1905042"/>
            <a:ext cx="4462300" cy="400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DF629-652C-47FE-85A0-253084FAD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6" b="4067"/>
          <a:stretch/>
        </p:blipFill>
        <p:spPr>
          <a:xfrm>
            <a:off x="6478566" y="1319785"/>
            <a:ext cx="5049187" cy="48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25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10B1-7D1B-4AC6-A857-0DA2F260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ذرات وابسته به هم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AA692-0CC5-4536-A18C-7912E02A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E0177-DFD8-45D4-A9A9-F6EFE64E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B14F3-DD4F-4089-BA89-75C95023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3" t="25352" r="13242" b="42535"/>
          <a:stretch/>
        </p:blipFill>
        <p:spPr>
          <a:xfrm>
            <a:off x="373487" y="3554312"/>
            <a:ext cx="3529565" cy="260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21279-1661-4EEF-8B95-8A0D22184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56" t="23850" r="7684" b="39342"/>
          <a:stretch/>
        </p:blipFill>
        <p:spPr>
          <a:xfrm>
            <a:off x="1483969" y="1378222"/>
            <a:ext cx="3245477" cy="252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CAAB2-C92D-41A7-AB65-6A0A318B1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5399" r="14745" b="61315"/>
          <a:stretch/>
        </p:blipFill>
        <p:spPr>
          <a:xfrm>
            <a:off x="4587355" y="3953300"/>
            <a:ext cx="4119023" cy="2176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6DCED-6A59-48B2-88EF-E7CACC2FB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45" t="35681" r="62627" b="20096"/>
          <a:stretch/>
        </p:blipFill>
        <p:spPr>
          <a:xfrm>
            <a:off x="9215941" y="2884867"/>
            <a:ext cx="1948362" cy="3032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068EFF-04A6-41F4-80B3-A009DA691E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30798" r="11567" b="35963"/>
          <a:stretch/>
        </p:blipFill>
        <p:spPr>
          <a:xfrm>
            <a:off x="6408709" y="1504530"/>
            <a:ext cx="3294681" cy="22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7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A9ED-114E-433C-A9D3-501617DB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ذرات وابسته به هم- قرقره ها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2D4CC-ACD1-40ED-A760-572B1034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1A756-57D7-4B28-AF08-C5716F7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58B01-D758-4F4D-985D-1848A9C2B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1"/>
          <a:stretch/>
        </p:blipFill>
        <p:spPr>
          <a:xfrm>
            <a:off x="724704" y="1381594"/>
            <a:ext cx="3860175" cy="47792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D660A8-EF57-4925-A3F2-7A9A134C13B8}"/>
              </a:ext>
            </a:extLst>
          </p:cNvPr>
          <p:cNvSpPr/>
          <p:nvPr/>
        </p:nvSpPr>
        <p:spPr>
          <a:xfrm>
            <a:off x="1112561" y="4645341"/>
            <a:ext cx="1141242" cy="10600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34733-29F0-47B6-B5CB-72256D26D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3"/>
          <a:stretch/>
        </p:blipFill>
        <p:spPr>
          <a:xfrm>
            <a:off x="5233191" y="2174801"/>
            <a:ext cx="2427936" cy="1991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2D18A4-F29D-44E2-AECF-EF79304AD5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6862" y="1581957"/>
            <a:ext cx="942975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4F1985-C71F-47F4-A1B4-FBCFEBCFC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862" y="3209388"/>
            <a:ext cx="2828393" cy="14246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7FAD767-96CE-4F17-978C-3E0117B78BA8}"/>
              </a:ext>
            </a:extLst>
          </p:cNvPr>
          <p:cNvSpPr/>
          <p:nvPr/>
        </p:nvSpPr>
        <p:spPr>
          <a:xfrm>
            <a:off x="1373016" y="2841991"/>
            <a:ext cx="842150" cy="73479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11F0A-FE68-4341-8BA1-4E8633707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699" y="4233713"/>
            <a:ext cx="2546353" cy="17018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9FDDEF5-3A5A-4977-9D7B-1EA2C3C6E802}"/>
              </a:ext>
            </a:extLst>
          </p:cNvPr>
          <p:cNvSpPr/>
          <p:nvPr/>
        </p:nvSpPr>
        <p:spPr>
          <a:xfrm>
            <a:off x="2877259" y="3641116"/>
            <a:ext cx="752438" cy="6323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F17B3-DE4E-4476-A2EE-308555FEB70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9262" y="1580806"/>
            <a:ext cx="9429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89" y="1752039"/>
            <a:ext cx="8977915" cy="4150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786200" y="4402440"/>
              <a:ext cx="268200" cy="437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6840" y="4393080"/>
                <a:ext cx="286920" cy="4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012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A6A716-0B3C-4B96-9DCD-8D91765B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12" y="1457453"/>
            <a:ext cx="2582632" cy="4473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B1EDA-306A-48F3-A5B5-4BF73422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ذرات وابسته به هم- قرقره ها (مثال)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6EE70-652C-4086-A086-73F34EC6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2A88-3092-49B3-AC81-F37FCCC1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35</a:t>
            </a:fld>
            <a:r>
              <a:rPr lang="fa-IR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B737DC-22C5-40A2-AC2A-E389A7E188A4}"/>
                  </a:ext>
                </a:extLst>
              </p:cNvPr>
              <p:cNvSpPr txBox="1"/>
              <p:nvPr/>
            </p:nvSpPr>
            <p:spPr>
              <a:xfrm>
                <a:off x="1888464" y="5931407"/>
                <a:ext cx="16246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B737DC-22C5-40A2-AC2A-E389A7E18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464" y="5931407"/>
                <a:ext cx="1624612" cy="276999"/>
              </a:xfrm>
              <a:prstGeom prst="rect">
                <a:avLst/>
              </a:prstGeom>
              <a:blipFill>
                <a:blip r:embed="rId3"/>
                <a:stretch>
                  <a:fillRect l="-2256" t="-11111" r="-2256" b="-2666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F0F01B-0781-4D47-BF2D-808F08F012C1}"/>
              </a:ext>
            </a:extLst>
          </p:cNvPr>
          <p:cNvCxnSpPr>
            <a:cxnSpLocks/>
          </p:cNvCxnSpPr>
          <p:nvPr/>
        </p:nvCxnSpPr>
        <p:spPr>
          <a:xfrm>
            <a:off x="2653048" y="5413661"/>
            <a:ext cx="0" cy="431441"/>
          </a:xfrm>
          <a:prstGeom prst="straightConnector1">
            <a:avLst/>
          </a:prstGeom>
          <a:ln w="41275">
            <a:solidFill>
              <a:srgbClr val="FF0000"/>
            </a:solidFill>
            <a:tailEnd type="stealth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0FE009-0B15-48E3-AD3C-F04B7916E963}"/>
              </a:ext>
            </a:extLst>
          </p:cNvPr>
          <p:cNvSpPr txBox="1"/>
          <p:nvPr/>
        </p:nvSpPr>
        <p:spPr>
          <a:xfrm>
            <a:off x="581192" y="2102603"/>
            <a:ext cx="524170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b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d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a-I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2343B-624C-4C2B-BCCB-C5EBB15D77E8}"/>
              </a:ext>
            </a:extLst>
          </p:cNvPr>
          <p:cNvSpPr txBox="1"/>
          <p:nvPr/>
        </p:nvSpPr>
        <p:spPr>
          <a:xfrm>
            <a:off x="4829578" y="1507562"/>
            <a:ext cx="15712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Pulley “d” :</a:t>
            </a:r>
            <a:endParaRPr lang="fa-I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CB9EFA-7FC5-4AA7-9C30-CB2F84D1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78" y="1953195"/>
            <a:ext cx="1276820" cy="14758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844730A-3B8B-413D-B896-5684A42C441F}"/>
              </a:ext>
            </a:extLst>
          </p:cNvPr>
          <p:cNvSpPr txBox="1"/>
          <p:nvPr/>
        </p:nvSpPr>
        <p:spPr>
          <a:xfrm>
            <a:off x="5470886" y="3285377"/>
            <a:ext cx="7169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0.6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134E8D-2284-40C0-A7CC-495D5F663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763" y="1817627"/>
            <a:ext cx="2167523" cy="1832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9ED89B-CCCE-41EA-A4C3-6DEC4A0828F0}"/>
              </a:ext>
            </a:extLst>
          </p:cNvPr>
          <p:cNvSpPr txBox="1"/>
          <p:nvPr/>
        </p:nvSpPr>
        <p:spPr>
          <a:xfrm>
            <a:off x="9028350" y="1299023"/>
            <a:ext cx="15712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Pulley “e” :</a:t>
            </a:r>
            <a:endParaRPr lang="fa-I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68A6AD-C1EC-4133-9F27-C808BC1E4CD1}"/>
              </a:ext>
            </a:extLst>
          </p:cNvPr>
          <p:cNvSpPr txBox="1"/>
          <p:nvPr/>
        </p:nvSpPr>
        <p:spPr>
          <a:xfrm>
            <a:off x="4823645" y="4018013"/>
            <a:ext cx="15712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Pulley “c” :</a:t>
            </a:r>
            <a:endParaRPr lang="fa-I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41525E-35DC-4B5C-9D14-739814B571C8}"/>
                  </a:ext>
                </a:extLst>
              </p:cNvPr>
              <p:cNvSpPr txBox="1"/>
              <p:nvPr/>
            </p:nvSpPr>
            <p:spPr>
              <a:xfrm>
                <a:off x="10616744" y="2741363"/>
                <a:ext cx="595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a-I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a-I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41525E-35DC-4B5C-9D14-739814B5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744" y="2741363"/>
                <a:ext cx="595099" cy="276999"/>
              </a:xfrm>
              <a:prstGeom prst="rect">
                <a:avLst/>
              </a:prstGeom>
              <a:blipFill>
                <a:blip r:embed="rId6"/>
                <a:stretch>
                  <a:fillRect l="-7216" t="-4444" r="-10309" b="-666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F14AFFD7-D386-4305-A1F7-08621E09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850" y="4577596"/>
            <a:ext cx="1510918" cy="1283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A2DD06-EFFA-4B2C-BBBC-ED9E3E2CC317}"/>
                  </a:ext>
                </a:extLst>
              </p:cNvPr>
              <p:cNvSpPr txBox="1"/>
              <p:nvPr/>
            </p:nvSpPr>
            <p:spPr>
              <a:xfrm>
                <a:off x="6187821" y="5191706"/>
                <a:ext cx="2600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a-I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A2DD06-EFFA-4B2C-BBBC-ED9E3E2CC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821" y="5191706"/>
                <a:ext cx="260071" cy="276999"/>
              </a:xfrm>
              <a:prstGeom prst="rect">
                <a:avLst/>
              </a:prstGeom>
              <a:blipFill>
                <a:blip r:embed="rId8"/>
                <a:stretch>
                  <a:fillRect l="-16279" r="-13953" b="-666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7D4184-B73B-40FD-A3DA-1BB1FA284643}"/>
                  </a:ext>
                </a:extLst>
              </p:cNvPr>
              <p:cNvSpPr txBox="1"/>
              <p:nvPr/>
            </p:nvSpPr>
            <p:spPr>
              <a:xfrm>
                <a:off x="4652303" y="4769357"/>
                <a:ext cx="2859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a-IR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7D4184-B73B-40FD-A3DA-1BB1FA284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303" y="4769357"/>
                <a:ext cx="285911" cy="276999"/>
              </a:xfrm>
              <a:prstGeom prst="rect">
                <a:avLst/>
              </a:prstGeom>
              <a:blipFill>
                <a:blip r:embed="rId9"/>
                <a:stretch>
                  <a:fillRect l="-14894" r="-12766" b="-652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46F763-C154-4FFE-9102-0436724F9470}"/>
                  </a:ext>
                </a:extLst>
              </p:cNvPr>
              <p:cNvSpPr txBox="1"/>
              <p:nvPr/>
            </p:nvSpPr>
            <p:spPr>
              <a:xfrm>
                <a:off x="6877288" y="5219218"/>
                <a:ext cx="812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a-I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a-I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a-I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a-I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a-I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46F763-C154-4FFE-9102-0436724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288" y="5219218"/>
                <a:ext cx="812082" cy="276999"/>
              </a:xfrm>
              <a:prstGeom prst="rect">
                <a:avLst/>
              </a:prstGeom>
              <a:blipFill>
                <a:blip r:embed="rId10"/>
                <a:stretch>
                  <a:fillRect l="-5263" r="-3759" b="-652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E44C022-244F-4F48-A0FB-6AC18561D0CA}"/>
              </a:ext>
            </a:extLst>
          </p:cNvPr>
          <p:cNvSpPr/>
          <p:nvPr/>
        </p:nvSpPr>
        <p:spPr>
          <a:xfrm>
            <a:off x="7501467" y="3149600"/>
            <a:ext cx="3383700" cy="2015067"/>
          </a:xfrm>
          <a:custGeom>
            <a:avLst/>
            <a:gdLst>
              <a:gd name="connsiteX0" fmla="*/ 0 w 3383700"/>
              <a:gd name="connsiteY0" fmla="*/ 2015067 h 2015067"/>
              <a:gd name="connsiteX1" fmla="*/ 677333 w 3383700"/>
              <a:gd name="connsiteY1" fmla="*/ 778933 h 2015067"/>
              <a:gd name="connsiteX2" fmla="*/ 3098800 w 3383700"/>
              <a:gd name="connsiteY2" fmla="*/ 812800 h 2015067"/>
              <a:gd name="connsiteX3" fmla="*/ 3335866 w 3383700"/>
              <a:gd name="connsiteY3" fmla="*/ 0 h 2015067"/>
              <a:gd name="connsiteX4" fmla="*/ 3335866 w 3383700"/>
              <a:gd name="connsiteY4" fmla="*/ 0 h 20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3700" h="2015067">
                <a:moveTo>
                  <a:pt x="0" y="2015067"/>
                </a:moveTo>
                <a:cubicBezTo>
                  <a:pt x="80433" y="1497189"/>
                  <a:pt x="160866" y="979311"/>
                  <a:pt x="677333" y="778933"/>
                </a:cubicBezTo>
                <a:cubicBezTo>
                  <a:pt x="1193800" y="578555"/>
                  <a:pt x="2655711" y="942622"/>
                  <a:pt x="3098800" y="812800"/>
                </a:cubicBezTo>
                <a:cubicBezTo>
                  <a:pt x="3541889" y="682978"/>
                  <a:pt x="3335866" y="0"/>
                  <a:pt x="3335866" y="0"/>
                </a:cubicBezTo>
                <a:lnTo>
                  <a:pt x="3335866" y="0"/>
                </a:lnTo>
              </a:path>
            </a:pathLst>
          </a:custGeom>
          <a:noFill/>
          <a:ln>
            <a:solidFill>
              <a:srgbClr val="00B0F0"/>
            </a:solidFill>
            <a:prstDash val="dash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71DA4A-A856-418A-BB39-8CCF2E0E5D4A}"/>
              </a:ext>
            </a:extLst>
          </p:cNvPr>
          <p:cNvCxnSpPr>
            <a:cxnSpLocks/>
          </p:cNvCxnSpPr>
          <p:nvPr/>
        </p:nvCxnSpPr>
        <p:spPr>
          <a:xfrm>
            <a:off x="9772650" y="2918111"/>
            <a:ext cx="352425" cy="0"/>
          </a:xfrm>
          <a:prstGeom prst="line">
            <a:avLst/>
          </a:prstGeom>
          <a:ln>
            <a:headEnd type="stealth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0862A88-BA30-43F8-88E8-B59C851E16D2}"/>
              </a:ext>
            </a:extLst>
          </p:cNvPr>
          <p:cNvSpPr txBox="1"/>
          <p:nvPr/>
        </p:nvSpPr>
        <p:spPr>
          <a:xfrm>
            <a:off x="9658350" y="2964934"/>
            <a:ext cx="8999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L= R/2</a:t>
            </a:r>
            <a:endParaRPr lang="fa-I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82DAA5-D8C9-47C4-9EC4-6564C9BE5E5E}"/>
                  </a:ext>
                </a:extLst>
              </p:cNvPr>
              <p:cNvSpPr txBox="1"/>
              <p:nvPr/>
            </p:nvSpPr>
            <p:spPr>
              <a:xfrm>
                <a:off x="8409419" y="4949030"/>
                <a:ext cx="3235758" cy="42710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a-I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a-I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a-I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a-I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a-IR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a-IR" b="0" i="1" smtClean="0">
                        <a:latin typeface="Cambria Math" panose="02040503050406030204" pitchFamily="18" charset="0"/>
                      </a:rPr>
                      <m:t>  </m:t>
                    </m:r>
                    <m:groupChr>
                      <m:groupChrPr>
                        <m:chr m:val="⇒"/>
                        <m:vertJc m:val="bot"/>
                        <m:ctrlPr>
                          <a:rPr lang="fa-IR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a-I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sSub>
                      <m:sSubPr>
                        <m:ctrlPr>
                          <a:rPr lang="fa-I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a-I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a-IR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fa-I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a-IR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a-IR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fa-IR" dirty="0"/>
                  <a:t>  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82DAA5-D8C9-47C4-9EC4-6564C9BE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419" y="4949030"/>
                <a:ext cx="3235758" cy="427105"/>
              </a:xfrm>
              <a:prstGeom prst="rect">
                <a:avLst/>
              </a:prstGeom>
              <a:blipFill>
                <a:blip r:embed="rId11"/>
                <a:stretch>
                  <a:fillRect l="-1695" t="-38571" r="-3202" b="-6285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97002D29-09E4-471F-8FE0-33CD8D9D71EB}"/>
              </a:ext>
            </a:extLst>
          </p:cNvPr>
          <p:cNvSpPr/>
          <p:nvPr/>
        </p:nvSpPr>
        <p:spPr>
          <a:xfrm>
            <a:off x="1364344" y="4963544"/>
            <a:ext cx="116733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541B8C-C10B-441D-A8E7-D7207A9E1C13}"/>
              </a:ext>
            </a:extLst>
          </p:cNvPr>
          <p:cNvSpPr txBox="1"/>
          <p:nvPr/>
        </p:nvSpPr>
        <p:spPr>
          <a:xfrm>
            <a:off x="1451452" y="4764364"/>
            <a:ext cx="3483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a-I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0" grpId="0"/>
      <p:bldP spid="22" grpId="0"/>
      <p:bldP spid="23" grpId="0"/>
      <p:bldP spid="27" grpId="0"/>
      <p:bldP spid="29" grpId="0"/>
      <p:bldP spid="30" grpId="0"/>
      <p:bldP spid="31" grpId="0"/>
      <p:bldP spid="34" grpId="0" animBg="1"/>
      <p:bldP spid="38" grpId="0"/>
      <p:bldP spid="40" grpId="0"/>
      <p:bldP spid="41" grpId="0" animBg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مثال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23" y="2924757"/>
            <a:ext cx="3009874" cy="3173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263" t="25982" r="49064" b="60090"/>
          <a:stretch/>
        </p:blipFill>
        <p:spPr>
          <a:xfrm>
            <a:off x="512130" y="1435590"/>
            <a:ext cx="6986272" cy="1252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50" y="1615075"/>
            <a:ext cx="2457899" cy="4303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427" y="3936002"/>
            <a:ext cx="3735145" cy="272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590" y="3324422"/>
            <a:ext cx="2864820" cy="209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590" y="4555060"/>
            <a:ext cx="3082401" cy="527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535" y="5384948"/>
            <a:ext cx="3118665" cy="3091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9420840" y="4786200"/>
              <a:ext cx="1357560" cy="938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11480" y="4776840"/>
                <a:ext cx="1376280" cy="9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07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نسبی- مثال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56" y="3245242"/>
            <a:ext cx="3385341" cy="3049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381" t="31161" r="44344" b="56518"/>
          <a:stretch/>
        </p:blipFill>
        <p:spPr>
          <a:xfrm>
            <a:off x="654456" y="1587528"/>
            <a:ext cx="7633595" cy="1194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959" y="1532324"/>
            <a:ext cx="2966682" cy="3008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047" y="2948986"/>
            <a:ext cx="1087906" cy="254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061" y="3314699"/>
            <a:ext cx="4315362" cy="436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572" y="3963525"/>
            <a:ext cx="2248340" cy="263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2478" y="4657088"/>
            <a:ext cx="1051643" cy="254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575" y="4521213"/>
            <a:ext cx="3662618" cy="263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5433" y="5077680"/>
            <a:ext cx="3662618" cy="891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4832" y="5523274"/>
            <a:ext cx="3408773" cy="4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سنماتیک ذرات وابسته به هم- مثال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3206732"/>
            <a:ext cx="3856185" cy="2987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613247"/>
            <a:ext cx="5489824" cy="1532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1192" y="4424249"/>
                <a:ext cx="2988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2" y="4424249"/>
                <a:ext cx="298863" cy="276999"/>
              </a:xfrm>
              <a:prstGeom prst="rect">
                <a:avLst/>
              </a:prstGeom>
              <a:blipFill>
                <a:blip r:embed="rId4"/>
                <a:stretch>
                  <a:fillRect l="-10204" r="-816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880055" y="4354540"/>
            <a:ext cx="0" cy="692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23406" y="6194681"/>
            <a:ext cx="1541417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0485" y="582535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5263" y="3319484"/>
                <a:ext cx="13505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263" y="3319484"/>
                <a:ext cx="1350563" cy="276999"/>
              </a:xfrm>
              <a:prstGeom prst="rect">
                <a:avLst/>
              </a:prstGeom>
              <a:blipFill>
                <a:blip r:embed="rId5"/>
                <a:stretch>
                  <a:fillRect l="-3153" t="-2222" r="-90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37377" y="4063880"/>
                <a:ext cx="1727524" cy="287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377" y="4063880"/>
                <a:ext cx="1727524" cy="287515"/>
              </a:xfrm>
              <a:prstGeom prst="rect">
                <a:avLst/>
              </a:prstGeom>
              <a:blipFill>
                <a:blip r:embed="rId6"/>
                <a:stretch>
                  <a:fillRect l="-2473" t="-12766" r="-494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37377" y="4857539"/>
                <a:ext cx="19486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377" y="4857539"/>
                <a:ext cx="1948675" cy="276999"/>
              </a:xfrm>
              <a:prstGeom prst="rect">
                <a:avLst/>
              </a:prstGeom>
              <a:blipFill>
                <a:blip r:embed="rId7"/>
                <a:stretch>
                  <a:fillRect l="-2188" r="-313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56851" y="5533251"/>
                <a:ext cx="1282852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851" y="5533251"/>
                <a:ext cx="1282852" cy="4742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640203" y="1909246"/>
                <a:ext cx="38266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203" y="1909246"/>
                <a:ext cx="3826689" cy="276999"/>
              </a:xfrm>
              <a:prstGeom prst="rect">
                <a:avLst/>
              </a:prstGeom>
              <a:blipFill>
                <a:blip r:embed="rId9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75441" y="2812196"/>
                <a:ext cx="4035657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441" y="2812196"/>
                <a:ext cx="4035657" cy="474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19631" y="3957772"/>
                <a:ext cx="3464923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631" y="3957772"/>
                <a:ext cx="3464923" cy="4742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40203" y="4970914"/>
                <a:ext cx="2790892" cy="671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203" y="4970914"/>
                <a:ext cx="2790892" cy="6716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8554680" y="4518360"/>
              <a:ext cx="1116360" cy="839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45320" y="4509000"/>
                <a:ext cx="1135080" cy="85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9F5-F308-4634-9FDA-6BFC3518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0" y="2624789"/>
            <a:ext cx="11379200" cy="2692400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  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دینامیک – </a:t>
            </a:r>
            <a:r>
              <a:rPr lang="en-US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</a:t>
            </a: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سینتیک ذرات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دکتر محمدایمان خداکرمی</a:t>
            </a:r>
            <a:endParaRPr lang="fa-IR" sz="3200" b="1" dirty="0">
              <a:solidFill>
                <a:schemeClr val="bg1"/>
              </a:solidFill>
              <a:cs typeface="B Traffic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E300-9280-4C20-B54B-1535837A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749300"/>
            <a:ext cx="1092200" cy="1092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8F1039-0ED7-44E7-B5D0-60067AB105C9}"/>
              </a:ext>
            </a:extLst>
          </p:cNvPr>
          <p:cNvSpPr txBox="1">
            <a:spLocks/>
          </p:cNvSpPr>
          <p:nvPr/>
        </p:nvSpPr>
        <p:spPr>
          <a:xfrm>
            <a:off x="3833162" y="1372883"/>
            <a:ext cx="4372916" cy="71728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2400" b="1" dirty="0">
                <a:solidFill>
                  <a:srgbClr val="0070C0"/>
                </a:solidFill>
                <a:cs typeface="B Traffic" panose="00000400000000000000" pitchFamily="2" charset="-78"/>
              </a:rPr>
              <a:t>دانشکده مهندسی عمران</a:t>
            </a:r>
          </a:p>
        </p:txBody>
      </p:sp>
    </p:spTree>
    <p:extLst>
      <p:ext uri="{BB962C8B-B14F-4D97-AF65-F5344CB8AC3E}">
        <p14:creationId xmlns:p14="http://schemas.microsoft.com/office/powerpoint/2010/main" val="361057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665027"/>
            <a:ext cx="3962285" cy="1067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983" y="1659373"/>
            <a:ext cx="435163" cy="154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6813"/>
          <a:stretch/>
        </p:blipFill>
        <p:spPr>
          <a:xfrm>
            <a:off x="3020918" y="1659373"/>
            <a:ext cx="100901" cy="154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4" y="3368282"/>
            <a:ext cx="979116" cy="14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49" y="3349394"/>
            <a:ext cx="761534" cy="163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34" y="3870866"/>
            <a:ext cx="1378015" cy="163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53" y="3675350"/>
            <a:ext cx="870325" cy="554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579" y="4468106"/>
            <a:ext cx="725271" cy="1545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30" y="5011137"/>
            <a:ext cx="1668123" cy="181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053" y="4797435"/>
            <a:ext cx="2393394" cy="609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234" y="4436455"/>
            <a:ext cx="1269224" cy="15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3053" y="5699069"/>
            <a:ext cx="2357131" cy="381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1545" y="1275451"/>
            <a:ext cx="2466812" cy="4969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5305" y="3675350"/>
            <a:ext cx="3698882" cy="436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5305" y="5485366"/>
            <a:ext cx="3807672" cy="4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026" name="Picture 2" descr="Image result for basics of newton's second la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8892" r="11091" b="9661"/>
          <a:stretch/>
        </p:blipFill>
        <p:spPr bwMode="auto">
          <a:xfrm>
            <a:off x="8116388" y="1239355"/>
            <a:ext cx="3631475" cy="502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Image result for f=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f=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7"/>
          <a:stretch/>
        </p:blipFill>
        <p:spPr bwMode="auto">
          <a:xfrm>
            <a:off x="3512731" y="1580606"/>
            <a:ext cx="4049427" cy="164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91" y="3514259"/>
            <a:ext cx="2030759" cy="536531"/>
          </a:xfrm>
          <a:prstGeom prst="rect">
            <a:avLst/>
          </a:prstGeom>
        </p:spPr>
      </p:pic>
      <p:pic>
        <p:nvPicPr>
          <p:cNvPr id="1036" name="Picture 12" descr="https://upload.wikimedia.org/wikipedia/commons/thumb/8/83/Sir_Isaac_Newton_%281643-1727%29.jpg/170px-Sir_Isaac_Newton_%281643-1727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2318000"/>
            <a:ext cx="2292637" cy="2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207" y="4553411"/>
            <a:ext cx="870325" cy="4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</a:t>
            </a:r>
            <a:r>
              <a:rPr lang="fa-IR" dirty="0"/>
              <a:t> (درجه آزادی دینامیکی)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41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7" name="AutoShape 2" descr="Image result for dynamic degree of freedom + particle"/>
          <p:cNvSpPr>
            <a:spLocks noChangeAspect="1" noChangeArrowheads="1"/>
          </p:cNvSpPr>
          <p:nvPr/>
        </p:nvSpPr>
        <p:spPr bwMode="auto">
          <a:xfrm>
            <a:off x="489117" y="27192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spring fo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46" y="1352378"/>
            <a:ext cx="2095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55" y="3616377"/>
            <a:ext cx="2792293" cy="2118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66" y="1532842"/>
            <a:ext cx="2610975" cy="3019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64" y="3616378"/>
            <a:ext cx="3227456" cy="2518969"/>
          </a:xfrm>
          <a:prstGeom prst="rect">
            <a:avLst/>
          </a:prstGeom>
        </p:spPr>
      </p:pic>
      <p:pic>
        <p:nvPicPr>
          <p:cNvPr id="3076" name="Picture 4" descr="Image result for spring fo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0" y="1532842"/>
            <a:ext cx="1619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 </a:t>
            </a:r>
            <a:r>
              <a:rPr lang="fa-IR" dirty="0"/>
              <a:t> (نیروها)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2050" name="Picture 2" descr="Image result for newton's second 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1" y="4084516"/>
            <a:ext cx="4265090" cy="16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pring fo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052" y="1424118"/>
            <a:ext cx="4038327" cy="20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41" y="1587080"/>
            <a:ext cx="1124170" cy="1936969"/>
          </a:xfrm>
          <a:prstGeom prst="rect">
            <a:avLst/>
          </a:prstGeom>
        </p:spPr>
      </p:pic>
      <p:pic>
        <p:nvPicPr>
          <p:cNvPr id="2056" name="Picture 8" descr="Image result for نیروی کشش طناب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51186" r="21835" b="4775"/>
          <a:stretch/>
        </p:blipFill>
        <p:spPr bwMode="auto">
          <a:xfrm>
            <a:off x="1188179" y="1417734"/>
            <a:ext cx="3651107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riction forc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19268" r="9547" b="25963"/>
          <a:stretch/>
        </p:blipFill>
        <p:spPr bwMode="auto">
          <a:xfrm>
            <a:off x="264056" y="3906137"/>
            <a:ext cx="4125064" cy="23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79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 </a:t>
            </a:r>
            <a:r>
              <a:rPr lang="fa-IR" dirty="0"/>
              <a:t> </a:t>
            </a:r>
            <a:r>
              <a:rPr lang="fa-IR"/>
              <a:t>(نیروی </a:t>
            </a:r>
            <a:r>
              <a:rPr lang="fa-IR" dirty="0"/>
              <a:t>اصطکاک)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9" name="Picture 10" descr="Image result for friction for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19268" r="9547" b="25963"/>
          <a:stretch/>
        </p:blipFill>
        <p:spPr bwMode="auto">
          <a:xfrm>
            <a:off x="286603" y="1575517"/>
            <a:ext cx="3377417" cy="18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friction for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0" t="29007" r="7768" b="16541"/>
          <a:stretch/>
        </p:blipFill>
        <p:spPr bwMode="auto">
          <a:xfrm>
            <a:off x="1317792" y="4171785"/>
            <a:ext cx="1645920" cy="14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friction f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95" y="2225716"/>
            <a:ext cx="2457445" cy="12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4978" t="15105" r="5637" b="53385"/>
          <a:stretch/>
        </p:blipFill>
        <p:spPr>
          <a:xfrm>
            <a:off x="4525827" y="3941375"/>
            <a:ext cx="2282013" cy="1026481"/>
          </a:xfrm>
          <a:prstGeom prst="rect">
            <a:avLst/>
          </a:prstGeom>
        </p:spPr>
      </p:pic>
      <p:pic>
        <p:nvPicPr>
          <p:cNvPr id="4114" name="Picture 18" descr="Image result for friction fo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1" y="2225716"/>
            <a:ext cx="4142980" cy="33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5008" t="8854" r="25988" b="5468"/>
          <a:stretch/>
        </p:blipFill>
        <p:spPr>
          <a:xfrm>
            <a:off x="511471" y="1341261"/>
            <a:ext cx="5965529" cy="487012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16" name="Picture 20" descr="Image result for friction for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26" y="1297466"/>
            <a:ext cx="8965147" cy="493913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88" y="1695885"/>
            <a:ext cx="1936909" cy="1300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88" y="3242817"/>
            <a:ext cx="1913184" cy="1185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8" y="4675050"/>
            <a:ext cx="1845599" cy="1229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392" y="2142499"/>
            <a:ext cx="2067022" cy="29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651135" y="3543526"/>
            <a:ext cx="4968106" cy="554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969" y="5182436"/>
            <a:ext cx="3698882" cy="4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6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</a:t>
            </a:r>
            <a:r>
              <a:rPr lang="fa-IR" dirty="0"/>
              <a:t> (مثال)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39814" y="1606029"/>
            <a:ext cx="6599966" cy="11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771" y="1980111"/>
            <a:ext cx="3445037" cy="3573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39814" y="3348720"/>
            <a:ext cx="5076897" cy="418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39814" y="4509412"/>
            <a:ext cx="4786788" cy="50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39814" y="5430805"/>
            <a:ext cx="4823052" cy="4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</a:t>
            </a:r>
            <a:r>
              <a:rPr lang="fa-IR" dirty="0"/>
              <a:t> (مثال)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81192" y="1624291"/>
            <a:ext cx="6563702" cy="918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444" y="1303291"/>
            <a:ext cx="3191192" cy="189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235" y="3405586"/>
            <a:ext cx="3082401" cy="268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88210" y="3405586"/>
            <a:ext cx="5512059" cy="563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69961" y="4771547"/>
            <a:ext cx="5584586" cy="38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</a:t>
            </a:r>
            <a:r>
              <a:rPr lang="fa-IR" dirty="0"/>
              <a:t> (مثال)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81192" y="1623135"/>
            <a:ext cx="6527438" cy="973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365" y="2678885"/>
            <a:ext cx="2832568" cy="2176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811" y="1473631"/>
            <a:ext cx="3408773" cy="4537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81192" y="2979946"/>
            <a:ext cx="4931842" cy="40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593462" y="3735890"/>
            <a:ext cx="4968106" cy="536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33518" y="4578504"/>
            <a:ext cx="4097781" cy="454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567" y="4686945"/>
            <a:ext cx="1341751" cy="3364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607986" y="5240921"/>
            <a:ext cx="4714261" cy="40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607986" y="5793162"/>
            <a:ext cx="4677998" cy="4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روش نیرو، جرم، شتاب</a:t>
            </a:r>
            <a:r>
              <a:rPr lang="en-US" dirty="0"/>
              <a:t> </a:t>
            </a:r>
            <a:r>
              <a:rPr lang="fa-IR" dirty="0"/>
              <a:t> (مثال)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433699"/>
            <a:ext cx="6527438" cy="134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50" y="1433699"/>
            <a:ext cx="3590091" cy="2337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25130" y="3253584"/>
            <a:ext cx="4569207" cy="481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02" y="4114078"/>
            <a:ext cx="1015379" cy="190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01" y="4683572"/>
            <a:ext cx="3698882" cy="563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577" y="4719947"/>
            <a:ext cx="3408773" cy="527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3676032" y="5557105"/>
            <a:ext cx="5149424" cy="6274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27" y="5828907"/>
            <a:ext cx="689007" cy="245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727" y="5512238"/>
            <a:ext cx="725271" cy="2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40" y="1447567"/>
            <a:ext cx="2719766" cy="4328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1" y="1757960"/>
            <a:ext cx="1015379" cy="363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28" y="2885631"/>
            <a:ext cx="1051643" cy="327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61" y="3989989"/>
            <a:ext cx="3517564" cy="75478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882291"/>
              </p:ext>
            </p:extLst>
          </p:nvPr>
        </p:nvGraphicFramePr>
        <p:xfrm>
          <a:off x="1466072" y="5030414"/>
          <a:ext cx="2136935" cy="982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799920" progId="Equation.3">
                  <p:embed/>
                </p:oleObj>
              </mc:Choice>
              <mc:Fallback>
                <p:oleObj name="Equation" r:id="rId6" imgW="1739880" imgH="7999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6072" y="5030414"/>
                        <a:ext cx="2136935" cy="982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42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665027"/>
            <a:ext cx="3962285" cy="1067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983" y="1659373"/>
            <a:ext cx="435163" cy="154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6813"/>
          <a:stretch/>
        </p:blipFill>
        <p:spPr>
          <a:xfrm>
            <a:off x="3020918" y="1659373"/>
            <a:ext cx="100901" cy="154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4" y="3368282"/>
            <a:ext cx="979116" cy="14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49" y="3349394"/>
            <a:ext cx="761534" cy="163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34" y="3870866"/>
            <a:ext cx="1378015" cy="163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53" y="3675350"/>
            <a:ext cx="870325" cy="554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579" y="4468106"/>
            <a:ext cx="725271" cy="1545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30" y="5011137"/>
            <a:ext cx="1668123" cy="181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053" y="4797435"/>
            <a:ext cx="2393394" cy="609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234" y="4436455"/>
            <a:ext cx="1269224" cy="15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3053" y="5699069"/>
            <a:ext cx="2357131" cy="381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568" y="1959190"/>
            <a:ext cx="2559484" cy="3615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4052" y="3525303"/>
            <a:ext cx="4170308" cy="4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33" y="1526130"/>
            <a:ext cx="4823052" cy="1800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94" y="2144505"/>
            <a:ext cx="4097781" cy="1182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35" y="4135601"/>
            <a:ext cx="4968106" cy="672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49524"/>
          <a:stretch/>
        </p:blipFill>
        <p:spPr>
          <a:xfrm>
            <a:off x="234118" y="4207373"/>
            <a:ext cx="2557587" cy="1632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59618" b="4658"/>
          <a:stretch/>
        </p:blipFill>
        <p:spPr>
          <a:xfrm>
            <a:off x="2599507" y="3961616"/>
            <a:ext cx="3758220" cy="1698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022" y="5155434"/>
            <a:ext cx="2030759" cy="709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1643" y="5271884"/>
            <a:ext cx="1668123" cy="3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51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23" y="1369515"/>
            <a:ext cx="3009874" cy="1846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075" y="1289523"/>
            <a:ext cx="3517564" cy="1209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05" y="3616449"/>
            <a:ext cx="3191192" cy="262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075" y="3865336"/>
            <a:ext cx="2465921" cy="691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48" y="4836495"/>
            <a:ext cx="3590091" cy="545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588" y="5529228"/>
            <a:ext cx="1196697" cy="61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05951" y="5683821"/>
            <a:ext cx="1740650" cy="309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588" y="2605699"/>
            <a:ext cx="1124170" cy="509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8402" y="2677188"/>
            <a:ext cx="2465921" cy="32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1267" y="5647446"/>
            <a:ext cx="1414278" cy="3819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7831440" y="3759480"/>
              <a:ext cx="1964880" cy="660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22080" y="3750120"/>
                <a:ext cx="1983600" cy="6796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500770"/>
              </p:ext>
            </p:extLst>
          </p:nvPr>
        </p:nvGraphicFramePr>
        <p:xfrm>
          <a:off x="10177132" y="4930496"/>
          <a:ext cx="1602548" cy="411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241200" progId="Equation.3">
                  <p:embed/>
                </p:oleObj>
              </mc:Choice>
              <mc:Fallback>
                <p:oleObj name="Equation" r:id="rId15" imgW="9396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177132" y="4930496"/>
                        <a:ext cx="1602548" cy="411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61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8008-E832-4864-BDEB-96E0BC07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1)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4D7-34BD-4DCE-98B8-E722CC39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D63E-436D-4B09-805C-81F9CD2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D09BB-3655-4AC2-9D2E-F5EADE9E8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18" t="20658" r="9938" b="53803"/>
          <a:stretch/>
        </p:blipFill>
        <p:spPr>
          <a:xfrm>
            <a:off x="9028350" y="1352282"/>
            <a:ext cx="2728333" cy="197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6B0A8-E10D-41D0-8503-FD6EE6D99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1" t="24413" r="39233" b="62817"/>
          <a:stretch/>
        </p:blipFill>
        <p:spPr>
          <a:xfrm>
            <a:off x="581192" y="1352282"/>
            <a:ext cx="8203841" cy="1532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E57BD-BA6B-44B8-B356-3ACC3BD2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20" t="47136" r="9787" b="30517"/>
          <a:stretch/>
        </p:blipFill>
        <p:spPr>
          <a:xfrm>
            <a:off x="8075556" y="3650112"/>
            <a:ext cx="3535252" cy="2298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CFD91-D227-422F-AF40-54538E9BC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867" t="63286" r="37881" b="29625"/>
          <a:stretch/>
        </p:blipFill>
        <p:spPr>
          <a:xfrm>
            <a:off x="2176529" y="3486958"/>
            <a:ext cx="4479287" cy="486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A44F4B-6438-45CB-9F53-C9EC55AE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2441" r="45393" b="13255"/>
          <a:stretch/>
        </p:blipFill>
        <p:spPr>
          <a:xfrm>
            <a:off x="2011665" y="4649199"/>
            <a:ext cx="4681202" cy="2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C5AD-9AC2-406F-84A6-69A9DF10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2115E-B663-4702-93D0-5870167A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85FD5-522C-487A-BE8C-D5853342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D402C-4912-4EB6-BA98-DC3552A77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15" t="26103" r="5430" b="51549"/>
          <a:stretch/>
        </p:blipFill>
        <p:spPr>
          <a:xfrm>
            <a:off x="9028350" y="1455311"/>
            <a:ext cx="2819150" cy="1815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7B449-0D04-422A-9948-E8E2C7447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4" t="30610" r="33640" b="59249"/>
          <a:stretch/>
        </p:blipFill>
        <p:spPr>
          <a:xfrm>
            <a:off x="1317792" y="1455311"/>
            <a:ext cx="6873422" cy="1068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53472-E94B-4513-9802-1B809ABAE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4" t="50000" r="8435" b="32019"/>
          <a:stretch/>
        </p:blipFill>
        <p:spPr>
          <a:xfrm>
            <a:off x="8726412" y="3877174"/>
            <a:ext cx="3023520" cy="1815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167DD-3FE0-45E1-B4B6-226EE609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344" t="50000" r="42689" b="46854"/>
          <a:stretch/>
        </p:blipFill>
        <p:spPr>
          <a:xfrm>
            <a:off x="1317792" y="2908860"/>
            <a:ext cx="3683358" cy="215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773D1-88B0-491A-887B-6B7A488EB2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59717" y="2798834"/>
            <a:ext cx="1233377" cy="552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A3E4E-43B6-431C-B138-1DB23E21C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751" y="3637544"/>
            <a:ext cx="4257675" cy="285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3113B-D1B3-4B24-83D5-CAECCB593E1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40000"/>
          </a:blip>
          <a:stretch>
            <a:fillRect/>
          </a:stretch>
        </p:blipFill>
        <p:spPr>
          <a:xfrm>
            <a:off x="1336751" y="4206928"/>
            <a:ext cx="3189767" cy="382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42E763-1200-4B9F-B54C-A4B6D4172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751" y="4774703"/>
            <a:ext cx="4848447" cy="404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BCB03-51ED-4A1A-A030-0B805192B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0392" y="5337024"/>
            <a:ext cx="5358809" cy="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2618-DC99-44A0-B9B4-6EEA02B3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3)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10B71-EAFA-4BF1-903D-6ED1741F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8A03B-2765-4302-8A47-1A977F4F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01D-1E94-4A30-A316-3E93BBB4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51" y="1450671"/>
            <a:ext cx="4040372" cy="2668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E0830-9E26-411A-893D-126B8CCE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2" y="1450671"/>
            <a:ext cx="7060019" cy="1063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5134C-8411-4703-BD2D-6D989C96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2" y="2873230"/>
            <a:ext cx="3359888" cy="1020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D0B6C-3588-428C-A73F-B8C57CB52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2" y="4227115"/>
            <a:ext cx="4465674" cy="1180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7BE54B-31D3-4AED-950B-0F364948D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54" y="5020139"/>
            <a:ext cx="6294474" cy="9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8F61-633F-485F-A257-80D84EF5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4)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173FB-5BFF-48B5-B03C-657A256BE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DD736-391F-42EE-9EC3-9F36ED7D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ED659-2F60-4B96-B6F6-C7EF46D7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02" y="1371674"/>
            <a:ext cx="3955312" cy="344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F3B29-4535-44E8-9018-AA59D25D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53" y="1544865"/>
            <a:ext cx="7102549" cy="1244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A4342-2800-45C4-AF4A-CDF81322A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6" y="3309347"/>
            <a:ext cx="2679405" cy="574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E17B3-1308-4BFA-8976-83684CA3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86" y="4381440"/>
            <a:ext cx="4848447" cy="30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60825-EFA0-4E56-9B26-C88E50E49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18" y="4935679"/>
            <a:ext cx="3530009" cy="754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A3E1A-5D8F-428B-B6D4-75573BCB3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287" y="5339716"/>
            <a:ext cx="6932428" cy="7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9E42-F0F3-4D05-B796-1CC7323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5)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F41C2-309C-4D77-BA05-8EC5C1F42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006D-2BBF-4D78-81C2-46D6AB56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CA2F4-130E-40F3-8C4D-E16C8854C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6" r="14766"/>
          <a:stretch/>
        </p:blipFill>
        <p:spPr>
          <a:xfrm>
            <a:off x="9917912" y="1260919"/>
            <a:ext cx="2164510" cy="3615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F2336-DBB8-4A54-B0C7-F0A4B0C0E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4"/>
          <a:stretch/>
        </p:blipFill>
        <p:spPr>
          <a:xfrm>
            <a:off x="7107243" y="3155208"/>
            <a:ext cx="2754685" cy="2427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FD2A2-937F-4D80-B75C-EB4B20DF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2" y="3921467"/>
            <a:ext cx="2424223" cy="606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58826-2F3A-461C-9FCD-2AC4FC3A9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215" y="3929133"/>
            <a:ext cx="935665" cy="723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C1730A-7CCA-4C6B-A1CA-4958B433E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62" y="4638788"/>
            <a:ext cx="6634716" cy="999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EA3765-C6A4-4A3A-8674-C0B533912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92" y="5638248"/>
            <a:ext cx="6549656" cy="595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BD149-659C-4616-BEEA-47A1B6A7A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701" y="1480053"/>
            <a:ext cx="7017488" cy="2317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A240A2-1326-4D6E-913B-8F5C6EED5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4379" y="5858132"/>
            <a:ext cx="1573619" cy="297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63BF8-206B-4B1C-B557-F2820C6EA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469601" y="4862071"/>
            <a:ext cx="1275907" cy="2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4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9E42-F0F3-4D05-B796-1CC7323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کار و انرژی (مثال 5)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F41C2-309C-4D77-BA05-8EC5C1F42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006D-2BBF-4D78-81C2-46D6AB56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CA2F4-130E-40F3-8C4D-E16C8854C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6" r="14766"/>
          <a:stretch/>
        </p:blipFill>
        <p:spPr>
          <a:xfrm>
            <a:off x="9563805" y="2134823"/>
            <a:ext cx="2075536" cy="34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25EE2-3DB0-4BD4-8279-C95F1D0B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4" y="1520015"/>
            <a:ext cx="685135" cy="445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5B58DA-4036-4A83-B8C7-8279371A3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01" y="1742684"/>
            <a:ext cx="4848447" cy="1329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903869-7531-4017-B259-04C4EF960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59" y="3317799"/>
            <a:ext cx="7060019" cy="202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8BC737-E557-4223-B264-FC11A808E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919" y="5785617"/>
            <a:ext cx="3019647" cy="255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24E617-48CD-4EC9-BF1E-6E9495BFC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399" y="2659271"/>
            <a:ext cx="3827721" cy="30409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141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D5BCA-E805-462A-BA85-6DD5F1F3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9CE6A-D6E2-4B91-86F3-CE7679E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A4891-C16E-4FC6-804C-11AAF1942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393" y="1535280"/>
            <a:ext cx="4127868" cy="43374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B4F5E6-6ED9-43E4-909E-A444FD55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سینتیک ذرات- کار و انرژی</a:t>
            </a:r>
          </a:p>
        </p:txBody>
      </p:sp>
    </p:spTree>
    <p:extLst>
      <p:ext uri="{BB962C8B-B14F-4D97-AF65-F5344CB8AC3E}">
        <p14:creationId xmlns:p14="http://schemas.microsoft.com/office/powerpoint/2010/main" val="3416294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8008-E832-4864-BDEB-96E0BC07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4D7-34BD-4DCE-98B8-E722CC39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D63E-436D-4B09-805C-81F9CD2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10548-906B-4C1F-9904-591681D43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51" y="1230211"/>
            <a:ext cx="4407912" cy="4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91342-8D53-448C-B77F-4780556690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2257" y="816583"/>
            <a:ext cx="5018567" cy="308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C0E59-0110-4260-AF7D-7A00B141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2" y="1459880"/>
            <a:ext cx="4380614" cy="744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06CF7-3F84-4C2C-AE63-1CF1BC14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41" y="2734267"/>
            <a:ext cx="3742660" cy="435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813B0-0C56-4FA7-BBAD-95994E76D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41" y="3515789"/>
            <a:ext cx="2934586" cy="733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492F23-224F-409D-9F52-992D3ABF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41" y="4451822"/>
            <a:ext cx="2509284" cy="9462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86D674-E610-4261-835F-764DB54C3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774" y="4249434"/>
            <a:ext cx="5528930" cy="15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2" y="1665672"/>
            <a:ext cx="1631860" cy="181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5" y="2236633"/>
            <a:ext cx="1087906" cy="418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14" y="2829417"/>
            <a:ext cx="834062" cy="263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75" y="3329291"/>
            <a:ext cx="1160433" cy="3819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791" y="3947384"/>
            <a:ext cx="1341751" cy="2091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11" y="4356320"/>
            <a:ext cx="1486805" cy="418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791" y="4971065"/>
            <a:ext cx="1269224" cy="327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7997" y="1665672"/>
            <a:ext cx="3445037" cy="1636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5687" y="2203494"/>
            <a:ext cx="2937347" cy="4546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687" y="2908503"/>
            <a:ext cx="2610975" cy="4455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7997" y="4061026"/>
            <a:ext cx="3626355" cy="218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9639" y="4489031"/>
            <a:ext cx="1341751" cy="4910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7004" y="5369170"/>
            <a:ext cx="2756030" cy="4274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1277" y="1665672"/>
            <a:ext cx="4097781" cy="2091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0084" y="2393307"/>
            <a:ext cx="3372510" cy="4001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1510" y="3104020"/>
            <a:ext cx="2429658" cy="5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6ECFB-26BD-41A3-AE57-150E40D0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F35BF-6718-4144-A1E6-A6417712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60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46547E-80E5-4026-AFF0-4815A30A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CD9DE-07A9-4C72-886F-F777342B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2257" y="816583"/>
            <a:ext cx="5018567" cy="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2DAC8-5DDA-438D-8C89-7FB9EC52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735" y="2989087"/>
            <a:ext cx="3062177" cy="54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E3F4D5-8949-4E5C-B8D9-093888C5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15" y="3073891"/>
            <a:ext cx="3530009" cy="3072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92FE2-7AEA-41CA-86D2-FBD0C758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28" y="1400337"/>
            <a:ext cx="3657600" cy="3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258E1-B574-440A-9E68-C374C88F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A0BEB-F9B3-4316-9DDC-36DE8D64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61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10B10-AE94-4EF7-BBF4-0FF2AD6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32801" y="808287"/>
            <a:ext cx="5613991" cy="3402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857360-EFB7-41CE-95E9-480502FA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F91EF-5847-4AAD-96E8-A4011C143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56" y="1345486"/>
            <a:ext cx="3827721" cy="2806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95B22-EFB6-4362-BFE5-09887C679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48" y="1563930"/>
            <a:ext cx="3487479" cy="2200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726F1-7380-4C9C-A255-508CD196C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201" y="4152481"/>
            <a:ext cx="1786270" cy="648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1A9F3-16EB-47BA-B725-17B9CD86F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256" y="5271984"/>
            <a:ext cx="6677247" cy="435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5BF57E-A4A9-4EE4-B301-5C5635BB7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1788" y="5087535"/>
            <a:ext cx="2126512" cy="9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E8CC8-D37B-4403-A059-2741DBDC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514BF-C548-4B9D-8729-47FD35DE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2F46F-A195-4352-8C18-67C18A30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85" y="1614873"/>
            <a:ext cx="2424223" cy="2860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1CFE1-9A9E-4209-A9EE-5A5F2A062D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32801" y="808287"/>
            <a:ext cx="5613991" cy="3402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0D6DBD-417E-45D2-8C33-C315A5E9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FEAD2-2A5F-44DB-A549-D8ED8C61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8" y="1614873"/>
            <a:ext cx="2679405" cy="350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EFCC6-BF97-4442-B57B-DDFFBA28A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2" y="2640702"/>
            <a:ext cx="4593265" cy="340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92784-B6CA-482B-B4AB-F6EEDF99C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446" y="2470581"/>
            <a:ext cx="1616149" cy="680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DA216-4C16-4CC3-9C3F-BDB8E84FA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42" y="3552764"/>
            <a:ext cx="3785191" cy="648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ACD873-7EFC-411D-BC26-FF6FA3663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08" y="4553122"/>
            <a:ext cx="3189767" cy="935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E9C65-3FAE-4504-B024-9839E5A7C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0456" y="4553122"/>
            <a:ext cx="3359888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8008-E832-4864-BDEB-96E0BC07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4D7-34BD-4DCE-98B8-E722CC39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D63E-436D-4B09-805C-81F9CD2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91342-8D53-448C-B77F-47805566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2257" y="816583"/>
            <a:ext cx="5018567" cy="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DEA40-14B3-495C-A5E5-E321A73C1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54" y="1413660"/>
            <a:ext cx="7952855" cy="1170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2D960-1F30-4BB4-A4E5-32F6B9D34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749" y="1312116"/>
            <a:ext cx="3422571" cy="1898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32EC2-D678-4415-96D1-F507DF5C5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2" y="2795934"/>
            <a:ext cx="4040372" cy="1477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811D1-025C-4333-A415-3AB123244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92" y="4273860"/>
            <a:ext cx="6909262" cy="18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D54C79-478A-4D76-9C17-92185C7B0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250" y="5125898"/>
            <a:ext cx="3615070" cy="8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8008-E832-4864-BDEB-96E0BC07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4D7-34BD-4DCE-98B8-E722CC39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D63E-436D-4B09-805C-81F9CD2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91342-8D53-448C-B77F-47805566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2257" y="816583"/>
            <a:ext cx="5018567" cy="308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13E6E0-938F-4E58-A955-072E9E188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26" y="1421890"/>
            <a:ext cx="6910693" cy="1232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8A0BF-2632-4E54-A883-828588658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880" y="1421890"/>
            <a:ext cx="3228604" cy="3267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210BF-B40A-47D0-900E-0B8C0206C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26" y="2748190"/>
            <a:ext cx="680484" cy="244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A0670F-60E0-4954-805F-DF0A97BD6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095" y="3055409"/>
            <a:ext cx="5803817" cy="1148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4E9F7E-3DA8-4146-AE23-45A7D1FB1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26" y="4455013"/>
            <a:ext cx="680484" cy="233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10BA84-4BAF-40F0-9FB9-EB5E064EF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256" y="5076596"/>
            <a:ext cx="5330211" cy="9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8008-E832-4864-BDEB-96E0BC07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B4D7-34BD-4DCE-98B8-E722CC39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D63E-436D-4B09-805C-81F9CD2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91342-8D53-448C-B77F-47805566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2257" y="816583"/>
            <a:ext cx="5018567" cy="30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AE63B-B047-47F5-95AE-95FD3206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637114"/>
            <a:ext cx="7566297" cy="1131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85940-8BBD-4CAE-B162-B4894C994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442" y="1501288"/>
            <a:ext cx="2882899" cy="1795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15EA0-E979-41E6-85CE-468B10E40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2" y="3281145"/>
            <a:ext cx="4593265" cy="595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41132-F232-476C-8A0D-201A65CF0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79" y="4650680"/>
            <a:ext cx="3997842" cy="78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41F604-51C6-43D6-85D5-13E2F7C64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998" y="4217154"/>
            <a:ext cx="2092887" cy="13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A426-30A8-4BDC-BBCD-02F72791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مومنتوم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4F1D1-2AA0-41EA-A4D7-2400186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287CC-85DD-419F-B8CF-D6AD6D75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550FE-2EF3-49E6-80CA-5972DA06A0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62221"/>
            <a:ext cx="5784112" cy="29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E5A6A-E440-4A9E-9357-C7FC9A11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470550"/>
            <a:ext cx="6124353" cy="1541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7940D-49FC-4ED1-A1C9-01C64383D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904" y="1384990"/>
            <a:ext cx="4720856" cy="2137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4E65D-3EDE-449F-8F53-FA9280B92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798" y="4037115"/>
            <a:ext cx="387025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ضربه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1AD8-2F9D-4D8B-88F9-873D5954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825E-05EF-499A-992F-E19EDBB8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92303-9198-4A4F-854F-90FEF21261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9FE30-AC9A-4279-AF71-BD0453CC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3" y="1899708"/>
            <a:ext cx="3874544" cy="277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009F1-C2EF-4279-8E37-5865E95A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05101"/>
            <a:ext cx="3581327" cy="537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9E1E39-C304-4C98-82D2-26497CFCE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326" y="2496747"/>
            <a:ext cx="4942674" cy="719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68267-7E98-4235-9C99-59FD96648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986" y="3354491"/>
            <a:ext cx="3621260" cy="28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1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ضربه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1AD8-2F9D-4D8B-88F9-873D5954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825E-05EF-499A-992F-E19EDBB8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92303-9198-4A4F-854F-90FEF21261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F1786-48EA-476C-80F2-977773FF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58" y="1742466"/>
            <a:ext cx="3233569" cy="3035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49FAE-10D3-4CB6-9833-522A56B9A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038" y="1882487"/>
            <a:ext cx="5958021" cy="537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55FD13-6FE8-4384-B841-CA3602899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01" y="3191929"/>
            <a:ext cx="2947369" cy="1080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40B96-5EB8-4854-8C00-5D5BC06E2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830" y="4948097"/>
            <a:ext cx="2489472" cy="6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سینتیک ذرات- ضربه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1AD8-2F9D-4D8B-88F9-873D5954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825E-05EF-499A-992F-E19EDBB8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92303-9198-4A4F-854F-90FEF21261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7A45E-0FF0-41B8-A611-EC266A3A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557245"/>
            <a:ext cx="7987627" cy="1448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7FB75B-DA4A-4424-9942-11CA50482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909" y="1402791"/>
            <a:ext cx="2381693" cy="2700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4357C-97E4-4C59-BE50-2BF36C517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566" y="3223077"/>
            <a:ext cx="3062177" cy="284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40FDAF-EBCF-41DC-AA19-9ED0AD8BF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25" y="3197613"/>
            <a:ext cx="935665" cy="2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906112-E9BD-4DA2-85F1-53BE70EA4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20" y="3702673"/>
            <a:ext cx="5996763" cy="382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CF9623-1696-4722-9FE2-DDACDEF0E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220" y="4323575"/>
            <a:ext cx="3742660" cy="276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C3A8AE-9DB9-4F15-B0BF-6D802A302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40" y="4810523"/>
            <a:ext cx="5571460" cy="308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EF9234-4848-408F-B918-D50B6435C8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425" y="5469152"/>
            <a:ext cx="5146158" cy="6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3" y="1492403"/>
            <a:ext cx="1378015" cy="263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3" y="1980008"/>
            <a:ext cx="5330741" cy="1154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70" y="1739685"/>
            <a:ext cx="3046138" cy="192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23" y="3470217"/>
            <a:ext cx="4859315" cy="2082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236" y="3492829"/>
            <a:ext cx="4859315" cy="16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FF6F6-F504-448E-B7CA-5B618F8F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B72EF-45DD-4DCD-A3B6-0641C736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E1917-316F-40CF-A632-099C67C7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0" y="1773915"/>
            <a:ext cx="3870251" cy="425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C6F06-4CD4-4C45-B7B9-BE68AD30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909" y="1402791"/>
            <a:ext cx="2381693" cy="2700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F6F5B-B3FE-437B-852A-05911AD6A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1702"/>
            <a:ext cx="3062177" cy="284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39A7F-C3B0-4CBE-8AB9-9A90DF38C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94" y="2936768"/>
            <a:ext cx="4508205" cy="372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F7215-D829-4170-A06F-936093FF2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43" y="3925858"/>
            <a:ext cx="2977116" cy="5635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57E6D4-D19E-483D-ABF2-ACB723AD9623}"/>
              </a:ext>
            </a:extLst>
          </p:cNvPr>
          <p:cNvSpPr txBox="1">
            <a:spLocks/>
          </p:cNvSpPr>
          <p:nvPr/>
        </p:nvSpPr>
        <p:spPr>
          <a:xfrm>
            <a:off x="1317792" y="702156"/>
            <a:ext cx="10321549" cy="537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B Traffic" panose="00000400000000000000" pitchFamily="2" charset="-78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/>
              <a:t>سینتیک ذرات- ضربه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A1B4D-0352-42C5-80CA-3F16DCC6C9C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1FEE-7627-45B7-A2BD-50AD8738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CAB3-670E-4781-BF94-1B04826B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71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F4A410-0965-4261-A380-F24DD9BB21DD}"/>
              </a:ext>
            </a:extLst>
          </p:cNvPr>
          <p:cNvSpPr txBox="1">
            <a:spLocks/>
          </p:cNvSpPr>
          <p:nvPr/>
        </p:nvSpPr>
        <p:spPr>
          <a:xfrm>
            <a:off x="1317792" y="702156"/>
            <a:ext cx="10321549" cy="537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B Traffic" panose="00000400000000000000" pitchFamily="2" charset="-78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/>
              <a:t>سینتیک ذرات- ضربه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8D438-A3E3-4C08-91B5-58803E81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ECB8A-5FBB-46BD-B738-586AF8DF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587845"/>
            <a:ext cx="7400260" cy="797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2E947-1526-4D1B-B024-98BC730B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28" y="2385287"/>
            <a:ext cx="4040372" cy="1733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DC72F-15FC-4B77-B43B-2FF3E4E49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66" y="3088712"/>
            <a:ext cx="6379535" cy="680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32437-93B7-46B0-B585-F5D1C3EDE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936"/>
          <a:stretch/>
        </p:blipFill>
        <p:spPr>
          <a:xfrm>
            <a:off x="641266" y="4271887"/>
            <a:ext cx="5528930" cy="365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1B86C-D56B-4D74-AEE1-8923DC478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66" y="5247617"/>
            <a:ext cx="5018567" cy="350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0EB63B-9401-4B54-B1B9-23229DC43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5301" y="5233833"/>
            <a:ext cx="4125433" cy="5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A1494-4ADA-4A7A-A84F-E66A03C2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C7DE3-DC9C-4943-B0D1-AF35A257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72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B3DB63-448D-469F-A322-DF0B6D765219}"/>
              </a:ext>
            </a:extLst>
          </p:cNvPr>
          <p:cNvSpPr txBox="1">
            <a:spLocks/>
          </p:cNvSpPr>
          <p:nvPr/>
        </p:nvSpPr>
        <p:spPr>
          <a:xfrm>
            <a:off x="1317792" y="702156"/>
            <a:ext cx="10321549" cy="537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B Traffic" panose="00000400000000000000" pitchFamily="2" charset="-78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/>
              <a:t>سینتیک ذرات- ضربه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9D170-D773-4073-985A-C57487706F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436D7-2ED4-462F-8191-EE54BC8C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390163"/>
            <a:ext cx="7272670" cy="1244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433B9-8440-438D-9BF6-C9A3CA8C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675" y="1583502"/>
            <a:ext cx="1616149" cy="1860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AC94A4-67D8-487B-9BB0-A8845B5D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541" y="3617354"/>
            <a:ext cx="1828800" cy="213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74E909-AD74-44CD-9FBC-76775ACBD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318" y="3281032"/>
            <a:ext cx="2977116" cy="2892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266927-90BB-4740-A90F-09B5128F3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040" y="3612787"/>
            <a:ext cx="1998921" cy="2296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6E92-7E74-4329-BCFD-4DD9F116EDF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662" y="2784980"/>
            <a:ext cx="7315200" cy="446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173E75-7E6A-4B9E-990D-E1399391C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708" y="3490400"/>
            <a:ext cx="3870251" cy="350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64EE7B-38A9-4A41-9AE8-85B75AA78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356" y="4558006"/>
            <a:ext cx="4082902" cy="595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E92C45-F829-4892-B29C-C4A1F6A43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659" y="4024542"/>
            <a:ext cx="2509284" cy="329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5D8DEA-C4A4-41E2-8C23-E114F0B3D1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707" y="5378240"/>
            <a:ext cx="3870251" cy="3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81C19-0BCC-46B9-961B-2C63E7F0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29E92-7493-4868-9A5E-B2BE9C33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25E72-3BE6-4FEC-9125-A29DEDBB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534907"/>
            <a:ext cx="4210493" cy="7230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CAA706-48E9-485F-A2FB-BB1DF0ECAB07}"/>
              </a:ext>
            </a:extLst>
          </p:cNvPr>
          <p:cNvSpPr txBox="1">
            <a:spLocks/>
          </p:cNvSpPr>
          <p:nvPr/>
        </p:nvSpPr>
        <p:spPr>
          <a:xfrm>
            <a:off x="1317792" y="702156"/>
            <a:ext cx="10321549" cy="537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B Traffic" panose="00000400000000000000" pitchFamily="2" charset="-78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/>
              <a:t>سینتیک ذرات- ضربه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A27F49-5B3A-40AB-A4E1-5FEE6F3810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80378"/>
            <a:ext cx="552893" cy="180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DB859-58C6-4A12-92AA-407135E5D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192" y="1534907"/>
            <a:ext cx="2977116" cy="2892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50E928-E5ED-4CD8-9AE5-E2B0C7C2C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2" y="2525233"/>
            <a:ext cx="5061098" cy="903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54715F-AADD-4900-B4E1-81E3105B6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92" y="3606159"/>
            <a:ext cx="4338084" cy="499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C23AE4-666A-434F-8F59-7C200AB5A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92" y="4221524"/>
            <a:ext cx="5699051" cy="946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1EAAF-B427-4162-B2D8-EE5C0149A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92" y="5464728"/>
            <a:ext cx="5826642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54276-BB80-4110-B8AC-39D4E502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74644-4139-46B5-A13D-EDD735B2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D7115-A444-4816-9E62-72944E3D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34" y="2176462"/>
            <a:ext cx="5314950" cy="2505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471782-A5BB-4EA6-8B6F-413D9BA40CC2}"/>
              </a:ext>
            </a:extLst>
          </p:cNvPr>
          <p:cNvSpPr txBox="1"/>
          <p:nvPr/>
        </p:nvSpPr>
        <p:spPr>
          <a:xfrm>
            <a:off x="1493816" y="2967334"/>
            <a:ext cx="195758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AutoNum type="alphaLcParenR"/>
            </a:pPr>
            <a:r>
              <a:rPr lang="en-US" dirty="0"/>
              <a:t>T=20N  (N)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T=30N  (N)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45861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5602"/>
          <a:stretch/>
        </p:blipFill>
        <p:spPr>
          <a:xfrm>
            <a:off x="389824" y="1935430"/>
            <a:ext cx="5301114" cy="157321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3" y="1492403"/>
            <a:ext cx="1378015" cy="263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917" y="1536901"/>
            <a:ext cx="5512059" cy="4455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3433" t="-3824" r="-27831" b="3824"/>
          <a:stretch/>
        </p:blipFill>
        <p:spPr>
          <a:xfrm>
            <a:off x="389824" y="3810521"/>
            <a:ext cx="5301114" cy="1573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917" y="2009958"/>
            <a:ext cx="5403268" cy="3601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817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9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/>
          <a:p>
            <a:r>
              <a:rPr lang="fa-IR" dirty="0"/>
              <a:t>حرکت مستقیم الخط ذره (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Rectilinear motion of particles</a:t>
            </a:r>
            <a:r>
              <a:rPr lang="fa-IR" dirty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3" y="1492403"/>
            <a:ext cx="1378015" cy="263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3" y="2009170"/>
            <a:ext cx="5403268" cy="1009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23" y="3271624"/>
            <a:ext cx="3590091" cy="1036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23" y="4798860"/>
            <a:ext cx="5113160" cy="97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566" y="3471442"/>
            <a:ext cx="4025254" cy="645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907" y="1483810"/>
            <a:ext cx="2502185" cy="1909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402" y="4239523"/>
            <a:ext cx="2538448" cy="20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4761</TotalTime>
  <Words>1455</Words>
  <Application>Microsoft Office PowerPoint</Application>
  <PresentationFormat>Widescreen</PresentationFormat>
  <Paragraphs>284</Paragraphs>
  <Slides>74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Cambria Math</vt:lpstr>
      <vt:lpstr>Gill Sans MT</vt:lpstr>
      <vt:lpstr>Symbol</vt:lpstr>
      <vt:lpstr>Times New Roman</vt:lpstr>
      <vt:lpstr>Wingdings 2</vt:lpstr>
      <vt:lpstr>Dividend</vt:lpstr>
      <vt:lpstr>Equation</vt:lpstr>
      <vt:lpstr>     دینامیک –  سینماتیک ذرات  دکتر محمدایمان خداکرمی</vt:lpstr>
      <vt:lpstr>سرفصل مطالب</vt:lpstr>
      <vt:lpstr>منابع و ارزشیابی</vt:lpstr>
      <vt:lpstr>حرکت مستقیم الخط ذره (Rectilinear motion of particles)</vt:lpstr>
      <vt:lpstr>حرکت مستقیم الخط ذره (Rectilinear motion of particles)</vt:lpstr>
      <vt:lpstr>حرکت مستقیم الخط ذره (Rectilinear motion of particles)</vt:lpstr>
      <vt:lpstr>حرکت مستقیم الخط ذره (Rectilinear motion of particles)</vt:lpstr>
      <vt:lpstr>حرکت مستقیم الخط ذره (Rectilinear motion of particles)</vt:lpstr>
      <vt:lpstr>حرکت مستقیم الخط ذره (Rectilinear motion of particles)</vt:lpstr>
      <vt:lpstr>حرکت منحنی الخط ذره در صفحه</vt:lpstr>
      <vt:lpstr>حرکت منحنی الخط ذره در صفحه</vt:lpstr>
      <vt:lpstr>حرکت منحنی الخط ذره در صفحه – دستگاه مختصات X-Y</vt:lpstr>
      <vt:lpstr>حرکت منحنی الخط ذره در صفحه – دستگاه مختصات X-Y   (مثال1)</vt:lpstr>
      <vt:lpstr>حرکت منحنی الخط ذره در صفحه – دستگاه مختصات X-Y   (مثال2)</vt:lpstr>
      <vt:lpstr>حرکت منحنی الخط ذره در صفحه – دستگاه تانژات و نرمال (n-t)</vt:lpstr>
      <vt:lpstr>حرکت منحنی الخط ذره در صفحه – دستگاه (n-t)- مثال</vt:lpstr>
      <vt:lpstr>حرکت منحنی الخط ذره در صفحه – دستگاه (n-t)- مثال</vt:lpstr>
      <vt:lpstr>حرکت منحنی الخط ذره در صفحه – دستگاه قطبی (R-)</vt:lpstr>
      <vt:lpstr>حرکت منحنی الخط ذره در صفحه – دستگاه قطبی (R-)</vt:lpstr>
      <vt:lpstr>حرکت منحنی الخط ذره در صفحه – دستگاه قطبی (R-)</vt:lpstr>
      <vt:lpstr>حرکت منحنی الخط ذره در صفحه – دستگاه قطبی (R-)</vt:lpstr>
      <vt:lpstr>حرکت منحنی الخط ذره در صفحه – دستگاه قطبی (R-)</vt:lpstr>
      <vt:lpstr>حرکت منحنی الخط ذره در صفحه – دستگاه قطبی (R-)</vt:lpstr>
      <vt:lpstr>بیان برداری حرکت منحنی الخط ذره در صفحه – دستگاه قطبی (R-)</vt:lpstr>
      <vt:lpstr>بیان برداری حرکت منحنی الخط ذره در صفحه – دستگاه قطبی (R-)</vt:lpstr>
      <vt:lpstr>حرکت نسبی- حرکت انتقالی</vt:lpstr>
      <vt:lpstr>حرکت نسبی- حرکت انتقالی</vt:lpstr>
      <vt:lpstr>حرکت نسبی- مثال</vt:lpstr>
      <vt:lpstr>حرکت نسبی- حرکت دورانی</vt:lpstr>
      <vt:lpstr>حرکت نسبی- حرکت دورانی</vt:lpstr>
      <vt:lpstr>حرکت نسبی- حرکت دورانی</vt:lpstr>
      <vt:lpstr>حرکت ذرات وابسته به هم</vt:lpstr>
      <vt:lpstr>حرکت ذرات وابسته به هم- قرقره ها</vt:lpstr>
      <vt:lpstr>PowerPoint Presentation</vt:lpstr>
      <vt:lpstr>حرکت ذرات وابسته به هم- قرقره ها (مثال)</vt:lpstr>
      <vt:lpstr>حرکت نسبی- مثال</vt:lpstr>
      <vt:lpstr>حرکت نسبی- مثال</vt:lpstr>
      <vt:lpstr>سنماتیک ذرات وابسته به هم- مثال</vt:lpstr>
      <vt:lpstr>     دینامیک –  سینتیک ذرات  دکتر محمدایمان خداکرمی</vt:lpstr>
      <vt:lpstr>سینتیک ذرات- روش نیرو، جرم، شتاب</vt:lpstr>
      <vt:lpstr>سینتیک ذرات- روش نیرو، جرم، شتاب  (درجه آزادی دینامیکی)</vt:lpstr>
      <vt:lpstr>سینتیک ذرات- روش نیرو، جرم، شتاب   (نیروها)</vt:lpstr>
      <vt:lpstr>سینتیک ذرات- روش نیرو، جرم، شتاب   (نیروی اصطکاک)</vt:lpstr>
      <vt:lpstr>سینتیک ذرات- روش نیرو، جرم، شتاب</vt:lpstr>
      <vt:lpstr>سینتیک ذرات- روش نیرو، جرم، شتاب  (مثال)</vt:lpstr>
      <vt:lpstr>سینتیک ذرات- روش نیرو، جرم، شتاب  (مثال)</vt:lpstr>
      <vt:lpstr>سینتیک ذرات- روش نیرو، جرم، شتاب  (مثال)</vt:lpstr>
      <vt:lpstr>سینتیک ذرات- روش نیرو، جرم، شتاب  (مثال)</vt:lpstr>
      <vt:lpstr>سینتیک ذرات- کار و انرژی</vt:lpstr>
      <vt:lpstr>سینتیک ذرات- کار و انرژی</vt:lpstr>
      <vt:lpstr>سینتیک ذرات- کار و انرژی</vt:lpstr>
      <vt:lpstr>سینتیک ذرات- کار و انرژی (مثال 1)</vt:lpstr>
      <vt:lpstr>سینتیک ذرات- کار و انرژی (مثال 2)</vt:lpstr>
      <vt:lpstr>سینتیک ذرات- کار و انرژی (مثال 3)</vt:lpstr>
      <vt:lpstr>سینتیک ذرات- کار و انرژی (مثال 4)</vt:lpstr>
      <vt:lpstr>سینتیک ذرات- کار و انرژی (مثال 5)</vt:lpstr>
      <vt:lpstr>سینتیک ذرات- کار و انرژی (مثال 5)</vt:lpstr>
      <vt:lpstr>سینتیک ذرات- کار و انرژی</vt:lpstr>
      <vt:lpstr>سینتیک ذرات- مومنتوم </vt:lpstr>
      <vt:lpstr>سینتیک ذرات- مومنتوم </vt:lpstr>
      <vt:lpstr>سینتیک ذرات- مومنتوم </vt:lpstr>
      <vt:lpstr>سینتیک ذرات- مومنتوم </vt:lpstr>
      <vt:lpstr>سینتیک ذرات- مومنتوم </vt:lpstr>
      <vt:lpstr>سینتیک ذرات- مومنتوم </vt:lpstr>
      <vt:lpstr>سینتیک ذرات- مومنتوم </vt:lpstr>
      <vt:lpstr>سینتیک ذرات- مومنتوم </vt:lpstr>
      <vt:lpstr>سینتیک ذرات- ضربه </vt:lpstr>
      <vt:lpstr>سینتیک ذرات- ضربه </vt:lpstr>
      <vt:lpstr>سینتیک ذرات- ضربه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دوره آموزشي   بازخواني و آشنايي با سيستم گلستان و تبيين مجدد گزارشات نرم افزار گلستان</dc:title>
  <dc:creator>Windows User</dc:creator>
  <cp:lastModifiedBy>Iman Khodakarami</cp:lastModifiedBy>
  <cp:revision>429</cp:revision>
  <dcterms:created xsi:type="dcterms:W3CDTF">2019-12-03T04:38:30Z</dcterms:created>
  <dcterms:modified xsi:type="dcterms:W3CDTF">2023-02-11T08:29:22Z</dcterms:modified>
</cp:coreProperties>
</file>